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94"/>
  </p:normalViewPr>
  <p:slideViewPr>
    <p:cSldViewPr snapToGrid="0">
      <p:cViewPr varScale="1">
        <p:scale>
          <a:sx n="117" d="100"/>
          <a:sy n="117" d="100"/>
        </p:scale>
        <p:origin x="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48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9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5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0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6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7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9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8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5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FA52-C8CB-6E4C-AA1F-4B606819D82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785AA5F-1237-D14E-934F-1994F4899B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36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DED1-416E-B542-62D8-913D759CD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DSA5208 Project 1:</a:t>
            </a:r>
            <a:br>
              <a:rPr lang="en-US" dirty="0"/>
            </a:br>
            <a:r>
              <a:rPr lang="en-US" sz="3600" dirty="0"/>
              <a:t>MPI Pipeline for Kernel Ridge Regression (KRR)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A2054B-B856-8520-30DD-66612792D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63063"/>
              </p:ext>
            </p:extLst>
          </p:nvPr>
        </p:nvGraphicFramePr>
        <p:xfrm>
          <a:off x="2417779" y="3811209"/>
          <a:ext cx="2709333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1527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James Lim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96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32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6220"/>
            <a:ext cx="9603275" cy="428346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Summary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Successfully implemented and evaluated various kernel ridge regression models.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Best Performance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RBF Kernel with Gamma=0.08 and Alpha=0.014 attained lowest </a:t>
            </a:r>
            <a:r>
              <a:rPr lang="en-US" sz="2000" dirty="0" err="1"/>
              <a:t>RMSE_train</a:t>
            </a:r>
            <a:r>
              <a:rPr lang="en-US" sz="2000" dirty="0"/>
              <a:t>=55805.7675 and </a:t>
            </a:r>
            <a:r>
              <a:rPr lang="en-US" sz="2000" dirty="0" err="1"/>
              <a:t>RMSE_test</a:t>
            </a:r>
            <a:r>
              <a:rPr lang="en-US" sz="2000" dirty="0"/>
              <a:t>=58494.1907</a:t>
            </a:r>
          </a:p>
          <a:p>
            <a:pPr lvl="1" algn="just"/>
            <a:r>
              <a:rPr lang="en-US" sz="2000" dirty="0"/>
              <a:t>This makes sense as RBF Kernel implicitly maps the input data to infinite-dimensional feature space and therefore it has the best expressive power to model very complex relationship in the data among other Kernels.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Future Work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Explore additional kernels and further optimize hyperparameters.</a:t>
            </a:r>
          </a:p>
        </p:txBody>
      </p:sp>
    </p:spTree>
    <p:extLst>
      <p:ext uri="{BB962C8B-B14F-4D97-AF65-F5344CB8AC3E}">
        <p14:creationId xmlns:p14="http://schemas.microsoft.com/office/powerpoint/2010/main" val="34284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Objective</a:t>
            </a:r>
            <a:r>
              <a:rPr lang="en-US" dirty="0"/>
              <a:t>: </a:t>
            </a:r>
          </a:p>
          <a:p>
            <a:pPr lvl="1" algn="just"/>
            <a:r>
              <a:rPr lang="en-US" sz="2000" dirty="0"/>
              <a:t>Implement and evaluate kernel ridge regression (KRR) with different kernels for predicting house price at California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Dataset</a:t>
            </a:r>
            <a:r>
              <a:rPr lang="en-US" dirty="0"/>
              <a:t>: California Housing Dataset</a:t>
            </a:r>
          </a:p>
        </p:txBody>
      </p:sp>
    </p:spTree>
    <p:extLst>
      <p:ext uri="{BB962C8B-B14F-4D97-AF65-F5344CB8AC3E}">
        <p14:creationId xmlns:p14="http://schemas.microsoft.com/office/powerpoint/2010/main" val="428229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/>
              <a:t>Standardized input features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Ensured input features follow a normal distribution N(</a:t>
            </a:r>
            <a:r>
              <a:rPr lang="en-US" sz="2000" dirty="0" err="1"/>
              <a:t>μ</a:t>
            </a:r>
            <a:r>
              <a:rPr lang="en-US" sz="2000" dirty="0"/>
              <a:t>=0, </a:t>
            </a:r>
            <a:r>
              <a:rPr lang="en-US" sz="2000" dirty="0" err="1"/>
              <a:t>σ</a:t>
            </a:r>
            <a:r>
              <a:rPr lang="en-US" sz="2000" dirty="0"/>
              <a:t>=1) for faster convergence</a:t>
            </a:r>
          </a:p>
          <a:p>
            <a:pPr lvl="1" algn="just"/>
            <a:r>
              <a:rPr lang="en-US" sz="2000" dirty="0"/>
              <a:t>Input features includes all columns except the target feature (`</a:t>
            </a:r>
            <a:r>
              <a:rPr lang="en-US" sz="2000" dirty="0" err="1"/>
              <a:t>medianHouseValue</a:t>
            </a:r>
            <a:r>
              <a:rPr lang="en-US" sz="2000" dirty="0"/>
              <a:t>`), and unique identifiers (`latitude`, `longitude`). </a:t>
            </a:r>
          </a:p>
          <a:p>
            <a:pPr lvl="1" algn="just"/>
            <a:r>
              <a:rPr lang="en-US" sz="2000" dirty="0" err="1"/>
              <a:t>Norminal</a:t>
            </a:r>
            <a:r>
              <a:rPr lang="en-US" sz="2000" dirty="0"/>
              <a:t> feature (`</a:t>
            </a:r>
            <a:r>
              <a:rPr lang="en-US" sz="2000" dirty="0" err="1"/>
              <a:t>oceanProximity</a:t>
            </a:r>
            <a:r>
              <a:rPr lang="en-US" sz="2000" dirty="0"/>
              <a:t>`) also belongs to input features but it’s not standardized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One-hot encoded the nominal feature (`</a:t>
            </a:r>
            <a:r>
              <a:rPr lang="en-US" b="1" dirty="0" err="1"/>
              <a:t>oceanProximity</a:t>
            </a:r>
            <a:r>
              <a:rPr lang="en-US" b="1" dirty="0"/>
              <a:t>`)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Converted `</a:t>
            </a:r>
            <a:r>
              <a:rPr lang="en-US" sz="2000" dirty="0" err="1"/>
              <a:t>oceanProximity</a:t>
            </a:r>
            <a:r>
              <a:rPr lang="en-US" sz="2000" dirty="0"/>
              <a:t>` to numerical values using one-hot encoding.</a:t>
            </a:r>
          </a:p>
          <a:p>
            <a:pPr lvl="1" algn="just"/>
            <a:endParaRPr lang="en-US" sz="2000" dirty="0"/>
          </a:p>
          <a:p>
            <a:pPr algn="just"/>
            <a:r>
              <a:rPr lang="en-US" b="1" dirty="0"/>
              <a:t>Split data into training and testing sets (70:30 ratio)</a:t>
            </a:r>
            <a:r>
              <a:rPr lang="en-US" dirty="0"/>
              <a:t>:</a:t>
            </a:r>
          </a:p>
          <a:p>
            <a:pPr lvl="1" algn="just"/>
            <a:r>
              <a:rPr lang="en-US" sz="2000" dirty="0"/>
              <a:t>Used random state 42 to split 70:30 between training and testing sets</a:t>
            </a:r>
          </a:p>
        </p:txBody>
      </p:sp>
    </p:spTree>
    <p:extLst>
      <p:ext uri="{BB962C8B-B14F-4D97-AF65-F5344CB8AC3E}">
        <p14:creationId xmlns:p14="http://schemas.microsoft.com/office/powerpoint/2010/main" val="358731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</a:t>
            </a:r>
            <a:r>
              <a:rPr lang="en-US" dirty="0" err="1"/>
              <a:t>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/>
              <a:lstStyle/>
              <a:p>
                <a:r>
                  <a:rPr lang="en-US" dirty="0"/>
                  <a:t>Implemented various kernel functions: RBF (Radial Basis Function), Linear, Polynomial, Sigmoid, and Laplacian.</a:t>
                </a:r>
              </a:p>
              <a:p>
                <a:endParaRPr lang="en-US" dirty="0"/>
              </a:p>
              <a:p>
                <a:pPr lvl="1"/>
                <a:r>
                  <a:rPr lang="en-US" sz="2000" dirty="0"/>
                  <a:t>RBF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Linear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Polynomial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𝑐𝑜𝑒𝑓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Sigmoid Kernel: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𝑐𝑜𝑒𝑓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Laplacian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D8DAA-97E1-8DE0-ABD5-1AB787AAD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22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783506"/>
            <a:ext cx="9603275" cy="45302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MPI: A standardized and portable message-parsing system designed to function on parallel computing architectures.</a:t>
            </a:r>
          </a:p>
          <a:p>
            <a:pPr algn="just"/>
            <a:r>
              <a:rPr lang="en-US" dirty="0"/>
              <a:t>Purpose: Enables efficient communication between multiple processes running on different nodes of a cluster.</a:t>
            </a:r>
          </a:p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Initialization</a:t>
            </a:r>
          </a:p>
          <a:p>
            <a:pPr lvl="2" algn="just"/>
            <a:r>
              <a:rPr lang="en-US" dirty="0"/>
              <a:t>MPI Communicator: `comm = MPI.COMM_WORLD`</a:t>
            </a:r>
          </a:p>
          <a:p>
            <a:pPr lvl="2" algn="just"/>
            <a:r>
              <a:rPr lang="en-US" dirty="0"/>
              <a:t>Rank: `rank = </a:t>
            </a:r>
            <a:r>
              <a:rPr lang="en-US" dirty="0" err="1"/>
              <a:t>comm.Get_rank</a:t>
            </a:r>
            <a:r>
              <a:rPr lang="en-US" dirty="0"/>
              <a:t>()` # identifies the process ID</a:t>
            </a:r>
          </a:p>
          <a:p>
            <a:pPr lvl="2" algn="just"/>
            <a:r>
              <a:rPr lang="en-US" dirty="0"/>
              <a:t>Size: `size = </a:t>
            </a:r>
            <a:r>
              <a:rPr lang="en-US" dirty="0" err="1"/>
              <a:t>comm.Get_size</a:t>
            </a:r>
            <a:r>
              <a:rPr lang="en-US" dirty="0"/>
              <a:t>()` # number of processes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dirty="0"/>
              <a:t>Data Distribution</a:t>
            </a:r>
          </a:p>
          <a:p>
            <a:pPr lvl="2" algn="just"/>
            <a:r>
              <a:rPr lang="en-US" dirty="0"/>
              <a:t>Training Data: Split data evenly across all processes.</a:t>
            </a:r>
          </a:p>
          <a:p>
            <a:pPr lvl="2" algn="just"/>
            <a:r>
              <a:rPr lang="en-US" dirty="0"/>
              <a:t>Local Data: Each process works on a subset of the data (`</a:t>
            </a:r>
            <a:r>
              <a:rPr lang="en-US" dirty="0" err="1"/>
              <a:t>local_X</a:t>
            </a:r>
            <a:r>
              <a:rPr lang="en-US" dirty="0"/>
              <a:t>`)</a:t>
            </a:r>
          </a:p>
        </p:txBody>
      </p:sp>
    </p:spTree>
    <p:extLst>
      <p:ext uri="{BB962C8B-B14F-4D97-AF65-F5344CB8AC3E}">
        <p14:creationId xmlns:p14="http://schemas.microsoft.com/office/powerpoint/2010/main" val="35291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 startAt="3"/>
            </a:pPr>
            <a:r>
              <a:rPr lang="en-US" dirty="0"/>
              <a:t>Kernel Matrix Calculation</a:t>
            </a:r>
          </a:p>
          <a:p>
            <a:pPr lvl="2" algn="just"/>
            <a:r>
              <a:rPr lang="en-US" dirty="0"/>
              <a:t>Local Computation:</a:t>
            </a:r>
          </a:p>
          <a:p>
            <a:pPr lvl="3" algn="just"/>
            <a:r>
              <a:rPr lang="en-US" sz="1600" dirty="0"/>
              <a:t>Each process computes its portion of the kernel matrix for its local data.</a:t>
            </a:r>
          </a:p>
          <a:p>
            <a:pPr lvl="3" algn="just"/>
            <a:r>
              <a:rPr lang="en-US" sz="1600" dirty="0"/>
              <a:t>Example: `</a:t>
            </a:r>
            <a:r>
              <a:rPr lang="en-US" sz="1600" dirty="0" err="1"/>
              <a:t>local_K</a:t>
            </a:r>
            <a:r>
              <a:rPr lang="en-US" sz="1600" dirty="0"/>
              <a:t> = </a:t>
            </a:r>
            <a:r>
              <a:rPr lang="en-US" sz="1600" dirty="0" err="1"/>
              <a:t>kernel_base</a:t>
            </a:r>
            <a:r>
              <a:rPr lang="en-US" sz="1600" dirty="0"/>
              <a:t>(</a:t>
            </a:r>
            <a:r>
              <a:rPr lang="en-US" sz="1600" dirty="0" err="1"/>
              <a:t>local_X</a:t>
            </a:r>
            <a:r>
              <a:rPr lang="en-US" sz="1600" dirty="0"/>
              <a:t>, </a:t>
            </a:r>
            <a:r>
              <a:rPr lang="en-US" sz="1600" dirty="0" err="1"/>
              <a:t>local_X</a:t>
            </a:r>
            <a:r>
              <a:rPr lang="en-US" sz="1600" dirty="0"/>
              <a:t>, **</a:t>
            </a:r>
            <a:r>
              <a:rPr lang="en-US" sz="1600" dirty="0" err="1"/>
              <a:t>kwargs</a:t>
            </a:r>
            <a:r>
              <a:rPr lang="en-US" sz="1600" dirty="0"/>
              <a:t>)`</a:t>
            </a:r>
          </a:p>
          <a:p>
            <a:pPr lvl="2" algn="just"/>
            <a:r>
              <a:rPr lang="en-US" dirty="0"/>
              <a:t>Inter-Process Communication</a:t>
            </a:r>
          </a:p>
          <a:p>
            <a:pPr lvl="3" algn="just"/>
            <a:r>
              <a:rPr lang="en-US" sz="1600" dirty="0"/>
              <a:t>Processes exchange local data segments with each other.</a:t>
            </a:r>
          </a:p>
          <a:p>
            <a:pPr lvl="3" algn="just"/>
            <a:r>
              <a:rPr lang="en-US" sz="1600" dirty="0"/>
              <a:t>Use of non-blocking sends (`</a:t>
            </a:r>
            <a:r>
              <a:rPr lang="en-US" sz="1600" dirty="0" err="1"/>
              <a:t>comm.Issend</a:t>
            </a:r>
            <a:r>
              <a:rPr lang="en-US" sz="1600" dirty="0"/>
              <a:t>`) and receives (`</a:t>
            </a:r>
            <a:r>
              <a:rPr lang="en-US" sz="1600" dirty="0" err="1"/>
              <a:t>comm.Recv</a:t>
            </a:r>
            <a:r>
              <a:rPr lang="en-US" sz="1600" dirty="0"/>
              <a:t>`) to share data efficiently.</a:t>
            </a:r>
          </a:p>
          <a:p>
            <a:pPr lvl="3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90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kernel matrix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Steps in parallel kernel matrix computation:</a:t>
            </a:r>
          </a:p>
          <a:p>
            <a:pPr marL="800100" lvl="1" indent="-342900" algn="just">
              <a:buFont typeface="+mj-lt"/>
              <a:buAutoNum type="arabicPeriod" startAt="4"/>
            </a:pPr>
            <a:r>
              <a:rPr lang="en-US" dirty="0"/>
              <a:t>Combining Results</a:t>
            </a:r>
          </a:p>
          <a:p>
            <a:pPr lvl="2" algn="just"/>
            <a:r>
              <a:rPr lang="en-US" dirty="0"/>
              <a:t>Local Results Aggregation:</a:t>
            </a:r>
          </a:p>
          <a:p>
            <a:pPr lvl="3" algn="just"/>
            <a:r>
              <a:rPr lang="en-US" sz="1600" dirty="0"/>
              <a:t>Each process computes kernel values for its data against data received from other processes.</a:t>
            </a:r>
          </a:p>
          <a:p>
            <a:pPr lvl="2" algn="just"/>
            <a:r>
              <a:rPr lang="en-US" dirty="0"/>
              <a:t>Global Kernel Matrix:</a:t>
            </a:r>
          </a:p>
          <a:p>
            <a:pPr lvl="3" algn="just"/>
            <a:r>
              <a:rPr lang="en-US" sz="1600" dirty="0"/>
              <a:t>Root process (`rank == 0`) gathers all local kernel matrices into the global kernel matrix (`</a:t>
            </a:r>
            <a:r>
              <a:rPr lang="en-US" sz="1600" dirty="0" err="1"/>
              <a:t>comm.Gather</a:t>
            </a:r>
            <a:r>
              <a:rPr lang="en-US" sz="1600" dirty="0"/>
              <a:t>`)</a:t>
            </a:r>
          </a:p>
          <a:p>
            <a:pPr marL="800100" lvl="1" indent="-342900" algn="just">
              <a:buFont typeface="+mj-lt"/>
              <a:buAutoNum type="arabicPeriod" startAt="5"/>
            </a:pPr>
            <a:r>
              <a:rPr lang="en-US" dirty="0"/>
              <a:t>Synchronization</a:t>
            </a:r>
          </a:p>
          <a:p>
            <a:pPr lvl="2" algn="just"/>
            <a:r>
              <a:rPr lang="en-US" dirty="0"/>
              <a:t>Barrier: `</a:t>
            </a:r>
            <a:r>
              <a:rPr lang="en-US" dirty="0" err="1"/>
              <a:t>comm.Barrier</a:t>
            </a:r>
            <a:r>
              <a:rPr lang="en-US" dirty="0"/>
              <a:t>()` ensures all processes complete their tasks before proceeding.</a:t>
            </a:r>
          </a:p>
          <a:p>
            <a:pPr lvl="2" algn="just"/>
            <a:r>
              <a:rPr lang="en-US" dirty="0"/>
              <a:t>Final Kernel Matrix: Constructed on the root process, combining results form all processes.</a:t>
            </a:r>
          </a:p>
        </p:txBody>
      </p:sp>
    </p:spTree>
    <p:extLst>
      <p:ext uri="{BB962C8B-B14F-4D97-AF65-F5344CB8AC3E}">
        <p14:creationId xmlns:p14="http://schemas.microsoft.com/office/powerpoint/2010/main" val="96690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28048"/>
            <a:ext cx="9603275" cy="1049235"/>
          </a:xfrm>
        </p:spPr>
        <p:txBody>
          <a:bodyPr/>
          <a:lstStyle/>
          <a:p>
            <a:r>
              <a:rPr lang="en-US" dirty="0"/>
              <a:t>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8DAA-97E1-8DE0-ABD5-1AB787AAD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52535"/>
            <a:ext cx="4273826" cy="4427776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Optimizations: Iterated through combinations of hyperparameters and selected parameters with the lowest RMSE.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Note: Only RBF Kernel and Laplacian Kernel underwent fine-grained tuning range while others stopped at coarse-grained tuning range as said 2 Kernels have similar best results from coarse-grained tuning range.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D690F9-AAAB-C309-37CA-E6171489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09629"/>
              </p:ext>
            </p:extLst>
          </p:nvPr>
        </p:nvGraphicFramePr>
        <p:xfrm>
          <a:off x="4410149" y="906450"/>
          <a:ext cx="7636077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89">
                  <a:extLst>
                    <a:ext uri="{9D8B030D-6E8A-4147-A177-3AD203B41FA5}">
                      <a16:colId xmlns:a16="http://schemas.microsoft.com/office/drawing/2014/main" val="1304736923"/>
                    </a:ext>
                  </a:extLst>
                </a:gridCol>
                <a:gridCol w="5399988">
                  <a:extLst>
                    <a:ext uri="{9D8B030D-6E8A-4147-A177-3AD203B41FA5}">
                      <a16:colId xmlns:a16="http://schemas.microsoft.com/office/drawing/2014/main" val="109051102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Kernel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Hyperparameter Tuning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528233"/>
                  </a:ext>
                </a:extLst>
              </a:tr>
              <a:tr h="28448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RBF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(Coarse): [1e-6, 1e-5, 1e-4, 1e-3, 0.01,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0936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 (Coarse): [1e-5, 1e-4, 1e-3, 0.01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3380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(Fine): [0.01, 0.02, 0.03, </a:t>
                      </a:r>
                      <a:r>
                        <a:rPr lang="en-US" sz="1800" dirty="0"/>
                        <a:t>… </a:t>
                      </a:r>
                      <a:r>
                        <a:rPr lang="en-US" dirty="0"/>
                        <a:t>, 0.08, 0.09,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370169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 (Fine): [5e-3, 6e-3, 7e-3, … , 0.013, 0.014, 0.015]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05514"/>
                  </a:ext>
                </a:extLst>
              </a:tr>
              <a:tr h="28448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Laplacian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(Coarse: [1e-6, 1e-5, 1e-4, 1e-3, 0.01, 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532255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 (Coarse): [1e-5, 1e-4, 1e-3, 0.01,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76694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 (Fine): [0.03, 0.04, 0.05, … , 0.11, 0.12, 0.13]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9976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 (Fine): [0.11, 0.12, 0.13, … , 0.19, 0.20, 0.21]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6057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1e-2, 1e-1,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802630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Degree: [2, 3, 4, 5,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94594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Coef0: [0.2, 0.4, 0.6, 0.8,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5642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0.01, 0.1, 1, 10, 100]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31551"/>
                  </a:ext>
                </a:extLst>
              </a:tr>
              <a:tr h="28448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Gamma: [1e-6, 1e-5, 1e-4, 1e-3, 1e-2, 1e-1]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215240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Coef0: [0.2, 0.4, 0.6, 0.8,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575013"/>
                  </a:ext>
                </a:extLst>
              </a:tr>
              <a:tr h="2844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Alpha: [1e-5, 1e-4, 1e-3, 1e-2, 1e-1, 1, 1e+1, 1e+2]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49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25C2-90EB-3399-E853-A8A5D63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3EF819-B48B-9594-BD20-AEE5FCA97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140293"/>
              </p:ext>
            </p:extLst>
          </p:nvPr>
        </p:nvGraphicFramePr>
        <p:xfrm>
          <a:off x="1451579" y="2316478"/>
          <a:ext cx="9603272" cy="367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232">
                  <a:extLst>
                    <a:ext uri="{9D8B030D-6E8A-4147-A177-3AD203B41FA5}">
                      <a16:colId xmlns:a16="http://schemas.microsoft.com/office/drawing/2014/main" val="974416922"/>
                    </a:ext>
                  </a:extLst>
                </a:gridCol>
                <a:gridCol w="2084576">
                  <a:extLst>
                    <a:ext uri="{9D8B030D-6E8A-4147-A177-3AD203B41FA5}">
                      <a16:colId xmlns:a16="http://schemas.microsoft.com/office/drawing/2014/main" val="3870650869"/>
                    </a:ext>
                  </a:extLst>
                </a:gridCol>
                <a:gridCol w="2084576">
                  <a:extLst>
                    <a:ext uri="{9D8B030D-6E8A-4147-A177-3AD203B41FA5}">
                      <a16:colId xmlns:a16="http://schemas.microsoft.com/office/drawing/2014/main" val="3481415673"/>
                    </a:ext>
                  </a:extLst>
                </a:gridCol>
                <a:gridCol w="2927888">
                  <a:extLst>
                    <a:ext uri="{9D8B030D-6E8A-4147-A177-3AD203B41FA5}">
                      <a16:colId xmlns:a16="http://schemas.microsoft.com/office/drawing/2014/main" val="2369082275"/>
                    </a:ext>
                  </a:extLst>
                </a:gridCol>
              </a:tblGrid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Base Kernel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RMSE 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RMSE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Best Hyperparameters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8351405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RBF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55805.7675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58494.1907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Gamma=0.08, Alpha=0.014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20498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Laplacian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50237.9459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59528.4724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Gamma=0.12, Alpha=0.2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333828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70083.2613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69158.2979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Alpha=0.1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959253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Polynomial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60335.0835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61793.2234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Degree=3, Coef0=1, Alpha=100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42203"/>
                  </a:ext>
                </a:extLst>
              </a:tr>
              <a:tr h="5984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Sigmoid 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62934.3743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63104.2365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Gamma=0.001, Coef0=0.8, Alpha=1e-5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165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59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549</TotalTime>
  <Words>1000</Words>
  <Application>Microsoft Macintosh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Gill Sans MT</vt:lpstr>
      <vt:lpstr>Gallery</vt:lpstr>
      <vt:lpstr>DSA5208 Project 1: MPI Pipeline for Kernel Ridge Regression (KRR)</vt:lpstr>
      <vt:lpstr>Introduction</vt:lpstr>
      <vt:lpstr>Data Preprocessing</vt:lpstr>
      <vt:lpstr>KERNEL FUnctions</vt:lpstr>
      <vt:lpstr>Parallel kernel matrix computation</vt:lpstr>
      <vt:lpstr>Parallel kernel matrix computation</vt:lpstr>
      <vt:lpstr>Parallel kernel matrix computation</vt:lpstr>
      <vt:lpstr>Hyperparameter tuning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Lim</dc:creator>
  <cp:lastModifiedBy>James Lim</cp:lastModifiedBy>
  <cp:revision>24</cp:revision>
  <dcterms:created xsi:type="dcterms:W3CDTF">2024-06-04T11:38:48Z</dcterms:created>
  <dcterms:modified xsi:type="dcterms:W3CDTF">2024-06-25T07:36:53Z</dcterms:modified>
</cp:coreProperties>
</file>