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71" r:id="rId5"/>
    <p:sldId id="266" r:id="rId6"/>
    <p:sldId id="272" r:id="rId7"/>
    <p:sldId id="267" r:id="rId8"/>
    <p:sldId id="268" r:id="rId9"/>
    <p:sldId id="273" r:id="rId10"/>
    <p:sldId id="269" r:id="rId11"/>
    <p:sldId id="27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/>
    <p:restoredTop sz="94719"/>
  </p:normalViewPr>
  <p:slideViewPr>
    <p:cSldViewPr snapToGrid="0">
      <p:cViewPr>
        <p:scale>
          <a:sx n="64" d="100"/>
          <a:sy n="64" d="100"/>
        </p:scale>
        <p:origin x="392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48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5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68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55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70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6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7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9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8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5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6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ei.noaa.gov/data/global-hourly/doc/" TargetMode="External"/><Relationship Id="rId2" Type="http://schemas.openxmlformats.org/officeDocument/2006/relationships/hyperlink" Target="https://www.ncei.noaa.gov/data/global-hourly/archive/csv/2023.tar.g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DED1-416E-B542-62D8-913D759CD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DSA5208 Project 2:</a:t>
            </a:r>
            <a:br>
              <a:rPr lang="en-US" dirty="0"/>
            </a:br>
            <a:r>
              <a:rPr lang="en-US" sz="3600" dirty="0"/>
              <a:t>Apache Spark + </a:t>
            </a:r>
            <a:r>
              <a:rPr lang="en-US" sz="3600" dirty="0" err="1"/>
              <a:t>Mllib</a:t>
            </a:r>
            <a:r>
              <a:rPr lang="en-US" sz="3600" dirty="0"/>
              <a:t> Regression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A2054B-B856-8520-30DD-66612792D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13319"/>
              </p:ext>
            </p:extLst>
          </p:nvPr>
        </p:nvGraphicFramePr>
        <p:xfrm>
          <a:off x="2417779" y="3990450"/>
          <a:ext cx="270933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31527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James Lim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64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32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917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EvaluationMetrics</a:t>
            </a:r>
            <a:r>
              <a:rPr lang="en-US" dirty="0"/>
              <a:t>:  </a:t>
            </a:r>
          </a:p>
          <a:p>
            <a:pPr lvl="1" algn="just"/>
            <a:r>
              <a:rPr lang="en-US" dirty="0"/>
              <a:t>Root Mean Squared Error (RMSE):</a:t>
            </a:r>
          </a:p>
          <a:p>
            <a:pPr lvl="2" algn="just"/>
            <a:r>
              <a:rPr lang="en-US" dirty="0"/>
              <a:t>Measure the average magnitude of the error.</a:t>
            </a:r>
          </a:p>
          <a:p>
            <a:pPr algn="just"/>
            <a:r>
              <a:rPr lang="en-US" b="1" dirty="0"/>
              <a:t>Evaluation Process</a:t>
            </a:r>
            <a:r>
              <a:rPr lang="en-US" dirty="0"/>
              <a:t>: </a:t>
            </a:r>
          </a:p>
          <a:p>
            <a:pPr lvl="1" algn="just"/>
            <a:r>
              <a:rPr lang="en-US" dirty="0"/>
              <a:t>Training: </a:t>
            </a:r>
          </a:p>
          <a:p>
            <a:pPr lvl="2" algn="just"/>
            <a:r>
              <a:rPr lang="en-US" dirty="0"/>
              <a:t>Fit models using training data.</a:t>
            </a:r>
          </a:p>
          <a:p>
            <a:pPr lvl="2" algn="just"/>
            <a:r>
              <a:rPr lang="en-US" dirty="0"/>
              <a:t>Predict and evaluate on training set.</a:t>
            </a:r>
          </a:p>
          <a:p>
            <a:pPr lvl="1" algn="just"/>
            <a:r>
              <a:rPr lang="en-US" dirty="0"/>
              <a:t>Testing:</a:t>
            </a:r>
          </a:p>
          <a:p>
            <a:pPr lvl="2" algn="just"/>
            <a:r>
              <a:rPr lang="en-US" dirty="0"/>
              <a:t>Predict and evaluate on test set.</a:t>
            </a:r>
          </a:p>
          <a:p>
            <a:pPr algn="just"/>
            <a:r>
              <a:rPr lang="en-US" b="1" dirty="0"/>
              <a:t>Evaluator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Use `</a:t>
            </a:r>
            <a:r>
              <a:rPr lang="en-US" dirty="0" err="1"/>
              <a:t>RegressionEvaluator</a:t>
            </a:r>
            <a:r>
              <a:rPr lang="en-US" dirty="0"/>
              <a:t>` with `</a:t>
            </a:r>
            <a:r>
              <a:rPr lang="en-US" dirty="0" err="1"/>
              <a:t>rmse</a:t>
            </a:r>
            <a:r>
              <a:rPr lang="en-US" dirty="0"/>
              <a:t>` metric for evaluation.</a:t>
            </a:r>
          </a:p>
        </p:txBody>
      </p:sp>
    </p:spTree>
    <p:extLst>
      <p:ext uri="{BB962C8B-B14F-4D97-AF65-F5344CB8AC3E}">
        <p14:creationId xmlns:p14="http://schemas.microsoft.com/office/powerpoint/2010/main" val="309405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A9E3E-947E-01AE-638D-4B3788655059}"/>
              </a:ext>
            </a:extLst>
          </p:cNvPr>
          <p:cNvSpPr txBox="1"/>
          <p:nvPr/>
        </p:nvSpPr>
        <p:spPr>
          <a:xfrm>
            <a:off x="1451578" y="1856249"/>
            <a:ext cx="872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taken to complete the run: 01 hour 15 minutes (with 8 cores of Mac M1 Silicon Chip)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9AD74-55E7-90CE-503C-213F79FE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16" y="2392748"/>
            <a:ext cx="6197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7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6220"/>
            <a:ext cx="9603275" cy="428346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Summary</a:t>
            </a:r>
            <a:r>
              <a:rPr lang="en-US" dirty="0"/>
              <a:t>: </a:t>
            </a:r>
          </a:p>
          <a:p>
            <a:pPr lvl="1" algn="just"/>
            <a:r>
              <a:rPr lang="en-US" sz="2000" dirty="0"/>
              <a:t>Successfully built and evaluated 3 regression models under Spark </a:t>
            </a:r>
            <a:r>
              <a:rPr lang="en-US" sz="2000" dirty="0" err="1"/>
              <a:t>MLlib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/>
              <a:t>Ridge Regression, Gradient-Boosted Tree, and Random Forest models were compared.</a:t>
            </a:r>
          </a:p>
          <a:p>
            <a:pPr lvl="1" algn="just"/>
            <a:r>
              <a:rPr lang="en-US" sz="2000" dirty="0"/>
              <a:t>Model performance evaluated using RMSE on both training and test sets.</a:t>
            </a:r>
          </a:p>
          <a:p>
            <a:pPr lvl="1" algn="just"/>
            <a:endParaRPr lang="en-US" sz="2000" dirty="0"/>
          </a:p>
          <a:p>
            <a:pPr algn="just"/>
            <a:r>
              <a:rPr lang="en-US" b="1" dirty="0"/>
              <a:t>Best Performance</a:t>
            </a:r>
            <a:r>
              <a:rPr lang="en-US" dirty="0"/>
              <a:t>: </a:t>
            </a:r>
          </a:p>
          <a:p>
            <a:pPr lvl="1" algn="just"/>
            <a:r>
              <a:rPr lang="en-US" sz="2000" dirty="0"/>
              <a:t>Gradient-Boosted Tree with train RMSE = 72.55 and test RMSE = 72.73 with best hyperparameters </a:t>
            </a:r>
            <a:r>
              <a:rPr lang="en-US" sz="2000" dirty="0" err="1"/>
              <a:t>maxDepth</a:t>
            </a:r>
            <a:r>
              <a:rPr lang="en-US" sz="2000" dirty="0"/>
              <a:t>=9 and </a:t>
            </a:r>
            <a:r>
              <a:rPr lang="en-US" sz="2000" dirty="0" err="1"/>
              <a:t>maxIter</a:t>
            </a:r>
            <a:r>
              <a:rPr lang="en-US" sz="2000" dirty="0"/>
              <a:t>=40 </a:t>
            </a:r>
          </a:p>
          <a:p>
            <a:pPr lvl="1" algn="just"/>
            <a:endParaRPr lang="en-US" sz="2000" dirty="0"/>
          </a:p>
          <a:p>
            <a:pPr algn="just"/>
            <a:r>
              <a:rPr lang="en-US" b="1" dirty="0"/>
              <a:t>Future Work</a:t>
            </a:r>
            <a:r>
              <a:rPr lang="en-US" dirty="0"/>
              <a:t>: </a:t>
            </a:r>
          </a:p>
          <a:p>
            <a:pPr lvl="1" algn="just"/>
            <a:r>
              <a:rPr lang="en-US" sz="2000" dirty="0"/>
              <a:t>Further optimization and feature engineering.</a:t>
            </a:r>
          </a:p>
          <a:p>
            <a:pPr lvl="1" algn="just"/>
            <a:r>
              <a:rPr lang="en-US" sz="2000" dirty="0"/>
              <a:t>Exploring additional models and techniques.</a:t>
            </a:r>
          </a:p>
        </p:txBody>
      </p:sp>
    </p:spTree>
    <p:extLst>
      <p:ext uri="{BB962C8B-B14F-4D97-AF65-F5344CB8AC3E}">
        <p14:creationId xmlns:p14="http://schemas.microsoft.com/office/powerpoint/2010/main" val="342848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9176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Title</a:t>
            </a:r>
            <a:r>
              <a:rPr lang="en-US" dirty="0"/>
              <a:t>:  Air pressure Prediction Using Machine Learning in Distributed Computing Settings</a:t>
            </a:r>
          </a:p>
          <a:p>
            <a:pPr algn="just"/>
            <a:r>
              <a:rPr lang="en-US" b="1" dirty="0"/>
              <a:t>Objective</a:t>
            </a:r>
            <a:r>
              <a:rPr lang="en-US" dirty="0"/>
              <a:t>: Build a machine learning model to predict air pressure using geographical and weather data.</a:t>
            </a:r>
          </a:p>
          <a:p>
            <a:pPr algn="just"/>
            <a:r>
              <a:rPr lang="en-US" b="1" dirty="0"/>
              <a:t>Data Source</a:t>
            </a:r>
            <a:r>
              <a:rPr lang="en-US" dirty="0"/>
              <a:t>: </a:t>
            </a:r>
          </a:p>
          <a:p>
            <a:pPr lvl="1" algn="just"/>
            <a:r>
              <a:rPr lang="en-US" dirty="0"/>
              <a:t>Dataset: </a:t>
            </a:r>
            <a:r>
              <a:rPr lang="en-US" dirty="0">
                <a:hlinkClick r:id="rId2"/>
              </a:rPr>
              <a:t>NOAA Global Hourly Data 2023</a:t>
            </a:r>
            <a:endParaRPr lang="en-US" dirty="0"/>
          </a:p>
          <a:p>
            <a:pPr lvl="1" algn="just"/>
            <a:r>
              <a:rPr lang="en-US" dirty="0"/>
              <a:t>Documentation: </a:t>
            </a:r>
            <a:r>
              <a:rPr lang="en-US" dirty="0">
                <a:hlinkClick r:id="rId3"/>
              </a:rPr>
              <a:t>NOAA Global Hourly Documentation</a:t>
            </a:r>
            <a:endParaRPr lang="en-US" dirty="0"/>
          </a:p>
          <a:p>
            <a:pPr algn="just"/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Download and preprocess the </a:t>
            </a:r>
            <a:r>
              <a:rPr lang="en-US" dirty="0" err="1"/>
              <a:t>datset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Build ML models to predict the column `ATMOSPHERIC_PRESSURE_OBSERVATION`</a:t>
            </a:r>
          </a:p>
          <a:p>
            <a:pPr lvl="1" algn="just"/>
            <a:r>
              <a:rPr lang="en-US" dirty="0"/>
              <a:t>Train and test the models using a 7:3 data split</a:t>
            </a:r>
          </a:p>
          <a:p>
            <a:pPr lvl="1" algn="just"/>
            <a:r>
              <a:rPr lang="en-US" dirty="0"/>
              <a:t>Evaluate and compare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428229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13107" cy="4291762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Initial Steps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Check for Preprocessed Data:</a:t>
            </a:r>
          </a:p>
          <a:p>
            <a:pPr lvl="2" algn="just"/>
            <a:r>
              <a:rPr lang="en-US" dirty="0"/>
              <a:t>If the preprocessed data file exists, read it directly.</a:t>
            </a:r>
          </a:p>
          <a:p>
            <a:pPr lvl="2" algn="just"/>
            <a:r>
              <a:rPr lang="en-US" dirty="0"/>
              <a:t>If not, proceed to read and preprocess raw data files.</a:t>
            </a:r>
          </a:p>
          <a:p>
            <a:pPr algn="just"/>
            <a:r>
              <a:rPr lang="en-US" b="1" dirty="0"/>
              <a:t>Reading and Filtering Data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Read Raw CSV Files:	</a:t>
            </a:r>
          </a:p>
          <a:p>
            <a:pPr lvl="2" algn="just"/>
            <a:r>
              <a:rPr lang="en-US" dirty="0"/>
              <a:t>Utilize </a:t>
            </a:r>
            <a:r>
              <a:rPr lang="en-US" dirty="0" err="1"/>
              <a:t>PySpark</a:t>
            </a:r>
            <a:r>
              <a:rPr lang="en-US" dirty="0"/>
              <a:t> to read multiple CSV files from the specified directory.</a:t>
            </a:r>
          </a:p>
          <a:p>
            <a:pPr lvl="2" algn="just"/>
            <a:r>
              <a:rPr lang="en-US" dirty="0"/>
              <a:t>Enable header and schema inference.</a:t>
            </a:r>
          </a:p>
          <a:p>
            <a:pPr lvl="1" algn="just"/>
            <a:r>
              <a:rPr lang="en-US" dirty="0"/>
              <a:t>Select Relevant Columns:</a:t>
            </a:r>
          </a:p>
          <a:p>
            <a:pPr lvl="2" algn="just"/>
            <a:r>
              <a:rPr lang="en-US" dirty="0"/>
              <a:t>Keep columns: `LATITUDE`, `LONGITUDE`, `ELEVATION`, `WND`, `CIG`, `VIS`, `TMP`, `DEW`, `SLP`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880C5-A60A-6A1D-9215-F184CA7A9CF9}"/>
              </a:ext>
            </a:extLst>
          </p:cNvPr>
          <p:cNvSpPr txBox="1"/>
          <p:nvPr/>
        </p:nvSpPr>
        <p:spPr>
          <a:xfrm>
            <a:off x="1451579" y="1329136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27520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13107" cy="41984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Handle Missing Data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Filtering Conditions:</a:t>
            </a:r>
          </a:p>
          <a:p>
            <a:pPr lvl="2" algn="just"/>
            <a:r>
              <a:rPr lang="en-US" dirty="0"/>
              <a:t>`WND`: Discards rows where the first 3 characters are `999` or characters 6-9 are `9999`.</a:t>
            </a:r>
          </a:p>
          <a:p>
            <a:pPr lvl="2" algn="just"/>
            <a:r>
              <a:rPr lang="en-US" dirty="0"/>
              <a:t>`CIG`: Discard rows where the first 5 characters are `99999`.</a:t>
            </a:r>
          </a:p>
          <a:p>
            <a:pPr lvl="2" algn="just"/>
            <a:r>
              <a:rPr lang="en-US" dirty="0"/>
              <a:t>`VIS`: Discard rows where the first 6 characters are `999999`.</a:t>
            </a:r>
          </a:p>
          <a:p>
            <a:pPr lvl="2" algn="just"/>
            <a:r>
              <a:rPr lang="en-US" dirty="0"/>
              <a:t>`TMP`, `DEW`: Discard rows where the first 5 characters are `+9999`.</a:t>
            </a:r>
          </a:p>
          <a:p>
            <a:pPr lvl="2" algn="just"/>
            <a:r>
              <a:rPr lang="en-US" dirty="0"/>
              <a:t>`SLP`: Discard rows where the first 5 characters are `99999`.</a:t>
            </a:r>
          </a:p>
          <a:p>
            <a:pPr algn="just"/>
            <a:r>
              <a:rPr lang="en-US" b="1" dirty="0"/>
              <a:t>Transform Columns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Column Transformation:	</a:t>
            </a:r>
          </a:p>
          <a:p>
            <a:pPr lvl="2" algn="just"/>
            <a:r>
              <a:rPr lang="en-US" dirty="0"/>
              <a:t>Extract relevant parts of each column and cast to appropriate data types.</a:t>
            </a:r>
          </a:p>
          <a:p>
            <a:pPr lvl="2" algn="just"/>
            <a:r>
              <a:rPr lang="en-US" dirty="0"/>
              <a:t>Rename columns for consistency.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880C5-A60A-6A1D-9215-F184CA7A9CF9}"/>
              </a:ext>
            </a:extLst>
          </p:cNvPr>
          <p:cNvSpPr txBox="1"/>
          <p:nvPr/>
        </p:nvSpPr>
        <p:spPr>
          <a:xfrm>
            <a:off x="1451579" y="1329136"/>
            <a:ext cx="20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83746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MIN-MAX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D8DAA-97E1-8DE0-ABD5-1AB787AAD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29176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b="1" dirty="0"/>
                  <a:t>Feature Columns</a:t>
                </a:r>
                <a:r>
                  <a:rPr lang="en-US" dirty="0"/>
                  <a:t>:  </a:t>
                </a:r>
              </a:p>
              <a:p>
                <a:pPr lvl="1" algn="just"/>
                <a:r>
                  <a:rPr lang="en-US" dirty="0"/>
                  <a:t>`LATITUDE`, `LONGITUDE`, `ELEVATION`, `WIND_DIRECTION`, `WIND_SPEED`, `CEILING_HEIGHT`, `VISIBILITY`, `AIR_TEMPERATURE`, `DEW_POINT_TEMPERATURE`.</a:t>
                </a:r>
              </a:p>
              <a:p>
                <a:pPr algn="just"/>
                <a:r>
                  <a:rPr lang="en-US" b="1" dirty="0"/>
                  <a:t>Scaling Technique</a:t>
                </a:r>
                <a:r>
                  <a:rPr lang="en-US" dirty="0"/>
                  <a:t>:</a:t>
                </a:r>
              </a:p>
              <a:p>
                <a:pPr lvl="1" algn="just"/>
                <a:r>
                  <a:rPr lang="en-US" dirty="0"/>
                  <a:t>Min-Max Scaling:</a:t>
                </a:r>
              </a:p>
              <a:p>
                <a:pPr lvl="2" algn="just"/>
                <a:r>
                  <a:rPr lang="en-US" dirty="0"/>
                  <a:t>Apply Min-Max scaling manually based on predefined min and max values for each feature obtained from the documentation, and not based on available samples.</a:t>
                </a:r>
              </a:p>
              <a:p>
                <a:pPr lvl="2" algn="just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𝑠𝑐𝑎𝑙𝑒𝑑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D8DAA-97E1-8DE0-ABD5-1AB787AAD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291762"/>
              </a:xfrm>
              <a:blipFill>
                <a:blip r:embed="rId2"/>
                <a:stretch>
                  <a:fillRect l="-528" r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19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MIN-MAX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91762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Predefined Min-Max Values</a:t>
            </a:r>
            <a:r>
              <a:rPr lang="en-US" dirty="0"/>
              <a:t>:  </a:t>
            </a:r>
          </a:p>
          <a:p>
            <a:pPr lvl="1" algn="just"/>
            <a:r>
              <a:rPr lang="en-US" dirty="0"/>
              <a:t>`LATITUDE`: [-90000, 90000]</a:t>
            </a:r>
          </a:p>
          <a:p>
            <a:pPr lvl="1" algn="just"/>
            <a:r>
              <a:rPr lang="en-US" dirty="0"/>
              <a:t>`LONGITUDE`: [-179999, 180000]</a:t>
            </a:r>
          </a:p>
          <a:p>
            <a:pPr lvl="1" algn="just"/>
            <a:r>
              <a:rPr lang="en-US" dirty="0"/>
              <a:t>`ELEVATION`: [-400, 8850]</a:t>
            </a:r>
          </a:p>
          <a:p>
            <a:pPr lvl="1" algn="just"/>
            <a:r>
              <a:rPr lang="en-US" dirty="0"/>
              <a:t>`WIND_DIRECTION`: [1, 360]</a:t>
            </a:r>
          </a:p>
          <a:p>
            <a:pPr lvl="1" algn="just"/>
            <a:r>
              <a:rPr lang="en-US" dirty="0"/>
              <a:t>`WIND_SPEED`:  [0, 900]</a:t>
            </a:r>
          </a:p>
          <a:p>
            <a:pPr lvl="1" algn="just"/>
            <a:r>
              <a:rPr lang="en-US" dirty="0"/>
              <a:t>`CEILING_HEIGHT`: [0, 22000]</a:t>
            </a:r>
          </a:p>
          <a:p>
            <a:pPr lvl="1" algn="just"/>
            <a:r>
              <a:rPr lang="en-US" dirty="0"/>
              <a:t>`VISIBILITY`: [0, 160000]</a:t>
            </a:r>
          </a:p>
          <a:p>
            <a:pPr lvl="1" algn="just"/>
            <a:r>
              <a:rPr lang="en-US" dirty="0"/>
              <a:t>`AIR_TEMPERATURE`: [-932, 618]</a:t>
            </a:r>
          </a:p>
          <a:p>
            <a:pPr lvl="1" algn="just"/>
            <a:r>
              <a:rPr lang="en-US" dirty="0"/>
              <a:t>`DEW_POINT_TEMPERATURE`: [-982, 368]</a:t>
            </a:r>
          </a:p>
        </p:txBody>
      </p:sp>
    </p:spTree>
    <p:extLst>
      <p:ext uri="{BB962C8B-B14F-4D97-AF65-F5344CB8AC3E}">
        <p14:creationId xmlns:p14="http://schemas.microsoft.com/office/powerpoint/2010/main" val="95950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91762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Data Split</a:t>
            </a:r>
            <a:r>
              <a:rPr lang="en-US" dirty="0"/>
              <a:t>:  </a:t>
            </a:r>
          </a:p>
          <a:p>
            <a:pPr lvl="1" algn="just"/>
            <a:r>
              <a:rPr lang="en-US" dirty="0"/>
              <a:t>Training Set: 70% of the data.</a:t>
            </a:r>
          </a:p>
          <a:p>
            <a:pPr lvl="1" algn="just"/>
            <a:r>
              <a:rPr lang="en-US" dirty="0"/>
              <a:t>Test Set: 30% of the data.</a:t>
            </a:r>
          </a:p>
          <a:p>
            <a:pPr lvl="1" algn="just"/>
            <a:r>
              <a:rPr lang="en-US" dirty="0"/>
              <a:t>Purpose: Ensure that the model is evaluated on unseen data to assess its performance.</a:t>
            </a:r>
          </a:p>
          <a:p>
            <a:pPr algn="just"/>
            <a:r>
              <a:rPr lang="en-US" b="1" dirty="0"/>
              <a:t>Implementation</a:t>
            </a:r>
            <a:r>
              <a:rPr lang="en-US" dirty="0"/>
              <a:t>: </a:t>
            </a:r>
          </a:p>
          <a:p>
            <a:pPr lvl="1" algn="just"/>
            <a:r>
              <a:rPr lang="en-US" dirty="0"/>
              <a:t>Utilize `</a:t>
            </a:r>
            <a:r>
              <a:rPr lang="en-US" dirty="0" err="1"/>
              <a:t>randomSplit</a:t>
            </a:r>
            <a:r>
              <a:rPr lang="en-US" dirty="0"/>
              <a:t>` method in </a:t>
            </a:r>
            <a:r>
              <a:rPr lang="en-US" dirty="0" err="1"/>
              <a:t>PySpark</a:t>
            </a:r>
            <a:r>
              <a:rPr lang="en-US" dirty="0"/>
              <a:t> to split the dataset.</a:t>
            </a:r>
          </a:p>
          <a:p>
            <a:pPr lvl="1" algn="just"/>
            <a:r>
              <a:rPr lang="en-US" dirty="0"/>
              <a:t>Set a random seed for reproducibility.</a:t>
            </a:r>
          </a:p>
        </p:txBody>
      </p:sp>
    </p:spTree>
    <p:extLst>
      <p:ext uri="{BB962C8B-B14F-4D97-AF65-F5344CB8AC3E}">
        <p14:creationId xmlns:p14="http://schemas.microsoft.com/office/powerpoint/2010/main" val="303537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91762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Feature Engineering</a:t>
            </a:r>
            <a:r>
              <a:rPr lang="en-US" dirty="0"/>
              <a:t>:  </a:t>
            </a:r>
          </a:p>
          <a:p>
            <a:pPr lvl="1" algn="just"/>
            <a:r>
              <a:rPr lang="en-US" dirty="0"/>
              <a:t>Vector Assembler:</a:t>
            </a:r>
          </a:p>
          <a:p>
            <a:pPr lvl="2" algn="just"/>
            <a:r>
              <a:rPr lang="en-US" dirty="0"/>
              <a:t>Combine features into a single vector.</a:t>
            </a:r>
          </a:p>
          <a:p>
            <a:pPr algn="just"/>
            <a:r>
              <a:rPr lang="en-US" b="1" dirty="0"/>
              <a:t>Model Selection</a:t>
            </a:r>
            <a:r>
              <a:rPr lang="en-US" dirty="0"/>
              <a:t>: </a:t>
            </a:r>
          </a:p>
          <a:p>
            <a:pPr lvl="1" algn="just"/>
            <a:r>
              <a:rPr lang="en-US" dirty="0"/>
              <a:t>Ridge Regression: </a:t>
            </a:r>
          </a:p>
          <a:p>
            <a:pPr lvl="2" algn="just"/>
            <a:r>
              <a:rPr lang="en-US" dirty="0"/>
              <a:t>Using Linear Regression with `</a:t>
            </a:r>
            <a:r>
              <a:rPr lang="en-US" dirty="0" err="1"/>
              <a:t>elasticNetParam</a:t>
            </a:r>
            <a:r>
              <a:rPr lang="en-US" dirty="0"/>
              <a:t>=0.0` to simulate Ridge Regression.</a:t>
            </a:r>
          </a:p>
          <a:p>
            <a:pPr lvl="1" algn="just"/>
            <a:r>
              <a:rPr lang="en-US" dirty="0"/>
              <a:t>Gradient-Boosted Tree Regression (GBT):</a:t>
            </a:r>
          </a:p>
          <a:p>
            <a:pPr lvl="2" algn="just"/>
            <a:r>
              <a:rPr lang="en-US" dirty="0"/>
              <a:t>Employ `</a:t>
            </a:r>
            <a:r>
              <a:rPr lang="en-US" dirty="0" err="1"/>
              <a:t>GBTRegressor</a:t>
            </a:r>
            <a:r>
              <a:rPr lang="en-US" dirty="0"/>
              <a:t>` for capturing non-linear relationship.</a:t>
            </a:r>
          </a:p>
          <a:p>
            <a:pPr lvl="1" algn="just"/>
            <a:r>
              <a:rPr lang="en-US" dirty="0"/>
              <a:t>Random Forest Regression:</a:t>
            </a:r>
          </a:p>
          <a:p>
            <a:pPr lvl="2" algn="just"/>
            <a:r>
              <a:rPr lang="en-US" dirty="0"/>
              <a:t>Utilize `</a:t>
            </a:r>
            <a:r>
              <a:rPr lang="en-US" dirty="0" err="1"/>
              <a:t>RandomForestRegressor</a:t>
            </a:r>
            <a:r>
              <a:rPr lang="en-US" dirty="0"/>
              <a:t>` for ensemble learning.</a:t>
            </a:r>
          </a:p>
        </p:txBody>
      </p:sp>
    </p:spTree>
    <p:extLst>
      <p:ext uri="{BB962C8B-B14F-4D97-AF65-F5344CB8AC3E}">
        <p14:creationId xmlns:p14="http://schemas.microsoft.com/office/powerpoint/2010/main" val="215123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Hyperparameter Tuning</a:t>
            </a:r>
            <a:r>
              <a:rPr lang="en-US" dirty="0"/>
              <a:t>:  </a:t>
            </a:r>
          </a:p>
          <a:p>
            <a:pPr lvl="1" algn="just"/>
            <a:r>
              <a:rPr lang="en-US" dirty="0"/>
              <a:t>Ridge Regression:</a:t>
            </a:r>
          </a:p>
          <a:p>
            <a:pPr lvl="2" algn="just"/>
            <a:r>
              <a:rPr lang="en-US" dirty="0"/>
              <a:t>`</a:t>
            </a:r>
            <a:r>
              <a:rPr lang="en-US" dirty="0" err="1"/>
              <a:t>regParam</a:t>
            </a:r>
            <a:r>
              <a:rPr lang="en-US" dirty="0"/>
              <a:t>`: [0.01, 0.1, 1.0]</a:t>
            </a:r>
          </a:p>
          <a:p>
            <a:pPr lvl="1" algn="just"/>
            <a:r>
              <a:rPr lang="en-US" dirty="0"/>
              <a:t>GBT:</a:t>
            </a:r>
          </a:p>
          <a:p>
            <a:pPr lvl="2" algn="just"/>
            <a:r>
              <a:rPr lang="en-US" dirty="0"/>
              <a:t>`</a:t>
            </a:r>
            <a:r>
              <a:rPr lang="en-US" dirty="0" err="1"/>
              <a:t>maxDepth</a:t>
            </a:r>
            <a:r>
              <a:rPr lang="en-US" dirty="0"/>
              <a:t>`: [5, 7, 9]</a:t>
            </a:r>
          </a:p>
          <a:p>
            <a:pPr lvl="2" algn="just"/>
            <a:r>
              <a:rPr lang="en-US" dirty="0"/>
              <a:t>`</a:t>
            </a:r>
            <a:r>
              <a:rPr lang="en-US" dirty="0" err="1"/>
              <a:t>maxIter</a:t>
            </a:r>
            <a:r>
              <a:rPr lang="en-US" dirty="0"/>
              <a:t>`: [20, 30, 40]</a:t>
            </a:r>
          </a:p>
          <a:p>
            <a:pPr lvl="1" algn="just"/>
            <a:r>
              <a:rPr lang="en-US" dirty="0"/>
              <a:t>Random Forest:</a:t>
            </a:r>
          </a:p>
          <a:p>
            <a:pPr lvl="2" algn="just"/>
            <a:r>
              <a:rPr lang="en-US" dirty="0"/>
              <a:t>`</a:t>
            </a:r>
            <a:r>
              <a:rPr lang="en-US" dirty="0" err="1"/>
              <a:t>numTrees</a:t>
            </a:r>
            <a:r>
              <a:rPr lang="en-US" dirty="0"/>
              <a:t>`: [20, 30, 40]</a:t>
            </a:r>
          </a:p>
          <a:p>
            <a:pPr lvl="2" algn="just"/>
            <a:r>
              <a:rPr lang="en-US" dirty="0"/>
              <a:t>`</a:t>
            </a:r>
            <a:r>
              <a:rPr lang="en-US" dirty="0" err="1"/>
              <a:t>maxDepth</a:t>
            </a:r>
            <a:r>
              <a:rPr lang="en-US" dirty="0"/>
              <a:t>`: [5, 7, 9]</a:t>
            </a:r>
          </a:p>
          <a:p>
            <a:pPr algn="just"/>
            <a:r>
              <a:rPr lang="en-US" b="1" dirty="0"/>
              <a:t>Cross-Validation</a:t>
            </a:r>
            <a:r>
              <a:rPr lang="en-US" dirty="0"/>
              <a:t>: </a:t>
            </a:r>
          </a:p>
          <a:p>
            <a:pPr lvl="1" algn="just"/>
            <a:r>
              <a:rPr lang="en-US" dirty="0"/>
              <a:t>Utilize `</a:t>
            </a:r>
            <a:r>
              <a:rPr lang="en-US" dirty="0" err="1"/>
              <a:t>CrossValidator</a:t>
            </a:r>
            <a:r>
              <a:rPr lang="en-US" dirty="0"/>
              <a:t>` for each model to perform 3-fold cross-validation.</a:t>
            </a:r>
          </a:p>
        </p:txBody>
      </p:sp>
    </p:spTree>
    <p:extLst>
      <p:ext uri="{BB962C8B-B14F-4D97-AF65-F5344CB8AC3E}">
        <p14:creationId xmlns:p14="http://schemas.microsoft.com/office/powerpoint/2010/main" val="34606472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611</TotalTime>
  <Words>842</Words>
  <Application>Microsoft Macintosh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Gill Sans MT</vt:lpstr>
      <vt:lpstr>Gallery</vt:lpstr>
      <vt:lpstr>DSA5208 Project 2: Apache Spark + Mllib Regression </vt:lpstr>
      <vt:lpstr>Project overview</vt:lpstr>
      <vt:lpstr>Data Preprocessing</vt:lpstr>
      <vt:lpstr>Data Preprocessing</vt:lpstr>
      <vt:lpstr>MIN-MAX Scaling</vt:lpstr>
      <vt:lpstr>MIN-MAX Scaling</vt:lpstr>
      <vt:lpstr>Train-TEST SPLIT</vt:lpstr>
      <vt:lpstr>MODEL PIPELINE</vt:lpstr>
      <vt:lpstr>MODEL PIPELINE</vt:lpstr>
      <vt:lpstr>MODEL EVALUATION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Lim</dc:creator>
  <cp:lastModifiedBy>James Lim</cp:lastModifiedBy>
  <cp:revision>27</cp:revision>
  <dcterms:created xsi:type="dcterms:W3CDTF">2024-06-04T11:38:48Z</dcterms:created>
  <dcterms:modified xsi:type="dcterms:W3CDTF">2024-06-25T08:29:19Z</dcterms:modified>
</cp:coreProperties>
</file>