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73" r:id="rId4"/>
    <p:sldId id="274" r:id="rId5"/>
    <p:sldId id="288" r:id="rId6"/>
    <p:sldId id="289" r:id="rId7"/>
    <p:sldId id="282" r:id="rId8"/>
    <p:sldId id="283" r:id="rId9"/>
    <p:sldId id="284" r:id="rId10"/>
    <p:sldId id="285" r:id="rId11"/>
    <p:sldId id="286" r:id="rId12"/>
    <p:sldId id="287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en.wikipedia.org/wiki/Augmented_realit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play.google.com/store/apps/details?id=jp.co.Topodroid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us/app/iclimbing/id423538211?mt=8" TargetMode="External"/><Relationship Id="rId2" Type="http://schemas.openxmlformats.org/officeDocument/2006/relationships/hyperlink" Target="https://play.google.com/store/apps/details?id=net.tinvention.versantesud&amp;hl=e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play.google.com/store/apps/details?id=com.climbdroid&amp;hl=e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y.google.com/store/apps/details?id=com.thecrag&amp;feature=search_resul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ClimbXpert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your </a:t>
            </a:r>
            <a:r>
              <a:rPr lang="en-US" dirty="0" smtClean="0"/>
              <a:t>holds, easy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120" y="6324600"/>
            <a:ext cx="4610077" cy="394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Team: Nir Ozery, Alon Strutsovsky, Itai Lahat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365" y="162560"/>
            <a:ext cx="9509760" cy="1233424"/>
          </a:xfrm>
        </p:spPr>
        <p:txBody>
          <a:bodyPr/>
          <a:lstStyle/>
          <a:p>
            <a:r>
              <a:rPr lang="en-US" dirty="0" smtClean="0"/>
              <a:t>The Crag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" y="1691617"/>
            <a:ext cx="2682597" cy="47690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41" y="1691616"/>
            <a:ext cx="2682597" cy="47690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5" y="1691617"/>
            <a:ext cx="2682598" cy="47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Crag major disadvantage – No 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When you get to the site you often can’t identify the actual route</a:t>
            </a:r>
          </a:p>
          <a:p>
            <a:r>
              <a:rPr lang="en-US" sz="2800" dirty="0" smtClean="0"/>
              <a:t>You want your smartphone to </a:t>
            </a:r>
            <a:r>
              <a:rPr lang="en-US" sz="2800" b="1" dirty="0" smtClean="0"/>
              <a:t>find it for you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63" y="2459077"/>
            <a:ext cx="6287037" cy="4191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9246" r="4869" b="13601"/>
          <a:stretch/>
        </p:blipFill>
        <p:spPr>
          <a:xfrm rot="21258476">
            <a:off x="7298335" y="3750440"/>
            <a:ext cx="2906186" cy="171765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14" y="3249511"/>
            <a:ext cx="5403464" cy="339598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83328" y="4170127"/>
            <a:ext cx="189075" cy="1226124"/>
            <a:chOff x="3825025" y="3117514"/>
            <a:chExt cx="257578" cy="1827973"/>
          </a:xfrm>
        </p:grpSpPr>
        <p:cxnSp>
          <p:nvCxnSpPr>
            <p:cNvPr id="11" name="Straight Connector 10"/>
            <p:cNvCxnSpPr/>
            <p:nvPr/>
          </p:nvCxnSpPr>
          <p:spPr>
            <a:xfrm flipH="1" flipV="1">
              <a:off x="3825025" y="4456090"/>
              <a:ext cx="257578" cy="48939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25025" y="3944242"/>
              <a:ext cx="128789" cy="489398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25025" y="3567448"/>
              <a:ext cx="122014" cy="365569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25025" y="3117514"/>
              <a:ext cx="61007" cy="41132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237932" y="4054801"/>
            <a:ext cx="94538" cy="1238420"/>
            <a:chOff x="4655548" y="2996152"/>
            <a:chExt cx="128790" cy="1846305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4777562" y="4275060"/>
              <a:ext cx="6776" cy="56739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86051" y="3862455"/>
              <a:ext cx="98286" cy="41286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655548" y="3468965"/>
              <a:ext cx="30503" cy="388551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655548" y="2996152"/>
              <a:ext cx="0" cy="434206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831169" y="4020639"/>
            <a:ext cx="689045" cy="1168824"/>
            <a:chOff x="5033391" y="2996152"/>
            <a:chExt cx="938691" cy="1742547"/>
          </a:xfrm>
        </p:grpSpPr>
        <p:cxnSp>
          <p:nvCxnSpPr>
            <p:cNvPr id="21" name="Straight Connector 20"/>
            <p:cNvCxnSpPr/>
            <p:nvPr/>
          </p:nvCxnSpPr>
          <p:spPr>
            <a:xfrm flipH="1" flipV="1">
              <a:off x="5714504" y="4249302"/>
              <a:ext cx="257578" cy="489397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523349" y="3762841"/>
              <a:ext cx="191155" cy="464011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362748" y="3399269"/>
              <a:ext cx="160601" cy="358634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033391" y="2996152"/>
              <a:ext cx="329357" cy="403117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740202" y="4781047"/>
            <a:ext cx="44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6c</a:t>
            </a:r>
            <a:endParaRPr lang="en-US" sz="16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43829" y="4852304"/>
            <a:ext cx="44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5b</a:t>
            </a:r>
            <a:endParaRPr lang="en-US" sz="1600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72474" y="4592558"/>
            <a:ext cx="44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6a</a:t>
            </a:r>
            <a:endParaRPr lang="en-US" sz="1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9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252476"/>
            <a:ext cx="9509760" cy="1233424"/>
          </a:xfrm>
        </p:spPr>
        <p:txBody>
          <a:bodyPr/>
          <a:lstStyle/>
          <a:p>
            <a:r>
              <a:rPr lang="en-US" dirty="0" smtClean="0"/>
              <a:t>Required Technologies: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19" y="1219200"/>
            <a:ext cx="9911081" cy="48066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 – Augmented </a:t>
            </a:r>
            <a:r>
              <a:rPr lang="en-US" sz="2800" dirty="0" smtClean="0"/>
              <a:t>Reality:</a:t>
            </a:r>
          </a:p>
          <a:p>
            <a:pPr lvl="1"/>
            <a:r>
              <a:rPr lang="en-US" dirty="0"/>
              <a:t>“ is a live, direct or indirect, view of a physical, real-world environment whose elements are </a:t>
            </a:r>
            <a:r>
              <a:rPr lang="en-US" i="1" dirty="0"/>
              <a:t>augmented</a:t>
            </a:r>
            <a:r>
              <a:rPr lang="en-US" dirty="0"/>
              <a:t> by computer-generated sensory input such as sound, video, graphics or GPS data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		(</a:t>
            </a:r>
            <a:r>
              <a:rPr lang="en-US" dirty="0"/>
              <a:t>taken from Wikipedia </a:t>
            </a:r>
            <a:r>
              <a:rPr lang="en-US" u="sng" dirty="0">
                <a:hlinkClick r:id="rId2"/>
              </a:rPr>
              <a:t>http://en.wikipedia.org/wiki/Augmented_reality</a:t>
            </a:r>
            <a:r>
              <a:rPr lang="en-US" dirty="0" smtClean="0"/>
              <a:t>)</a:t>
            </a:r>
            <a:endParaRPr lang="en-US" sz="2200" dirty="0"/>
          </a:p>
          <a:p>
            <a:r>
              <a:rPr lang="en-US" sz="2400" dirty="0"/>
              <a:t>We will use the following sensors to implemented our AR environment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/>
              <a:t>Camera – Our window to the AR</a:t>
            </a:r>
          </a:p>
          <a:p>
            <a:pPr lvl="1"/>
            <a:r>
              <a:rPr lang="en-US" dirty="0"/>
              <a:t>GPS – Location and height</a:t>
            </a:r>
          </a:p>
          <a:p>
            <a:pPr lvl="1"/>
            <a:r>
              <a:rPr lang="en-US" dirty="0"/>
              <a:t>Compass – Find bearing </a:t>
            </a:r>
          </a:p>
          <a:p>
            <a:pPr lvl="1"/>
            <a:r>
              <a:rPr lang="en-US" dirty="0"/>
              <a:t>Gyro – Angle and orientation of phone (</a:t>
            </a:r>
            <a:r>
              <a:rPr lang="en-US" b="1" dirty="0"/>
              <a:t>six degrees of freedom accelerometer–gyroscope</a:t>
            </a:r>
            <a:r>
              <a:rPr lang="en-US" dirty="0"/>
              <a:t>) </a:t>
            </a:r>
            <a:endParaRPr lang="en-US" sz="4200" dirty="0" smtClean="0"/>
          </a:p>
          <a:p>
            <a:endParaRPr lang="en-US" dirty="0"/>
          </a:p>
        </p:txBody>
      </p:sp>
      <p:pic>
        <p:nvPicPr>
          <p:cNvPr id="5" name="Picture 4" descr="http://www.findmems.com/wp-content/uploads/2010/12/Gyro-0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4851400"/>
            <a:ext cx="2846070" cy="140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6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Climbing World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Climbers are looking for official climbing </a:t>
            </a:r>
            <a:r>
              <a:rPr lang="en-US" sz="2400" dirty="0" smtClean="0"/>
              <a:t>routes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 smtClean="0"/>
              <a:t>site, it is sometimes hard to find the climbing </a:t>
            </a:r>
            <a:r>
              <a:rPr lang="en-US" sz="2400" dirty="0" smtClean="0"/>
              <a:t>routes </a:t>
            </a:r>
            <a:r>
              <a:rPr lang="en-US" sz="2400" dirty="0" smtClean="0"/>
              <a:t>and harder to classify their difficulty level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8" y="0"/>
            <a:ext cx="4966952" cy="26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889000"/>
            <a:ext cx="8564880" cy="5709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0"/>
            <a:ext cx="9509760" cy="811784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Routes </a:t>
            </a:r>
            <a:r>
              <a:rPr lang="en-US" dirty="0" smtClean="0"/>
              <a:t>on Site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9246" r="4869" b="13601"/>
          <a:stretch/>
        </p:blipFill>
        <p:spPr>
          <a:xfrm rot="21258476">
            <a:off x="2965219" y="2692471"/>
            <a:ext cx="3959120" cy="233996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96" y="1967604"/>
            <a:ext cx="7361181" cy="4626377"/>
          </a:xfrm>
        </p:spPr>
      </p:pic>
      <p:grpSp>
        <p:nvGrpSpPr>
          <p:cNvPr id="7" name="Group 6"/>
          <p:cNvGrpSpPr/>
          <p:nvPr/>
        </p:nvGrpSpPr>
        <p:grpSpPr>
          <a:xfrm>
            <a:off x="3825025" y="3117514"/>
            <a:ext cx="257578" cy="1827973"/>
            <a:chOff x="3825025" y="3117514"/>
            <a:chExt cx="257578" cy="1827973"/>
          </a:xfrm>
        </p:grpSpPr>
        <p:cxnSp>
          <p:nvCxnSpPr>
            <p:cNvPr id="11" name="Straight Connector 10"/>
            <p:cNvCxnSpPr/>
            <p:nvPr/>
          </p:nvCxnSpPr>
          <p:spPr>
            <a:xfrm flipH="1" flipV="1">
              <a:off x="3825025" y="4456090"/>
              <a:ext cx="257578" cy="48939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25025" y="3944242"/>
              <a:ext cx="128789" cy="489398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825025" y="3567448"/>
              <a:ext cx="122014" cy="365569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25025" y="3117514"/>
              <a:ext cx="61007" cy="41132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55548" y="2996152"/>
            <a:ext cx="128790" cy="1846305"/>
            <a:chOff x="4655548" y="2996152"/>
            <a:chExt cx="128790" cy="1846305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4777562" y="4275060"/>
              <a:ext cx="6776" cy="56739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686051" y="3862455"/>
              <a:ext cx="98286" cy="412867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55548" y="3468965"/>
              <a:ext cx="30503" cy="388551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548" y="2996152"/>
              <a:ext cx="0" cy="434206"/>
            </a:xfrm>
            <a:prstGeom prst="line">
              <a:avLst/>
            </a:prstGeom>
            <a:ln w="38100">
              <a:headEnd type="diamond" w="med" len="med"/>
              <a:tailEnd type="diamond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033391" y="2996152"/>
            <a:ext cx="938691" cy="1742547"/>
            <a:chOff x="5033391" y="2996152"/>
            <a:chExt cx="938691" cy="1742547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5714504" y="4249302"/>
              <a:ext cx="257578" cy="489397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523349" y="3762841"/>
              <a:ext cx="191155" cy="464011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362748" y="3399269"/>
              <a:ext cx="160601" cy="358634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033391" y="2996152"/>
              <a:ext cx="329357" cy="403117"/>
            </a:xfrm>
            <a:prstGeom prst="line">
              <a:avLst/>
            </a:prstGeom>
            <a:ln w="38100">
              <a:solidFill>
                <a:schemeClr val="accent3"/>
              </a:solidFill>
              <a:headEnd type="diamond" w="med" len="med"/>
              <a:tailEnd type="diamond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953814" y="4260199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6c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7441" y="4331456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5b</a:t>
            </a:r>
            <a:endParaRPr lang="en-US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9692" y="4124668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6a</a:t>
            </a:r>
            <a:endParaRPr lang="en-US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683195" cy="4123944"/>
          </a:xfrm>
        </p:spPr>
        <p:txBody>
          <a:bodyPr/>
          <a:lstStyle/>
          <a:p>
            <a:r>
              <a:rPr lang="en-US" sz="3200" dirty="0" smtClean="0"/>
              <a:t>Provide a </a:t>
            </a:r>
            <a:r>
              <a:rPr lang="en-US" sz="3200" dirty="0" smtClean="0"/>
              <a:t>data base </a:t>
            </a:r>
            <a:r>
              <a:rPr lang="en-US" sz="3200" dirty="0" smtClean="0"/>
              <a:t>of </a:t>
            </a:r>
            <a:r>
              <a:rPr lang="en-US" sz="3200" dirty="0" smtClean="0"/>
              <a:t>rock climbing routes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Show </a:t>
            </a:r>
            <a:r>
              <a:rPr lang="en-US" sz="3200" dirty="0" smtClean="0"/>
              <a:t>the climbing sites on a </a:t>
            </a:r>
            <a:r>
              <a:rPr lang="en-US" sz="3200" dirty="0" smtClean="0"/>
              <a:t>map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Show the routes </a:t>
            </a:r>
            <a:r>
              <a:rPr lang="en-US" sz="3200" dirty="0" smtClean="0"/>
              <a:t>and </a:t>
            </a:r>
            <a:r>
              <a:rPr lang="en-US" sz="3200" dirty="0" smtClean="0"/>
              <a:t>their steps </a:t>
            </a:r>
            <a:r>
              <a:rPr lang="en-US" sz="3200" b="1" dirty="0" smtClean="0"/>
              <a:t>on </a:t>
            </a:r>
            <a:r>
              <a:rPr lang="en-US" sz="3200" b="1" dirty="0" smtClean="0"/>
              <a:t>site </a:t>
            </a:r>
            <a:r>
              <a:rPr lang="en-US" sz="3200" dirty="0" smtClean="0"/>
              <a:t>using the camera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683195" cy="4123944"/>
          </a:xfrm>
        </p:spPr>
        <p:txBody>
          <a:bodyPr>
            <a:normAutofit/>
          </a:bodyPr>
          <a:lstStyle/>
          <a:p>
            <a:r>
              <a:rPr lang="en-US" sz="2800" dirty="0"/>
              <a:t>User added </a:t>
            </a:r>
            <a:r>
              <a:rPr lang="en-US" sz="2800" dirty="0" smtClean="0"/>
              <a:t>content:</a:t>
            </a:r>
            <a:endParaRPr lang="en-US" sz="2800" dirty="0"/>
          </a:p>
          <a:p>
            <a:pPr lvl="1"/>
            <a:r>
              <a:rPr lang="en-US" sz="2400" dirty="0"/>
              <a:t>Add routes, modify grades</a:t>
            </a:r>
          </a:p>
          <a:p>
            <a:pPr lvl="1"/>
            <a:r>
              <a:rPr lang="en-US" sz="2400" dirty="0"/>
              <a:t>Add </a:t>
            </a:r>
            <a:r>
              <a:rPr lang="en-US" sz="2400" dirty="0" smtClean="0"/>
              <a:t>media and </a:t>
            </a:r>
            <a:r>
              <a:rPr lang="en-US" sz="2400" dirty="0"/>
              <a:t>comments</a:t>
            </a:r>
          </a:p>
          <a:p>
            <a:pPr lvl="1"/>
            <a:r>
              <a:rPr lang="en-US" sz="2400" dirty="0"/>
              <a:t>Trace your climbing history</a:t>
            </a:r>
          </a:p>
          <a:p>
            <a:pPr lvl="1"/>
            <a:r>
              <a:rPr lang="en-US" sz="2400" dirty="0"/>
              <a:t>Share your experience </a:t>
            </a:r>
            <a:r>
              <a:rPr lang="en-US" sz="2400" dirty="0" smtClean="0"/>
              <a:t>on social </a:t>
            </a:r>
            <a:r>
              <a:rPr lang="en-US" sz="2400" dirty="0"/>
              <a:t>networks (Facebook, Twitter)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/>
              <a:t>Navigation to climbing sites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using an external navigation app like </a:t>
            </a:r>
            <a:r>
              <a:rPr lang="en-US" sz="2800" dirty="0" err="1"/>
              <a:t>Waze</a:t>
            </a:r>
            <a:r>
              <a:rPr lang="en-US" sz="2800" dirty="0"/>
              <a:t> or Google maps)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TopoDroid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Take pictures of </a:t>
            </a:r>
            <a:r>
              <a:rPr lang="en-US" sz="2400" dirty="0" smtClean="0"/>
              <a:t>climbing </a:t>
            </a:r>
            <a:r>
              <a:rPr lang="en-US" sz="2400" dirty="0" smtClean="0"/>
              <a:t>sites (or use your album)</a:t>
            </a:r>
          </a:p>
          <a:p>
            <a:r>
              <a:rPr lang="en-US" sz="2400" dirty="0" smtClean="0"/>
              <a:t>Create routes by drawing grips out of toolbox.</a:t>
            </a:r>
          </a:p>
          <a:p>
            <a:r>
              <a:rPr lang="en-US" sz="2400" dirty="0" err="1" smtClean="0">
                <a:hlinkClick r:id="rId2"/>
              </a:rPr>
              <a:t>TopoDroid</a:t>
            </a:r>
            <a:r>
              <a:rPr lang="en-US" sz="2400" dirty="0" smtClean="0">
                <a:hlinkClick r:id="rId2"/>
              </a:rPr>
              <a:t> at Google Play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05" y="844861"/>
            <a:ext cx="2932386" cy="5228285"/>
          </a:xfrm>
        </p:spPr>
      </p:pic>
    </p:spTree>
    <p:extLst>
      <p:ext uri="{BB962C8B-B14F-4D97-AF65-F5344CB8AC3E}">
        <p14:creationId xmlns:p14="http://schemas.microsoft.com/office/powerpoint/2010/main" val="19167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iClimbing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5196016" cy="412394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Positions of </a:t>
            </a:r>
            <a:r>
              <a:rPr lang="en-US" sz="2400" dirty="0" smtClean="0"/>
              <a:t>climbing </a:t>
            </a:r>
            <a:r>
              <a:rPr lang="en-US" sz="2400" dirty="0"/>
              <a:t>sites over the map</a:t>
            </a:r>
          </a:p>
          <a:p>
            <a:r>
              <a:rPr lang="en-US" sz="2400" dirty="0" err="1" smtClean="0">
                <a:hlinkClick r:id="rId2"/>
              </a:rPr>
              <a:t>iClimbing</a:t>
            </a:r>
            <a:r>
              <a:rPr lang="en-US" sz="2400" dirty="0" smtClean="0">
                <a:hlinkClick r:id="rId2"/>
              </a:rPr>
              <a:t> at Google Play</a:t>
            </a:r>
            <a:endParaRPr lang="en-US" sz="2400" dirty="0" smtClean="0"/>
          </a:p>
          <a:p>
            <a:r>
              <a:rPr lang="en-US" sz="2400" dirty="0" err="1" smtClean="0">
                <a:hlinkClick r:id="rId3"/>
              </a:rPr>
              <a:t>iClimbing</a:t>
            </a:r>
            <a:r>
              <a:rPr lang="en-US" sz="2400" dirty="0" smtClean="0">
                <a:hlinkClick r:id="rId3"/>
              </a:rPr>
              <a:t> at iTunes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02" y="1030014"/>
            <a:ext cx="3183612" cy="4775419"/>
          </a:xfrm>
        </p:spPr>
      </p:pic>
    </p:spTree>
    <p:extLst>
      <p:ext uri="{BB962C8B-B14F-4D97-AF65-F5344CB8AC3E}">
        <p14:creationId xmlns:p14="http://schemas.microsoft.com/office/powerpoint/2010/main" val="20353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climbDroid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4820529" cy="412394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User modifiable DB of </a:t>
            </a:r>
            <a:r>
              <a:rPr lang="en-US" sz="2400" dirty="0" smtClean="0"/>
              <a:t>climbing </a:t>
            </a:r>
            <a:r>
              <a:rPr lang="en-US" sz="2400" dirty="0"/>
              <a:t>sites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 smtClean="0"/>
              <a:t>Level</a:t>
            </a:r>
          </a:p>
          <a:p>
            <a:pPr lvl="1"/>
            <a:r>
              <a:rPr lang="en-US" sz="2000" dirty="0" smtClean="0"/>
              <a:t>Picture</a:t>
            </a:r>
          </a:p>
          <a:p>
            <a:pPr lvl="1"/>
            <a:r>
              <a:rPr lang="en-US" sz="2000" dirty="0"/>
              <a:t>Required </a:t>
            </a:r>
            <a:r>
              <a:rPr lang="en-US" sz="2000" dirty="0" smtClean="0"/>
              <a:t>equipment etc…</a:t>
            </a:r>
            <a:endParaRPr lang="en-US" sz="2000" dirty="0"/>
          </a:p>
          <a:p>
            <a:r>
              <a:rPr lang="en-US" sz="2400" dirty="0" err="1" smtClean="0">
                <a:hlinkClick r:id="rId2"/>
              </a:rPr>
              <a:t>climbDroid</a:t>
            </a:r>
            <a:r>
              <a:rPr lang="en-US" sz="2400" dirty="0" smtClean="0">
                <a:hlinkClick r:id="rId2"/>
              </a:rPr>
              <a:t> at Google Play</a:t>
            </a:r>
            <a:endParaRPr lang="en-US" sz="24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53" y="945930"/>
            <a:ext cx="2983125" cy="4975116"/>
          </a:xfrm>
        </p:spPr>
      </p:pic>
    </p:spTree>
    <p:extLst>
      <p:ext uri="{BB962C8B-B14F-4D97-AF65-F5344CB8AC3E}">
        <p14:creationId xmlns:p14="http://schemas.microsoft.com/office/powerpoint/2010/main" val="24539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Collaborative climbing DB</a:t>
            </a:r>
          </a:p>
          <a:p>
            <a:r>
              <a:rPr lang="en-US" sz="2400" dirty="0" smtClean="0"/>
              <a:t>Locate </a:t>
            </a:r>
            <a:r>
              <a:rPr lang="en-US" sz="2400" dirty="0"/>
              <a:t>sites on map</a:t>
            </a:r>
          </a:p>
          <a:p>
            <a:r>
              <a:rPr lang="en-US" sz="2400" dirty="0" smtClean="0"/>
              <a:t>Plan </a:t>
            </a:r>
            <a:r>
              <a:rPr lang="en-US" sz="2400" dirty="0"/>
              <a:t>climbing </a:t>
            </a:r>
            <a:r>
              <a:rPr lang="en-US" sz="2400" dirty="0" smtClean="0"/>
              <a:t>trip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DB of routes over pictures of rocks</a:t>
            </a:r>
            <a:endParaRPr lang="en-US" sz="2400" dirty="0">
              <a:solidFill>
                <a:srgbClr val="FF0000"/>
              </a:solidFill>
            </a:endParaRPr>
          </a:p>
          <a:p>
            <a:pPr lvl="0"/>
            <a:r>
              <a:rPr lang="en-US" sz="2400" dirty="0" smtClean="0"/>
              <a:t>Great user experience</a:t>
            </a:r>
          </a:p>
          <a:p>
            <a:r>
              <a:rPr lang="en-US" sz="2400" dirty="0" smtClean="0">
                <a:hlinkClick r:id="rId2"/>
              </a:rPr>
              <a:t>The Crag at Google Play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73" y="1335470"/>
            <a:ext cx="3865179" cy="38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147</TotalTime>
  <Words>206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Euphemia</vt:lpstr>
      <vt:lpstr>Lucida Console</vt:lpstr>
      <vt:lpstr>Banded Design Blue 16x9</vt:lpstr>
      <vt:lpstr>ClimbXpert</vt:lpstr>
      <vt:lpstr>The Climbing World</vt:lpstr>
      <vt:lpstr>Find Routes on Site</vt:lpstr>
      <vt:lpstr>Main Feature</vt:lpstr>
      <vt:lpstr>Additional Features</vt:lpstr>
      <vt:lpstr>TopoDroid</vt:lpstr>
      <vt:lpstr>iClimbing</vt:lpstr>
      <vt:lpstr>climbDroid</vt:lpstr>
      <vt:lpstr>The Crag</vt:lpstr>
      <vt:lpstr>The Crag</vt:lpstr>
      <vt:lpstr>The Crag major disadvantage – No AR</vt:lpstr>
      <vt:lpstr>Required Technologies: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Routs</dc:title>
  <dc:creator>Lahat, Itai</dc:creator>
  <cp:keywords/>
  <cp:lastModifiedBy>Lahat, Itai</cp:lastModifiedBy>
  <cp:revision>23</cp:revision>
  <dcterms:created xsi:type="dcterms:W3CDTF">2013-05-22T11:35:44Z</dcterms:created>
  <dcterms:modified xsi:type="dcterms:W3CDTF">2013-05-22T14:06:06Z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