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87" r:id="rId9"/>
    <p:sldId id="280" r:id="rId10"/>
    <p:sldId id="281" r:id="rId11"/>
    <p:sldId id="282" r:id="rId12"/>
    <p:sldId id="283" r:id="rId13"/>
    <p:sldId id="262" r:id="rId14"/>
    <p:sldId id="292" r:id="rId15"/>
    <p:sldId id="284" r:id="rId16"/>
    <p:sldId id="290" r:id="rId17"/>
    <p:sldId id="291" r:id="rId18"/>
    <p:sldId id="265" r:id="rId19"/>
    <p:sldId id="26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3B2D9-7F28-4F44-AA08-5196948F46CA}">
  <a:tblStyle styleId="{F973B2D9-7F28-4F44-AA08-5196948F4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8141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95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27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37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889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63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38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07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37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05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85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5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5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02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367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58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09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33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89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4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astrviktor" TargetMode="External"/><Relationship Id="rId4" Type="http://schemas.openxmlformats.org/officeDocument/2006/relationships/hyperlink" Target="mailto:astrviktor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947212"/>
            <a:ext cx="7379700" cy="219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smtClean="0"/>
              <a:t>Базы данных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/>
              <a:t>Реализация на </a:t>
            </a:r>
            <a:r>
              <a:rPr lang="en-US" sz="3000" dirty="0" smtClean="0"/>
              <a:t>MySQL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20" y="1054127"/>
            <a:ext cx="3226506" cy="36816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3" y="967027"/>
            <a:ext cx="2868191" cy="37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/>
              <a:t>Реализация на </a:t>
            </a:r>
            <a:r>
              <a:rPr lang="en-US" sz="3000" dirty="0" smtClean="0"/>
              <a:t>MongoDB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163393"/>
            <a:ext cx="4188272" cy="22771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22" y="1163393"/>
            <a:ext cx="4135619" cy="254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/>
              <a:t>Реализация на </a:t>
            </a:r>
            <a:r>
              <a:rPr lang="en-US" sz="3000" dirty="0" err="1" smtClean="0"/>
              <a:t>ClickHouse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4" y="1016713"/>
            <a:ext cx="3007472" cy="37424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59" y="1016714"/>
            <a:ext cx="3237069" cy="36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Методика тестирования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4;p18"/>
          <p:cNvSpPr txBox="1">
            <a:spLocks/>
          </p:cNvSpPr>
          <p:nvPr/>
        </p:nvSpPr>
        <p:spPr>
          <a:xfrm>
            <a:off x="500550" y="967027"/>
            <a:ext cx="8520600" cy="377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400" dirty="0" smtClean="0"/>
              <a:t>Hardware: </a:t>
            </a:r>
            <a:r>
              <a:rPr lang="en-US" sz="1400" b="0" dirty="0" smtClean="0"/>
              <a:t>Intel Core i7-3820 3,60 GHz, DDR3 SDRAM 1600 MHz, Samsung SSD 870 EVO SATA 2,5</a:t>
            </a:r>
          </a:p>
          <a:p>
            <a:endParaRPr lang="ru-RU" sz="1400" b="0" dirty="0" smtClean="0"/>
          </a:p>
          <a:p>
            <a:r>
              <a:rPr lang="en-US" sz="1400" dirty="0" smtClean="0"/>
              <a:t>Software: </a:t>
            </a:r>
            <a:r>
              <a:rPr lang="en-US" sz="1400" b="0" dirty="0" smtClean="0"/>
              <a:t>Host Ubuntu 20.04, VM </a:t>
            </a:r>
            <a:r>
              <a:rPr lang="en-US" sz="1400" b="0" dirty="0" err="1" smtClean="0"/>
              <a:t>VirtualBox</a:t>
            </a:r>
            <a:r>
              <a:rPr lang="en-US" sz="1400" b="0" dirty="0" smtClean="0"/>
              <a:t> 6.1.38 (Ubuntu 20.04, 4 core, 2</a:t>
            </a:r>
            <a:r>
              <a:rPr lang="ru-RU" sz="1400" b="0" dirty="0" smtClean="0"/>
              <a:t>0 </a:t>
            </a:r>
            <a:r>
              <a:rPr lang="en-US" sz="1400" b="0" dirty="0" smtClean="0"/>
              <a:t>Gb), </a:t>
            </a:r>
            <a:r>
              <a:rPr lang="en-US" sz="1400" b="0" dirty="0" err="1" smtClean="0"/>
              <a:t>Docker</a:t>
            </a:r>
            <a:r>
              <a:rPr lang="en-US" sz="1400" b="0" dirty="0" smtClean="0"/>
              <a:t> 20.10.12, </a:t>
            </a:r>
            <a:r>
              <a:rPr lang="en-US" sz="1400" b="0" dirty="0" err="1" smtClean="0"/>
              <a:t>Docker</a:t>
            </a:r>
            <a:r>
              <a:rPr lang="en-US" sz="1400" b="0" dirty="0" smtClean="0"/>
              <a:t>-Compose 1.25.0, </a:t>
            </a:r>
          </a:p>
          <a:p>
            <a:endParaRPr lang="ru-RU" sz="1400" b="0" dirty="0" smtClean="0"/>
          </a:p>
          <a:p>
            <a:r>
              <a:rPr lang="ru-RU" sz="1400" dirty="0" smtClean="0"/>
              <a:t>Образы БД</a:t>
            </a:r>
            <a:r>
              <a:rPr lang="en-US" sz="1400" dirty="0"/>
              <a:t>:</a:t>
            </a:r>
            <a:r>
              <a:rPr lang="en-US" sz="1400" b="0" dirty="0"/>
              <a:t> </a:t>
            </a:r>
            <a:r>
              <a:rPr lang="en-US" sz="1400" b="0" dirty="0" err="1" smtClean="0"/>
              <a:t>clickhouse</a:t>
            </a:r>
            <a:r>
              <a:rPr lang="en-US" sz="1400" b="0" dirty="0" smtClean="0"/>
              <a:t>/clickhouse-server:22.8.11.15-alpine, postgres:15.1-bullseye, </a:t>
            </a:r>
          </a:p>
          <a:p>
            <a:r>
              <a:rPr lang="en-US" sz="1400" b="0" dirty="0" smtClean="0"/>
              <a:t>mysql:8.0.31-debian, mongo:5.0.14</a:t>
            </a:r>
            <a:endParaRPr lang="ru-RU" sz="1400" b="0" dirty="0" smtClean="0"/>
          </a:p>
          <a:p>
            <a:endParaRPr lang="ru-RU" sz="1400" b="0" dirty="0" smtClean="0"/>
          </a:p>
          <a:p>
            <a:r>
              <a:rPr lang="ru-RU" sz="1400" dirty="0" smtClean="0"/>
              <a:t>Тест создания клиентов</a:t>
            </a:r>
            <a:r>
              <a:rPr lang="en-US" sz="1400" dirty="0" smtClean="0"/>
              <a:t>:</a:t>
            </a:r>
            <a:r>
              <a:rPr lang="en-US" sz="1400" b="0" dirty="0" smtClean="0"/>
              <a:t> </a:t>
            </a:r>
            <a:r>
              <a:rPr lang="ru-RU" sz="1400" b="0" dirty="0" smtClean="0"/>
              <a:t>Создание базы клиентов на 100 000 000</a:t>
            </a:r>
            <a:r>
              <a:rPr lang="en-US" sz="1400" b="0" dirty="0" smtClean="0"/>
              <a:t> </a:t>
            </a:r>
            <a:r>
              <a:rPr lang="ru-RU" sz="1400" b="0" dirty="0" smtClean="0"/>
              <a:t>порциями по 10 000, измерение времени создания и размера занимаемых данных</a:t>
            </a:r>
          </a:p>
          <a:p>
            <a:endParaRPr lang="ru-RU" sz="1400" b="0" dirty="0"/>
          </a:p>
          <a:p>
            <a:r>
              <a:rPr lang="ru-RU" sz="1400" dirty="0" smtClean="0"/>
              <a:t>Тест создания сегментов</a:t>
            </a:r>
            <a:r>
              <a:rPr lang="en-US" sz="1400" dirty="0" smtClean="0"/>
              <a:t>:</a:t>
            </a:r>
            <a:r>
              <a:rPr lang="en-US" sz="1400" b="0" dirty="0" smtClean="0"/>
              <a:t> </a:t>
            </a:r>
            <a:r>
              <a:rPr lang="ru-RU" sz="1400" b="0" dirty="0" smtClean="0"/>
              <a:t>Заполнение базы сегментов </a:t>
            </a:r>
            <a:r>
              <a:rPr lang="en-US" sz="1400" b="0" dirty="0" smtClean="0"/>
              <a:t>~</a:t>
            </a:r>
            <a:r>
              <a:rPr lang="ru-RU" sz="1400" b="0" dirty="0" smtClean="0"/>
              <a:t> </a:t>
            </a:r>
            <a:r>
              <a:rPr lang="en-US" sz="1400" b="0" dirty="0" smtClean="0"/>
              <a:t>9</a:t>
            </a:r>
            <a:r>
              <a:rPr lang="ru-RU" sz="1400" b="0" dirty="0" smtClean="0"/>
              <a:t>00 сегментов по 10 000 клиентов</a:t>
            </a:r>
            <a:r>
              <a:rPr lang="en-US" sz="1400" b="0" dirty="0" smtClean="0"/>
              <a:t> (1 </a:t>
            </a:r>
            <a:r>
              <a:rPr lang="ru-RU" sz="1400" b="0" dirty="0" smtClean="0"/>
              <a:t>сегмент в секунду, длительность 15 минут), после этого измерение времени создания 1 сегмента с помощью </a:t>
            </a:r>
            <a:r>
              <a:rPr lang="en-US" sz="1400" b="0" dirty="0" smtClean="0"/>
              <a:t>Yandex Tank</a:t>
            </a:r>
            <a:r>
              <a:rPr lang="ru-RU" sz="1400" b="0" dirty="0" smtClean="0"/>
              <a:t> (1 сегмент в секунду, </a:t>
            </a:r>
            <a:r>
              <a:rPr lang="ru-RU" sz="1400" b="0" dirty="0"/>
              <a:t>длительность теста </a:t>
            </a:r>
            <a:r>
              <a:rPr lang="en-US" sz="1400" b="0" dirty="0" smtClean="0"/>
              <a:t>2 </a:t>
            </a:r>
            <a:r>
              <a:rPr lang="ru-RU" sz="1400" b="0" dirty="0" smtClean="0"/>
              <a:t>минуты)</a:t>
            </a:r>
            <a:endParaRPr lang="en-US" sz="1400" b="0" dirty="0" smtClean="0"/>
          </a:p>
          <a:p>
            <a:endParaRPr lang="en-US" sz="1400" b="0" dirty="0"/>
          </a:p>
          <a:p>
            <a:r>
              <a:rPr lang="ru-RU" sz="1400" dirty="0" smtClean="0"/>
              <a:t>Тест получения сегментов</a:t>
            </a:r>
            <a:r>
              <a:rPr lang="en-US" sz="1400" dirty="0" smtClean="0"/>
              <a:t>:</a:t>
            </a:r>
            <a:r>
              <a:rPr lang="en-US" sz="1400" b="0" dirty="0" smtClean="0"/>
              <a:t> </a:t>
            </a:r>
            <a:r>
              <a:rPr lang="ru-RU" sz="1400" b="0" dirty="0" smtClean="0"/>
              <a:t>Измерение скорости получения сегмента из  базы </a:t>
            </a:r>
            <a:r>
              <a:rPr lang="ru-RU" sz="1400" b="0" dirty="0"/>
              <a:t>с помощью </a:t>
            </a:r>
            <a:r>
              <a:rPr lang="en-US" sz="1400" b="0" dirty="0"/>
              <a:t>Yandex </a:t>
            </a:r>
            <a:r>
              <a:rPr lang="en-US" sz="1400" b="0" dirty="0" smtClean="0"/>
              <a:t>Tank</a:t>
            </a:r>
            <a:r>
              <a:rPr lang="ru-RU" sz="1400" b="0" dirty="0" smtClean="0"/>
              <a:t> (10 сегментов в секунду, длительность теста 1 минута)</a:t>
            </a:r>
          </a:p>
          <a:p>
            <a:pPr>
              <a:buSzPts val="1100"/>
            </a:pP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3000" dirty="0" smtClean="0"/>
          </a:p>
          <a:p>
            <a:pPr>
              <a:buSzPts val="1100"/>
              <a:buFont typeface="Arial"/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Методы </a:t>
            </a:r>
            <a:r>
              <a:rPr lang="en-US" sz="3000" dirty="0" smtClean="0"/>
              <a:t>backend </a:t>
            </a:r>
            <a:r>
              <a:rPr lang="ru-RU" sz="3000" dirty="0" smtClean="0"/>
              <a:t>«</a:t>
            </a:r>
            <a:r>
              <a:rPr lang="en-US" sz="3000" dirty="0" smtClean="0"/>
              <a:t>creator</a:t>
            </a:r>
            <a:r>
              <a:rPr lang="ru-RU" sz="3000" dirty="0" smtClean="0"/>
              <a:t>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84;p18"/>
          <p:cNvSpPr txBox="1">
            <a:spLocks/>
          </p:cNvSpPr>
          <p:nvPr/>
        </p:nvSpPr>
        <p:spPr>
          <a:xfrm>
            <a:off x="500550" y="967027"/>
            <a:ext cx="8520600" cy="377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400" b="0" dirty="0" smtClean="0"/>
              <a:t>curl </a:t>
            </a:r>
            <a:r>
              <a:rPr lang="en-US" sz="1400" b="0" dirty="0"/>
              <a:t>--request POST 'http://</a:t>
            </a:r>
            <a:r>
              <a:rPr lang="en-US" sz="1400" b="0" dirty="0" smtClean="0"/>
              <a:t>127.0.0.1:8888/database/</a:t>
            </a:r>
            <a:r>
              <a:rPr lang="en-US" sz="1400" b="0" dirty="0" err="1" smtClean="0"/>
              <a:t>clickhouse</a:t>
            </a:r>
            <a:r>
              <a:rPr lang="en-US" sz="1400" b="0" dirty="0" smtClean="0"/>
              <a:t>'</a:t>
            </a:r>
          </a:p>
          <a:p>
            <a:r>
              <a:rPr lang="ru-RU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// переключение между базами данных, варианты</a:t>
            </a:r>
            <a:r>
              <a:rPr lang="en-US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4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clickhouse</a:t>
            </a:r>
            <a:r>
              <a:rPr lang="en-US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postgres</a:t>
            </a:r>
            <a:r>
              <a:rPr lang="en-US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mongodb</a:t>
            </a:r>
            <a:endParaRPr lang="ru-RU" sz="14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1400" b="0" dirty="0"/>
          </a:p>
          <a:p>
            <a:r>
              <a:rPr lang="en-US" sz="1400" b="0" dirty="0" smtClean="0"/>
              <a:t>curl </a:t>
            </a:r>
            <a:r>
              <a:rPr lang="en-US" sz="1400" b="0" dirty="0"/>
              <a:t>--request POST 'http://127.0.0.1:8888/clients/1000000'</a:t>
            </a:r>
          </a:p>
          <a:p>
            <a:r>
              <a:rPr lang="en-US" sz="1400" b="0" dirty="0"/>
              <a:t>{"database":"ClickHouse","size":1000000,"duration":4.113}</a:t>
            </a:r>
          </a:p>
          <a:p>
            <a:r>
              <a:rPr lang="ru-RU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// создание базы данных клиентов нужного размера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curl </a:t>
            </a:r>
            <a:r>
              <a:rPr lang="en-US" sz="1400" b="0" dirty="0"/>
              <a:t>--request POST 'http://127.0.0.1:8888/segment/10000'</a:t>
            </a:r>
          </a:p>
          <a:p>
            <a:r>
              <a:rPr lang="en-US" sz="1400" b="0" dirty="0"/>
              <a:t>{"database":"ClickHouse","uuid":"f876cf5f-e6a9-4a7b-881d-20b4059ea9e4","size":10000,"duration":0.025}</a:t>
            </a:r>
          </a:p>
          <a:p>
            <a:r>
              <a:rPr lang="ru-RU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// создание сегмента нужного размера</a:t>
            </a:r>
          </a:p>
          <a:p>
            <a:endParaRPr lang="en-US" sz="1400" b="0" dirty="0" smtClean="0"/>
          </a:p>
          <a:p>
            <a:r>
              <a:rPr lang="en-US" sz="1400" b="0" dirty="0" smtClean="0"/>
              <a:t>curl </a:t>
            </a:r>
            <a:r>
              <a:rPr lang="en-US" sz="1400" b="0" dirty="0"/>
              <a:t>--request GET 'http://127.0.0.1:8888/segment'</a:t>
            </a:r>
          </a:p>
          <a:p>
            <a:r>
              <a:rPr lang="en-US" sz="1400" b="0" dirty="0"/>
              <a:t>{"database":"ClickHouse","uuid":"f876cf5f-e6a9-4a7b-881d-20b4059ea9e4","size":10000,"duration":0.008</a:t>
            </a:r>
            <a:r>
              <a:rPr lang="en-US" sz="1400" b="0" dirty="0" smtClean="0"/>
              <a:t>}</a:t>
            </a:r>
            <a:endParaRPr lang="ru-RU" sz="1400" b="0" dirty="0" smtClean="0"/>
          </a:p>
          <a:p>
            <a:r>
              <a:rPr lang="ru-RU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// получение случайного сегмента из базы данных</a:t>
            </a:r>
            <a:endParaRPr lang="en-US" sz="14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1400" b="0" dirty="0" smtClean="0"/>
          </a:p>
          <a:p>
            <a:r>
              <a:rPr lang="en-US" sz="1400" b="0" dirty="0" smtClean="0"/>
              <a:t>curl </a:t>
            </a:r>
            <a:r>
              <a:rPr lang="en-US" sz="1400" b="0" dirty="0"/>
              <a:t>--request DELETE 'http://127.0.0.1:8888/clients'</a:t>
            </a:r>
            <a:endParaRPr lang="en-US" sz="1400" b="0" dirty="0" smtClean="0"/>
          </a:p>
          <a:p>
            <a:r>
              <a:rPr lang="ru-RU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4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очистка базы данных клиентов</a:t>
            </a:r>
            <a:endParaRPr lang="en-US" sz="1400" b="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1400" b="0" dirty="0" smtClean="0"/>
          </a:p>
          <a:p>
            <a:endParaRPr lang="ru-RU" sz="1400" b="0" dirty="0" smtClean="0"/>
          </a:p>
          <a:p>
            <a:pPr>
              <a:buSzPts val="1100"/>
            </a:pP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3000" dirty="0" smtClean="0"/>
          </a:p>
          <a:p>
            <a:pPr>
              <a:buSzPts val="1100"/>
              <a:buFont typeface="Arial"/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0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 smtClean="0"/>
              <a:t>Результаты тестов</a:t>
            </a:r>
            <a:r>
              <a:rPr lang="en-US" sz="2900" dirty="0" smtClean="0"/>
              <a:t>: </a:t>
            </a:r>
            <a:r>
              <a:rPr lang="ru-RU" sz="2900" dirty="0" smtClean="0"/>
              <a:t>создание </a:t>
            </a:r>
            <a:r>
              <a:rPr lang="en-US" sz="2900" dirty="0" smtClean="0"/>
              <a:t>100M </a:t>
            </a:r>
            <a:r>
              <a:rPr lang="ru-RU" sz="2900" dirty="0" smtClean="0"/>
              <a:t>клиентов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9" y="1005840"/>
            <a:ext cx="5311342" cy="3690328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61305"/>
              </p:ext>
            </p:extLst>
          </p:nvPr>
        </p:nvGraphicFramePr>
        <p:xfrm>
          <a:off x="6210300" y="1013460"/>
          <a:ext cx="2644140" cy="1737360"/>
        </p:xfrm>
        <a:graphic>
          <a:graphicData uri="http://schemas.openxmlformats.org/drawingml/2006/table">
            <a:tbl>
              <a:tblPr firstRow="1" bandRow="1">
                <a:tableStyleId>{F973B2D9-7F28-4F44-AA08-5196948F46CA}</a:tableStyleId>
              </a:tblPr>
              <a:tblGrid>
                <a:gridCol w="1165860"/>
                <a:gridCol w="147828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b="1" dirty="0" smtClean="0"/>
                        <a:t>Время</a:t>
                      </a:r>
                      <a:r>
                        <a:rPr lang="ru-RU" b="1" baseline="0" dirty="0" smtClean="0"/>
                        <a:t> создания базы </a:t>
                      </a:r>
                      <a:r>
                        <a:rPr lang="en-US" b="1" baseline="0" dirty="0" smtClean="0"/>
                        <a:t>100M </a:t>
                      </a:r>
                      <a:r>
                        <a:rPr lang="ru-RU" b="1" baseline="0" dirty="0" smtClean="0"/>
                        <a:t>клиентов, сек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17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PostgreSQL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1314 (21,9 </a:t>
                      </a:r>
                      <a:r>
                        <a:rPr lang="ru-RU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мин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617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4000 (</a:t>
                      </a:r>
                      <a:r>
                        <a:rPr lang="ru-RU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66,6</a:t>
                      </a:r>
                      <a:r>
                        <a:rPr lang="ru-RU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мин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1570"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1040 (</a:t>
                      </a:r>
                      <a:r>
                        <a:rPr lang="ru-RU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</a:t>
                      </a:r>
                      <a:r>
                        <a:rPr lang="ru-RU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мин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88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ClickHouse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429 (</a:t>
                      </a:r>
                      <a:r>
                        <a:rPr lang="ru-RU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7,2</a:t>
                      </a:r>
                      <a:r>
                        <a:rPr lang="ru-RU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мин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96124"/>
              </p:ext>
            </p:extLst>
          </p:nvPr>
        </p:nvGraphicFramePr>
        <p:xfrm>
          <a:off x="6210300" y="3106128"/>
          <a:ext cx="2644140" cy="1590040"/>
        </p:xfrm>
        <a:graphic>
          <a:graphicData uri="http://schemas.openxmlformats.org/drawingml/2006/table">
            <a:tbl>
              <a:tblPr firstRow="1" bandRow="1">
                <a:tableStyleId>{F973B2D9-7F28-4F44-AA08-5196948F46CA}</a:tableStyleId>
              </a:tblPr>
              <a:tblGrid>
                <a:gridCol w="1165860"/>
                <a:gridCol w="147828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b="1" dirty="0" smtClean="0"/>
                        <a:t>Размер базы клиентов</a:t>
                      </a:r>
                      <a:r>
                        <a:rPr lang="ru-RU" b="1" baseline="0" dirty="0" smtClean="0"/>
                        <a:t>, </a:t>
                      </a:r>
                      <a:r>
                        <a:rPr lang="en-US" b="1" baseline="0" dirty="0" smtClean="0"/>
                        <a:t>GB</a:t>
                      </a:r>
                      <a:endParaRPr lang="ru-RU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017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PostgreSQL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9,215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6170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8,181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1570"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3,978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7887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ClickHouse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6,173 (1,284)</a:t>
                      </a:r>
                      <a:endParaRPr lang="ru-RU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3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900" dirty="0"/>
              <a:t>Результаты тестов</a:t>
            </a:r>
            <a:r>
              <a:rPr lang="en-US" sz="2900" dirty="0"/>
              <a:t>: </a:t>
            </a:r>
            <a:r>
              <a:rPr lang="ru-RU" sz="2900" dirty="0"/>
              <a:t>создание сегментов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6039"/>
              </p:ext>
            </p:extLst>
          </p:nvPr>
        </p:nvGraphicFramePr>
        <p:xfrm>
          <a:off x="617432" y="927557"/>
          <a:ext cx="8082068" cy="3593643"/>
        </p:xfrm>
        <a:graphic>
          <a:graphicData uri="http://schemas.openxmlformats.org/drawingml/2006/table">
            <a:tbl>
              <a:tblPr firstRow="1" bandRow="1">
                <a:tableStyleId>{F973B2D9-7F28-4F44-AA08-5196948F46CA}</a:tableStyleId>
              </a:tblPr>
              <a:tblGrid>
                <a:gridCol w="3935518"/>
                <a:gridCol w="208280"/>
                <a:gridCol w="3938270"/>
              </a:tblGrid>
              <a:tr h="335499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PostgreSQL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318ms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MySQL: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1270ms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80144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MongoDB: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920ms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ClickHouse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60ms</a:t>
                      </a:r>
                      <a:endParaRPr lang="ru-R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732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0" y="3056105"/>
            <a:ext cx="3932301" cy="14640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2" y="3056105"/>
            <a:ext cx="3935518" cy="14640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1" y="1271250"/>
            <a:ext cx="3932300" cy="1464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2" y="1271250"/>
            <a:ext cx="3935518" cy="14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96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900" dirty="0"/>
              <a:t>Результаты тестов</a:t>
            </a:r>
            <a:r>
              <a:rPr lang="en-US" sz="2900" dirty="0"/>
              <a:t>: </a:t>
            </a:r>
            <a:r>
              <a:rPr lang="ru-RU" sz="2900" dirty="0"/>
              <a:t>получение сегментов</a:t>
            </a:r>
            <a:endParaRPr sz="29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96119"/>
              </p:ext>
            </p:extLst>
          </p:nvPr>
        </p:nvGraphicFramePr>
        <p:xfrm>
          <a:off x="617432" y="927557"/>
          <a:ext cx="8088418" cy="3593643"/>
        </p:xfrm>
        <a:graphic>
          <a:graphicData uri="http://schemas.openxmlformats.org/drawingml/2006/table">
            <a:tbl>
              <a:tblPr firstRow="1" bandRow="1">
                <a:tableStyleId>{F973B2D9-7F28-4F44-AA08-5196948F46CA}</a:tableStyleId>
              </a:tblPr>
              <a:tblGrid>
                <a:gridCol w="3935518"/>
                <a:gridCol w="208280"/>
                <a:gridCol w="3944620"/>
              </a:tblGrid>
              <a:tr h="335499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PostgreSQL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17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ms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MySQL: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31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ms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80144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MongoDB: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73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ms</a:t>
                      </a:r>
                      <a:endParaRPr lang="ru-RU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ClickHouse</a:t>
                      </a:r>
                      <a:r>
                        <a:rPr lang="en-US" sz="1400" b="1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persentile</a:t>
                      </a:r>
                      <a:r>
                        <a:rPr lang="en-US" sz="1400" baseline="0" dirty="0" smtClean="0"/>
                        <a:t> 95.0% &lt; 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23</a:t>
                      </a:r>
                      <a:r>
                        <a:rPr lang="en-US" sz="14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ms</a:t>
                      </a:r>
                      <a:endParaRPr lang="ru-RU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47320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67689"/>
            <a:ext cx="3927475" cy="146990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50" y="1267689"/>
            <a:ext cx="3941824" cy="14699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041716"/>
            <a:ext cx="3927475" cy="147313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49" y="3041716"/>
            <a:ext cx="3941825" cy="147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</a:t>
            </a:r>
            <a:r>
              <a:rPr lang="ru" sz="3000" dirty="0" smtClean="0"/>
              <a:t>развитию</a:t>
            </a:r>
            <a:r>
              <a:rPr lang="en-US" sz="3000" dirty="0" smtClean="0"/>
              <a:t> 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49094745"/>
              </p:ext>
            </p:extLst>
          </p:nvPr>
        </p:nvGraphicFramePr>
        <p:xfrm>
          <a:off x="952500" y="1544194"/>
          <a:ext cx="7239000" cy="2663130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Задачи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проекта выполнены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Результат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ClickHouse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самый быстрый и экономный по месту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 используются мутации),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Mongo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интересный но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сложноватый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из-за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JavaScript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вместо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SQL, PostgeSQL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быстрее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MySQL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~ x3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 не успел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Сравнить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key-value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базами</a:t>
                      </a:r>
                      <a:r>
                        <a:rPr lang="ru-RU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данных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кластеры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Проверить выборки с большим количеством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условий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5" t="14177" r="406" b="6702"/>
          <a:stretch/>
        </p:blipFill>
        <p:spPr>
          <a:xfrm>
            <a:off x="934135" y="2963889"/>
            <a:ext cx="1447964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348656"/>
            <a:ext cx="8520600" cy="2456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 Сравнение производительности </a:t>
            </a:r>
            <a:r>
              <a:rPr lang="en-US" sz="2800" b="0" dirty="0" smtClean="0"/>
              <a:t>SQL</a:t>
            </a:r>
            <a:r>
              <a:rPr lang="ru-RU" sz="2800" b="0" dirty="0" smtClean="0"/>
              <a:t> </a:t>
            </a:r>
            <a:r>
              <a:rPr lang="ru-RU" sz="2800" b="0" dirty="0"/>
              <a:t>и </a:t>
            </a:r>
            <a:r>
              <a:rPr lang="en-US" sz="2800" b="0" dirty="0" err="1" smtClean="0"/>
              <a:t>NoSQL</a:t>
            </a:r>
            <a:r>
              <a:rPr lang="ru-RU" sz="2800" b="0" dirty="0" smtClean="0"/>
              <a:t> </a:t>
            </a:r>
            <a:r>
              <a:rPr lang="ru-RU" sz="2800" b="0" dirty="0"/>
              <a:t>решений на большом количестве данных</a:t>
            </a:r>
            <a:r>
              <a:rPr lang="ru-RU" sz="2800" dirty="0"/>
              <a:t/>
            </a:r>
            <a:br>
              <a:rPr lang="ru-RU" sz="28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Астраханцев Виктор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специалист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МТС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Диджитал</a:t>
            </a:r>
            <a:endParaRPr lang="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astrviktor@gmail.com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://github.com/astrviktor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267450278"/>
              </p:ext>
            </p:extLst>
          </p:nvPr>
        </p:nvGraphicFramePr>
        <p:xfrm>
          <a:off x="952500" y="1544194"/>
          <a:ext cx="7239000" cy="1459952"/>
        </p:xfrm>
        <a:graphic>
          <a:graphicData uri="http://schemas.openxmlformats.org/drawingml/2006/table">
            <a:tbl>
              <a:tblPr>
                <a:noFill/>
                <a:tableStyleId>{F973B2D9-7F28-4F44-AA08-5196948F46CA}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Проверка и закрепление полученных знаний</a:t>
                      </a:r>
                      <a:r>
                        <a:rPr lang="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навыков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Получение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дополнительных знаний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Портфолио для работодателя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Запись в сертификате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 smtClean="0"/>
              <a:t>Задача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84;p18"/>
          <p:cNvSpPr txBox="1">
            <a:spLocks/>
          </p:cNvSpPr>
          <p:nvPr/>
        </p:nvSpPr>
        <p:spPr>
          <a:xfrm>
            <a:off x="500550" y="967028"/>
            <a:ext cx="8520600" cy="36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1600" b="0" dirty="0"/>
              <a:t>Есть большое количество клиентов с мобильными номерами (~ 100 млн) и различными характеристиками (пол, возраст, доход, интересы, ...)</a:t>
            </a:r>
          </a:p>
          <a:p>
            <a:endParaRPr lang="ru-RU" sz="1600" b="0" dirty="0" smtClean="0"/>
          </a:p>
          <a:p>
            <a:r>
              <a:rPr lang="ru-RU" sz="1600" b="0" dirty="0" smtClean="0"/>
              <a:t>Нужно </a:t>
            </a:r>
            <a:r>
              <a:rPr lang="ru-RU" sz="1600" b="0" dirty="0"/>
              <a:t>составлять из клиентов сегменты для рекламы нужного размера, клиенты должны быть выбраны в сегмент исходя из нужных характеристик</a:t>
            </a:r>
          </a:p>
          <a:p>
            <a:endParaRPr lang="ru-RU" sz="1600" b="0" dirty="0" smtClean="0"/>
          </a:p>
          <a:p>
            <a:r>
              <a:rPr lang="ru-RU" sz="1600" b="0" dirty="0" smtClean="0"/>
              <a:t>Затем </a:t>
            </a:r>
            <a:r>
              <a:rPr lang="ru-RU" sz="1600" b="0" dirty="0"/>
              <a:t>клиентам из сегмента может быть предложена различная </a:t>
            </a:r>
            <a:r>
              <a:rPr lang="ru-RU" sz="1600" b="0" dirty="0" smtClean="0"/>
              <a:t>реклама</a:t>
            </a:r>
            <a:endParaRPr lang="ru-RU" sz="1600" b="0" dirty="0"/>
          </a:p>
          <a:p>
            <a:endParaRPr lang="ru-RU" sz="1600" b="0" dirty="0" smtClean="0"/>
          </a:p>
          <a:p>
            <a:r>
              <a:rPr lang="ru-RU" sz="1600" b="0" dirty="0" smtClean="0"/>
              <a:t>Нужно реализовать </a:t>
            </a:r>
            <a:r>
              <a:rPr lang="en-US" sz="1600" b="0" dirty="0" smtClean="0"/>
              <a:t>backend </a:t>
            </a:r>
            <a:r>
              <a:rPr lang="ru-RU" sz="1600" b="0" dirty="0" smtClean="0"/>
              <a:t>для тестирования, протестировать </a:t>
            </a:r>
            <a:r>
              <a:rPr lang="ru-RU" sz="1600" b="0" dirty="0"/>
              <a:t>разные базы данных (SQL, </a:t>
            </a:r>
            <a:r>
              <a:rPr lang="ru-RU" sz="1600" b="0" dirty="0" err="1"/>
              <a:t>NoSQL</a:t>
            </a:r>
            <a:r>
              <a:rPr lang="ru-RU" sz="1600" b="0" dirty="0"/>
              <a:t>, ...) и понять </a:t>
            </a:r>
            <a:r>
              <a:rPr lang="ru-RU" sz="1600" b="0" dirty="0" smtClean="0"/>
              <a:t>преимущества </a:t>
            </a:r>
            <a:r>
              <a:rPr lang="ru-RU" sz="1600" b="0" dirty="0"/>
              <a:t>и недостатки конкретных баз данных для задачи по скорости и удобству </a:t>
            </a:r>
            <a:r>
              <a:rPr lang="ru-RU" sz="1600" b="0" dirty="0" smtClean="0"/>
              <a:t>работы</a:t>
            </a:r>
          </a:p>
          <a:p>
            <a:endParaRPr lang="ru-RU" sz="1600" b="0" dirty="0"/>
          </a:p>
          <a:p>
            <a:r>
              <a:rPr lang="ru-RU" sz="1600" b="0" dirty="0"/>
              <a:t>Дополнительно нужно </a:t>
            </a:r>
            <a:r>
              <a:rPr lang="ru-RU" sz="1600" b="0" dirty="0" smtClean="0"/>
              <a:t>реализовать </a:t>
            </a:r>
            <a:r>
              <a:rPr lang="ru-RU" sz="1600" b="0" dirty="0"/>
              <a:t>равномерное использование клиентов, чтобы </a:t>
            </a:r>
            <a:r>
              <a:rPr lang="ru-RU" sz="1600" b="0" dirty="0" smtClean="0"/>
              <a:t>исключить ситуацию, </a:t>
            </a:r>
            <a:r>
              <a:rPr lang="ru-RU" sz="1600" b="0" dirty="0"/>
              <a:t>когда одни клиенты используются постоянно а другие никогда не использовались</a:t>
            </a:r>
          </a:p>
          <a:p>
            <a:pPr>
              <a:buSzPts val="1100"/>
            </a:pP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3000" dirty="0" smtClean="0"/>
          </a:p>
          <a:p>
            <a:pPr>
              <a:buSzPts val="1100"/>
              <a:buFont typeface="Arial"/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/>
              <a:t>Какие базы данных </a:t>
            </a:r>
            <a:r>
              <a:rPr lang="ru-RU" sz="3000" dirty="0" smtClean="0"/>
              <a:t>используются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559775"/>
              </p:ext>
            </p:extLst>
          </p:nvPr>
        </p:nvGraphicFramePr>
        <p:xfrm>
          <a:off x="741166" y="1098912"/>
          <a:ext cx="8008128" cy="3627120"/>
        </p:xfrm>
        <a:graphic>
          <a:graphicData uri="http://schemas.openxmlformats.org/drawingml/2006/table">
            <a:tbl>
              <a:tblPr firstRow="1" bandRow="1">
                <a:tableStyleId>{F973B2D9-7F28-4F44-AA08-5196948F46CA}</a:tableStyleId>
              </a:tblPr>
              <a:tblGrid>
                <a:gridCol w="4004064"/>
                <a:gridCol w="4004064"/>
              </a:tblGrid>
              <a:tr h="17924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PostgreSQL</a:t>
                      </a:r>
                      <a:endParaRPr lang="en-US" b="1" dirty="0" smtClean="0"/>
                    </a:p>
                    <a:p>
                      <a:endParaRPr lang="en-US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 smtClean="0"/>
                        <a:t>Тип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реляционная</a:t>
                      </a:r>
                      <a:endParaRPr lang="en-US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 smtClean="0"/>
                        <a:t>Первый</a:t>
                      </a:r>
                      <a:r>
                        <a:rPr lang="ru-RU" baseline="0" dirty="0" smtClean="0"/>
                        <a:t> выпуск</a:t>
                      </a:r>
                      <a:r>
                        <a:rPr lang="en-US" baseline="0" dirty="0" smtClean="0"/>
                        <a:t>:</a:t>
                      </a:r>
                      <a:r>
                        <a:rPr lang="ru-RU" baseline="0" dirty="0" smtClean="0"/>
                        <a:t> 1996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/>
                        <a:t>Особенности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все возможности реляционных БД, язык запросов </a:t>
                      </a:r>
                      <a:r>
                        <a:rPr lang="en-US" baseline="0" dirty="0" smtClean="0"/>
                        <a:t>SQL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MySQL</a:t>
                      </a:r>
                      <a:endParaRPr lang="ru-RU" b="1" dirty="0" smtClean="0"/>
                    </a:p>
                    <a:p>
                      <a:endParaRPr lang="ru-RU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 smtClean="0"/>
                        <a:t>Тип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реляционная</a:t>
                      </a:r>
                      <a:endParaRPr lang="en-US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 smtClean="0"/>
                        <a:t>Первый</a:t>
                      </a:r>
                      <a:r>
                        <a:rPr lang="ru-RU" baseline="0" dirty="0" smtClean="0"/>
                        <a:t> выпуск</a:t>
                      </a:r>
                      <a:r>
                        <a:rPr lang="en-US" baseline="0" dirty="0" smtClean="0"/>
                        <a:t>:</a:t>
                      </a:r>
                      <a:r>
                        <a:rPr lang="ru-RU" baseline="0" dirty="0" smtClean="0"/>
                        <a:t> 1995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/>
                        <a:t>Особенности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все возможности реляционных БД, язык запросов </a:t>
                      </a:r>
                      <a:r>
                        <a:rPr lang="en-US" baseline="0" dirty="0" smtClean="0"/>
                        <a:t>SQL</a:t>
                      </a:r>
                      <a:endParaRPr lang="ru-RU" dirty="0" smtClean="0"/>
                    </a:p>
                  </a:txBody>
                  <a:tcPr/>
                </a:tc>
              </a:tr>
              <a:tr h="17924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MongoDB</a:t>
                      </a:r>
                      <a:endParaRPr lang="ru-RU" b="1" dirty="0" smtClean="0"/>
                    </a:p>
                    <a:p>
                      <a:endParaRPr lang="ru-RU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dirty="0" smtClean="0"/>
                        <a:t>Тип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документная</a:t>
                      </a:r>
                      <a:endParaRPr lang="en-US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dirty="0" smtClean="0"/>
                        <a:t>Первый</a:t>
                      </a:r>
                      <a:r>
                        <a:rPr lang="ru-RU" baseline="0" dirty="0" smtClean="0"/>
                        <a:t> выпуск</a:t>
                      </a:r>
                      <a:r>
                        <a:rPr lang="en-US" baseline="0" dirty="0" smtClean="0"/>
                        <a:t>:</a:t>
                      </a:r>
                      <a:r>
                        <a:rPr lang="ru-RU" baseline="0" dirty="0" smtClean="0"/>
                        <a:t> 2009</a:t>
                      </a:r>
                      <a:endParaRPr lang="en-US" baseline="0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ru-RU" dirty="0" smtClean="0"/>
                        <a:t>Особенности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нет хранимых процедур и триггеров, язык запросов </a:t>
                      </a:r>
                      <a:r>
                        <a:rPr lang="en-US" baseline="0" dirty="0" smtClean="0"/>
                        <a:t>JavaScript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ClickHouse</a:t>
                      </a:r>
                      <a:endParaRPr lang="ru-RU" b="1" dirty="0" smtClean="0"/>
                    </a:p>
                    <a:p>
                      <a:endParaRPr lang="ru-RU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 smtClean="0"/>
                        <a:t>Тип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колоночная</a:t>
                      </a:r>
                      <a:endParaRPr lang="en-US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dirty="0" smtClean="0"/>
                        <a:t>Первый</a:t>
                      </a:r>
                      <a:r>
                        <a:rPr lang="ru-RU" baseline="0" dirty="0" smtClean="0"/>
                        <a:t> выпуск</a:t>
                      </a:r>
                      <a:r>
                        <a:rPr lang="en-US" baseline="0" dirty="0" smtClean="0"/>
                        <a:t>:</a:t>
                      </a:r>
                      <a:r>
                        <a:rPr lang="ru-RU" baseline="0" dirty="0" smtClean="0"/>
                        <a:t> 2016</a:t>
                      </a:r>
                      <a:endParaRPr lang="ru-R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/>
                        <a:t>Особенности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нет хранимых процедур и триггеров, изменение данных через мутации, язык запросов </a:t>
                      </a:r>
                      <a:r>
                        <a:rPr lang="en-US" baseline="0" dirty="0" smtClean="0"/>
                        <a:t>SQL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80" y="1202958"/>
            <a:ext cx="741648" cy="741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30" y="1217554"/>
            <a:ext cx="1163283" cy="7270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11" y="2992768"/>
            <a:ext cx="787217" cy="7872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81" y="3091995"/>
            <a:ext cx="1378932" cy="386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8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Схем</a:t>
            </a:r>
            <a:r>
              <a:rPr lang="ru-RU" sz="3000" dirty="0" smtClean="0"/>
              <a:t>а данных и приложения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7486" y="1213704"/>
            <a:ext cx="1748086" cy="736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Roboto"/>
                <a:sym typeface="Roboto"/>
              </a:rPr>
              <a:t>Backend</a:t>
            </a:r>
          </a:p>
          <a:p>
            <a:pPr algn="ctr"/>
            <a:r>
              <a:rPr lang="ru-RU" sz="1600" b="1" dirty="0" smtClean="0">
                <a:solidFill>
                  <a:srgbClr val="000000"/>
                </a:solidFill>
                <a:latin typeface="Roboto"/>
                <a:sym typeface="Roboto"/>
              </a:rPr>
              <a:t>«</a:t>
            </a:r>
            <a:r>
              <a:rPr lang="en-US" sz="1600" b="1" dirty="0" smtClean="0">
                <a:solidFill>
                  <a:srgbClr val="000000"/>
                </a:solidFill>
                <a:latin typeface="Roboto"/>
                <a:sym typeface="Roboto"/>
              </a:rPr>
              <a:t>creator</a:t>
            </a:r>
            <a:r>
              <a:rPr lang="ru-RU" sz="1600" b="1" dirty="0" smtClean="0">
                <a:solidFill>
                  <a:srgbClr val="000000"/>
                </a:solidFill>
                <a:latin typeface="Roboto"/>
                <a:sym typeface="Roboto"/>
              </a:rPr>
              <a:t>»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7486" y="2518728"/>
            <a:ext cx="1748086" cy="1357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Roboto"/>
                <a:sym typeface="Roboto"/>
              </a:rPr>
              <a:t>Y</a:t>
            </a:r>
            <a:r>
              <a:rPr lang="en-US" sz="1600" b="1" dirty="0" smtClean="0">
                <a:solidFill>
                  <a:srgbClr val="000000"/>
                </a:solidFill>
                <a:latin typeface="Roboto"/>
                <a:sym typeface="Roboto"/>
              </a:rPr>
              <a:t>andex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Roboto"/>
                <a:sym typeface="Roboto"/>
              </a:rPr>
              <a:t>Tank</a:t>
            </a:r>
            <a:endParaRPr lang="ru-RU" sz="16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44227" y="1221093"/>
            <a:ext cx="1748086" cy="7307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344227" y="2169446"/>
            <a:ext cx="1748086" cy="756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344227" y="3137024"/>
            <a:ext cx="1748086" cy="756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62" y="1319265"/>
            <a:ext cx="525012" cy="5250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59" y="2274927"/>
            <a:ext cx="840019" cy="5250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70" y="3177851"/>
            <a:ext cx="625199" cy="625199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3344227" y="4104600"/>
            <a:ext cx="1748086" cy="7560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71" y="4311039"/>
            <a:ext cx="1223379" cy="343217"/>
          </a:xfrm>
          <a:prstGeom prst="rect">
            <a:avLst/>
          </a:prstGeom>
        </p:spPr>
      </p:pic>
      <p:cxnSp>
        <p:nvCxnSpPr>
          <p:cNvPr id="30" name="Прямая со стрелкой 29"/>
          <p:cNvCxnSpPr>
            <a:stCxn id="8" idx="0"/>
            <a:endCxn id="5" idx="2"/>
          </p:cNvCxnSpPr>
          <p:nvPr/>
        </p:nvCxnSpPr>
        <p:spPr>
          <a:xfrm flipV="1">
            <a:off x="1451529" y="1949838"/>
            <a:ext cx="0" cy="56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5" idx="3"/>
            <a:endCxn id="29" idx="1"/>
          </p:cNvCxnSpPr>
          <p:nvPr/>
        </p:nvCxnSpPr>
        <p:spPr>
          <a:xfrm>
            <a:off x="2325572" y="1581771"/>
            <a:ext cx="1018655" cy="29008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endCxn id="21" idx="1"/>
          </p:cNvCxnSpPr>
          <p:nvPr/>
        </p:nvCxnSpPr>
        <p:spPr>
          <a:xfrm>
            <a:off x="2834899" y="1581771"/>
            <a:ext cx="509328" cy="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endCxn id="25" idx="1"/>
          </p:cNvCxnSpPr>
          <p:nvPr/>
        </p:nvCxnSpPr>
        <p:spPr>
          <a:xfrm>
            <a:off x="2834899" y="2547492"/>
            <a:ext cx="509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endCxn id="26" idx="1"/>
          </p:cNvCxnSpPr>
          <p:nvPr/>
        </p:nvCxnSpPr>
        <p:spPr>
          <a:xfrm>
            <a:off x="2834899" y="3515070"/>
            <a:ext cx="5093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94" y="2565901"/>
            <a:ext cx="2144946" cy="2070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784" y="1018726"/>
            <a:ext cx="2930554" cy="1442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/>
              <a:t>Равномерное</a:t>
            </a:r>
            <a:r>
              <a:rPr lang="ru-RU" sz="3000" dirty="0" smtClean="0"/>
              <a:t> использование клиентов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02157"/>
              </p:ext>
            </p:extLst>
          </p:nvPr>
        </p:nvGraphicFramePr>
        <p:xfrm>
          <a:off x="585769" y="967026"/>
          <a:ext cx="7906968" cy="3769434"/>
        </p:xfrm>
        <a:graphic>
          <a:graphicData uri="http://schemas.openxmlformats.org/drawingml/2006/table">
            <a:tbl>
              <a:tblPr firstRow="1" bandRow="1">
                <a:tableStyleId>{F973B2D9-7F28-4F44-AA08-5196948F46CA}</a:tableStyleId>
              </a:tblPr>
              <a:tblGrid>
                <a:gridCol w="3841506"/>
                <a:gridCol w="4065462"/>
              </a:tblGrid>
              <a:tr h="372099">
                <a:tc>
                  <a:txBody>
                    <a:bodyPr/>
                    <a:lstStyle/>
                    <a:p>
                      <a:r>
                        <a:rPr lang="ru-RU" sz="1200" baseline="0" dirty="0" smtClean="0"/>
                        <a:t>Первая  версия с сортировкой по </a:t>
                      </a:r>
                      <a:r>
                        <a:rPr lang="en-US" sz="1200" baseline="0" dirty="0" smtClean="0"/>
                        <a:t>counter</a:t>
                      </a:r>
                      <a:r>
                        <a:rPr lang="ru-RU" sz="1200" baseline="0" dirty="0" smtClean="0"/>
                        <a:t> – плохо масштабировалась при увеличении количества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Вторая версия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baseline="0" dirty="0" smtClean="0"/>
                        <a:t>c </a:t>
                      </a:r>
                      <a:r>
                        <a:rPr lang="ru-RU" sz="1200" baseline="0" dirty="0" smtClean="0"/>
                        <a:t>минимальной датой следующего использования – масштабируется хорошо</a:t>
                      </a:r>
                      <a:endParaRPr lang="ru-RU" sz="1200" dirty="0"/>
                    </a:p>
                  </a:txBody>
                  <a:tcPr/>
                </a:tc>
              </a:tr>
              <a:tr h="33122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0" y="1426683"/>
            <a:ext cx="3792811" cy="32952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98" y="1426683"/>
            <a:ext cx="3971429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3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 smtClean="0"/>
              <a:t>Реализация на </a:t>
            </a:r>
            <a:r>
              <a:rPr lang="en-US" sz="3000" dirty="0" smtClean="0"/>
              <a:t>PostgeSQL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8" y="969378"/>
            <a:ext cx="3492859" cy="3797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87" y="967027"/>
            <a:ext cx="3365183" cy="3799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20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765</Words>
  <Application>Microsoft Office PowerPoint</Application>
  <PresentationFormat>Экран (16:9)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Roboto</vt:lpstr>
      <vt:lpstr>Светлая тема</vt:lpstr>
      <vt:lpstr>Базы данных</vt:lpstr>
      <vt:lpstr>Меня хорошо видно &amp;&amp; слышно?</vt:lpstr>
      <vt:lpstr>Защита проекта Тема:  Сравнение производительности SQL и NoSQL решений на большом количестве данных   </vt:lpstr>
      <vt:lpstr>Цели проекта</vt:lpstr>
      <vt:lpstr>Задача </vt:lpstr>
      <vt:lpstr>Какие базы данных используются </vt:lpstr>
      <vt:lpstr>Схема данных и приложения </vt:lpstr>
      <vt:lpstr>Равномерное использование клиентов </vt:lpstr>
      <vt:lpstr>Реализация на PostgeSQL </vt:lpstr>
      <vt:lpstr>Реализация на MySQL </vt:lpstr>
      <vt:lpstr>Реализация на MongoDB </vt:lpstr>
      <vt:lpstr>Реализация на ClickHouse </vt:lpstr>
      <vt:lpstr>Методика тестирования  </vt:lpstr>
      <vt:lpstr>Методы backend «creator»  </vt:lpstr>
      <vt:lpstr>Результаты тестов: создание 100M клиентов  </vt:lpstr>
      <vt:lpstr>Результаты тестов: создание сегментов </vt:lpstr>
      <vt:lpstr>Результаты тестов: получение сегментов</vt:lpstr>
      <vt:lpstr>Выводы и планы по развитию    </vt:lpstr>
      <vt:lpstr>Спасибо за внимание!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User</dc:creator>
  <cp:lastModifiedBy>Пользователь Windows</cp:lastModifiedBy>
  <cp:revision>58</cp:revision>
  <dcterms:modified xsi:type="dcterms:W3CDTF">2022-12-21T10:06:04Z</dcterms:modified>
</cp:coreProperties>
</file>