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74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66" r:id="rId17"/>
    <p:sldId id="277" r:id="rId18"/>
    <p:sldId id="275" r:id="rId19"/>
    <p:sldId id="276" r:id="rId20"/>
    <p:sldId id="278" r:id="rId21"/>
    <p:sldId id="279" r:id="rId22"/>
    <p:sldId id="291" r:id="rId23"/>
    <p:sldId id="292" r:id="rId24"/>
    <p:sldId id="294" r:id="rId25"/>
    <p:sldId id="29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73B2D9-7F28-4F44-AA08-5196948F46CA}">
  <a:tblStyle styleId="{F973B2D9-7F28-4F44-AA08-5196948F4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814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795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15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7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542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831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29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410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53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030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61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057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731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28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421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224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122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15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2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72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021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8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1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49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7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astrviktor" TargetMode="External"/><Relationship Id="rId4" Type="http://schemas.openxmlformats.org/officeDocument/2006/relationships/hyperlink" Target="mailto:astrviktor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 err="1"/>
              <a:t>Микросервисная</a:t>
            </a:r>
            <a:r>
              <a:rPr lang="ru-RU" dirty="0"/>
              <a:t> архитектура </a:t>
            </a:r>
            <a:br>
              <a:rPr lang="ru-RU" dirty="0"/>
            </a:br>
            <a:r>
              <a:rPr lang="ru-RU" dirty="0"/>
              <a:t>на основе </a:t>
            </a:r>
            <a:r>
              <a:rPr lang="ru-RU" dirty="0" err="1"/>
              <a:t>Kafka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Service Informer</a:t>
            </a: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72346B51-882C-4932-A688-ED707E177AD1}"/>
              </a:ext>
            </a:extLst>
          </p:cNvPr>
          <p:cNvSpPr txBox="1"/>
          <p:nvPr/>
        </p:nvSpPr>
        <p:spPr>
          <a:xfrm>
            <a:off x="597746" y="966615"/>
            <a:ext cx="585724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Для получения </a:t>
            </a:r>
            <a:r>
              <a:rPr sz="1200" spc="-12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результата</a:t>
            </a:r>
            <a:r>
              <a:rPr sz="1200" spc="26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сервис делает REST запрос в ksqldb-server</a:t>
            </a: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8C3F9F5C-54AA-43B9-9493-96C95B16B61D}"/>
              </a:ext>
            </a:extLst>
          </p:cNvPr>
          <p:cNvSpPr txBox="1"/>
          <p:nvPr/>
        </p:nvSpPr>
        <p:spPr>
          <a:xfrm>
            <a:off x="597745" y="1195036"/>
            <a:ext cx="4543213" cy="25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8"/>
              </a:lnSpc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curl --request POST </a:t>
            </a:r>
            <a:r>
              <a:rPr lang="en-US" sz="900" dirty="0">
                <a:solidFill>
                  <a:srgbClr val="000000"/>
                </a:solidFill>
                <a:latin typeface="Courier New"/>
                <a:cs typeface="Courier New"/>
              </a:rPr>
              <a:t>--</a:t>
            </a:r>
            <a:r>
              <a:rPr lang="en-US" sz="900" dirty="0" err="1">
                <a:solidFill>
                  <a:srgbClr val="000000"/>
                </a:solidFill>
                <a:latin typeface="Courier New"/>
                <a:cs typeface="Courier New"/>
              </a:rPr>
              <a:t>url</a:t>
            </a:r>
            <a:r>
              <a:rPr lang="en-US" sz="900" dirty="0">
                <a:solidFill>
                  <a:srgbClr val="000000"/>
                </a:solidFill>
                <a:latin typeface="Courier New"/>
                <a:cs typeface="Courier New"/>
              </a:rPr>
              <a:t> 'http://localhost:8088/query' \</a:t>
            </a:r>
          </a:p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endParaRPr sz="9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F907755-0294-4AEA-8780-C32651C4932A}"/>
              </a:ext>
            </a:extLst>
          </p:cNvPr>
          <p:cNvSpPr txBox="1"/>
          <p:nvPr/>
        </p:nvSpPr>
        <p:spPr>
          <a:xfrm>
            <a:off x="736178" y="1328386"/>
            <a:ext cx="4997523" cy="25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--header 'Content-Type: application/vnd.ksql.v1+json; charset=utf-8' \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--data '{</a:t>
            </a: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6626EFDA-892D-4E3F-A3E4-517D0944747B}"/>
              </a:ext>
            </a:extLst>
          </p:cNvPr>
          <p:cNvSpPr txBox="1"/>
          <p:nvPr/>
        </p:nvSpPr>
        <p:spPr>
          <a:xfrm>
            <a:off x="977053" y="1475631"/>
            <a:ext cx="6648659" cy="25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5296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"ksql": "SELECT *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FROM jobs_stream WHERE id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/>
                <a:cs typeface="Courier New"/>
              </a:rPr>
              <a:t> b31b7446-20f7-4add-adea-157bac7fe73b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';",</a:t>
            </a:r>
            <a:r>
              <a:rPr lang="ru-RU" sz="9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marL="415296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"streamsProperties": {}</a:t>
            </a:r>
            <a:r>
              <a:rPr lang="ru-RU" sz="9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}'</a:t>
            </a: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D5EF4C30-07E1-4B4A-BB09-78B8F7BF1A13}"/>
              </a:ext>
            </a:extLst>
          </p:cNvPr>
          <p:cNvSpPr txBox="1"/>
          <p:nvPr/>
        </p:nvSpPr>
        <p:spPr>
          <a:xfrm>
            <a:off x="597746" y="1894130"/>
            <a:ext cx="158101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Ответ</a:t>
            </a:r>
            <a:r>
              <a:rPr sz="1200" spc="-14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от ksqldb-server</a:t>
            </a: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8F77441E-4056-4EDB-A3AE-77B13B8F7A16}"/>
              </a:ext>
            </a:extLst>
          </p:cNvPr>
          <p:cNvSpPr txBox="1"/>
          <p:nvPr/>
        </p:nvSpPr>
        <p:spPr>
          <a:xfrm>
            <a:off x="597746" y="2101001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</a:p>
        </p:txBody>
      </p:sp>
      <p:sp>
        <p:nvSpPr>
          <p:cNvPr id="34" name="object 24">
            <a:extLst>
              <a:ext uri="{FF2B5EF4-FFF2-40B4-BE49-F238E27FC236}">
                <a16:creationId xmlns:a16="http://schemas.microsoft.com/office/drawing/2014/main" id="{003715FE-EA9D-4B34-9EC6-0822C4C94F99}"/>
              </a:ext>
            </a:extLst>
          </p:cNvPr>
          <p:cNvSpPr txBox="1"/>
          <p:nvPr/>
        </p:nvSpPr>
        <p:spPr>
          <a:xfrm>
            <a:off x="736178" y="2234351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35" name="object 25">
            <a:extLst>
              <a:ext uri="{FF2B5EF4-FFF2-40B4-BE49-F238E27FC236}">
                <a16:creationId xmlns:a16="http://schemas.microsoft.com/office/drawing/2014/main" id="{1E0216CD-B246-4205-BB9A-C781374001BA}"/>
              </a:ext>
            </a:extLst>
          </p:cNvPr>
          <p:cNvSpPr txBox="1"/>
          <p:nvPr/>
        </p:nvSpPr>
        <p:spPr>
          <a:xfrm>
            <a:off x="874610" y="2367701"/>
            <a:ext cx="913777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"header": {</a:t>
            </a:r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id="{00547808-BF7C-421A-954D-FBBAD9517590}"/>
              </a:ext>
            </a:extLst>
          </p:cNvPr>
          <p:cNvSpPr txBox="1"/>
          <p:nvPr/>
        </p:nvSpPr>
        <p:spPr>
          <a:xfrm>
            <a:off x="1013042" y="2501051"/>
            <a:ext cx="5966546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"queryId": "transient_JOBS_STREAM_7461873452658691048",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"schema": "`ID` STRING, `STATUS` STRING, `CREATE_DATE` STRING, `FINISH_DATE` STRING"</a:t>
            </a:r>
          </a:p>
        </p:txBody>
      </p:sp>
      <p:sp>
        <p:nvSpPr>
          <p:cNvPr id="37" name="object 27">
            <a:extLst>
              <a:ext uri="{FF2B5EF4-FFF2-40B4-BE49-F238E27FC236}">
                <a16:creationId xmlns:a16="http://schemas.microsoft.com/office/drawing/2014/main" id="{3F8E1AF1-018F-4A72-BC7F-F1032680C277}"/>
              </a:ext>
            </a:extLst>
          </p:cNvPr>
          <p:cNvSpPr txBox="1"/>
          <p:nvPr/>
        </p:nvSpPr>
        <p:spPr>
          <a:xfrm>
            <a:off x="874610" y="2767751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38" name="object 28">
            <a:extLst>
              <a:ext uri="{FF2B5EF4-FFF2-40B4-BE49-F238E27FC236}">
                <a16:creationId xmlns:a16="http://schemas.microsoft.com/office/drawing/2014/main" id="{D89FD823-BDAD-4624-8856-0BF67ACEBDB9}"/>
              </a:ext>
            </a:extLst>
          </p:cNvPr>
          <p:cNvSpPr txBox="1"/>
          <p:nvPr/>
        </p:nvSpPr>
        <p:spPr>
          <a:xfrm>
            <a:off x="736178" y="2901101"/>
            <a:ext cx="290832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39" name="object 29">
            <a:extLst>
              <a:ext uri="{FF2B5EF4-FFF2-40B4-BE49-F238E27FC236}">
                <a16:creationId xmlns:a16="http://schemas.microsoft.com/office/drawing/2014/main" id="{9EEB4D5B-3952-4C19-A5A3-5DF25088F102}"/>
              </a:ext>
            </a:extLst>
          </p:cNvPr>
          <p:cNvSpPr txBox="1"/>
          <p:nvPr/>
        </p:nvSpPr>
        <p:spPr>
          <a:xfrm>
            <a:off x="874610" y="3167801"/>
            <a:ext cx="706128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"row": {</a:t>
            </a:r>
          </a:p>
        </p:txBody>
      </p:sp>
      <p:sp>
        <p:nvSpPr>
          <p:cNvPr id="40" name="object 30">
            <a:extLst>
              <a:ext uri="{FF2B5EF4-FFF2-40B4-BE49-F238E27FC236}">
                <a16:creationId xmlns:a16="http://schemas.microsoft.com/office/drawing/2014/main" id="{B2024E1B-92FE-487D-B42F-FB4753CCBD4F}"/>
              </a:ext>
            </a:extLst>
          </p:cNvPr>
          <p:cNvSpPr txBox="1"/>
          <p:nvPr/>
        </p:nvSpPr>
        <p:spPr>
          <a:xfrm>
            <a:off x="1013042" y="3301151"/>
            <a:ext cx="982993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"columns": [</a:t>
            </a:r>
          </a:p>
        </p:txBody>
      </p:sp>
      <p:sp>
        <p:nvSpPr>
          <p:cNvPr id="41" name="object 31">
            <a:extLst>
              <a:ext uri="{FF2B5EF4-FFF2-40B4-BE49-F238E27FC236}">
                <a16:creationId xmlns:a16="http://schemas.microsoft.com/office/drawing/2014/main" id="{F7BCDFDC-D9AD-48FC-8ECD-48F536E40D35}"/>
              </a:ext>
            </a:extLst>
          </p:cNvPr>
          <p:cNvSpPr txBox="1"/>
          <p:nvPr/>
        </p:nvSpPr>
        <p:spPr>
          <a:xfrm>
            <a:off x="1151474" y="3434501"/>
            <a:ext cx="2851828" cy="56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"b31b7446-20f7-4add-adea-157bac7fe73b",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"finish",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"2024-01-27T12:34:50.594423357Z",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"2024-01-27T12:34:50.704464721Z"</a:t>
            </a:r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DC1E5DD1-4AB1-4882-885A-302324389E0C}"/>
              </a:ext>
            </a:extLst>
          </p:cNvPr>
          <p:cNvSpPr txBox="1"/>
          <p:nvPr/>
        </p:nvSpPr>
        <p:spPr>
          <a:xfrm>
            <a:off x="1013042" y="3967901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</a:p>
        </p:txBody>
      </p:sp>
      <p:sp>
        <p:nvSpPr>
          <p:cNvPr id="43" name="object 33">
            <a:extLst>
              <a:ext uri="{FF2B5EF4-FFF2-40B4-BE49-F238E27FC236}">
                <a16:creationId xmlns:a16="http://schemas.microsoft.com/office/drawing/2014/main" id="{3FFBA7CA-E5AA-4E0A-8989-7621142D3386}"/>
              </a:ext>
            </a:extLst>
          </p:cNvPr>
          <p:cNvSpPr txBox="1"/>
          <p:nvPr/>
        </p:nvSpPr>
        <p:spPr>
          <a:xfrm>
            <a:off x="874610" y="4101251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4" name="object 34">
            <a:extLst>
              <a:ext uri="{FF2B5EF4-FFF2-40B4-BE49-F238E27FC236}">
                <a16:creationId xmlns:a16="http://schemas.microsoft.com/office/drawing/2014/main" id="{21F2DB25-EBFB-4DB1-9A04-E8656DED4FF6}"/>
              </a:ext>
            </a:extLst>
          </p:cNvPr>
          <p:cNvSpPr txBox="1"/>
          <p:nvPr/>
        </p:nvSpPr>
        <p:spPr>
          <a:xfrm>
            <a:off x="736178" y="4234601"/>
            <a:ext cx="290832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63" name="object 35">
            <a:extLst>
              <a:ext uri="{FF2B5EF4-FFF2-40B4-BE49-F238E27FC236}">
                <a16:creationId xmlns:a16="http://schemas.microsoft.com/office/drawing/2014/main" id="{0BC50857-D409-4A89-9CDA-86BD5527EF86}"/>
              </a:ext>
            </a:extLst>
          </p:cNvPr>
          <p:cNvSpPr txBox="1"/>
          <p:nvPr/>
        </p:nvSpPr>
        <p:spPr>
          <a:xfrm>
            <a:off x="874610" y="4501301"/>
            <a:ext cx="2436532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"finalMessage": "Query Completed"</a:t>
            </a:r>
          </a:p>
        </p:txBody>
      </p:sp>
      <p:sp>
        <p:nvSpPr>
          <p:cNvPr id="64" name="object 36">
            <a:extLst>
              <a:ext uri="{FF2B5EF4-FFF2-40B4-BE49-F238E27FC236}">
                <a16:creationId xmlns:a16="http://schemas.microsoft.com/office/drawing/2014/main" id="{004A8212-2272-44D6-9609-119B88FDA65D}"/>
              </a:ext>
            </a:extLst>
          </p:cNvPr>
          <p:cNvSpPr txBox="1"/>
          <p:nvPr/>
        </p:nvSpPr>
        <p:spPr>
          <a:xfrm>
            <a:off x="597746" y="4634651"/>
            <a:ext cx="360048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2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69ADC0CE-978C-4276-8AA9-27C6714EF372}"/>
              </a:ext>
            </a:extLst>
          </p:cNvPr>
          <p:cNvSpPr txBox="1"/>
          <p:nvPr/>
        </p:nvSpPr>
        <p:spPr>
          <a:xfrm>
            <a:off x="5317068" y="3261117"/>
            <a:ext cx="34922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Создание стрима для</a:t>
            </a:r>
            <a:r>
              <a:rPr sz="1200" spc="-16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топика processor-topic</a:t>
            </a:r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B755CC38-5180-494B-BEA1-7DEE91A274F8}"/>
              </a:ext>
            </a:extLst>
          </p:cNvPr>
          <p:cNvSpPr txBox="1"/>
          <p:nvPr/>
        </p:nvSpPr>
        <p:spPr>
          <a:xfrm>
            <a:off x="5331213" y="3559919"/>
            <a:ext cx="2021235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 STREAM jobs_stream (</a:t>
            </a:r>
          </a:p>
          <a:p>
            <a:pPr marL="138432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 VARCHAR KEY,</a:t>
            </a:r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26BB9619-5460-45E6-9A7C-4ABE045DA74F}"/>
              </a:ext>
            </a:extLst>
          </p:cNvPr>
          <p:cNvSpPr txBox="1"/>
          <p:nvPr/>
        </p:nvSpPr>
        <p:spPr>
          <a:xfrm>
            <a:off x="5469645" y="3826620"/>
            <a:ext cx="1190641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status VARCHAR,</a:t>
            </a: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339A6FE7-AE82-4E4F-8B60-12B10464399C}"/>
              </a:ext>
            </a:extLst>
          </p:cNvPr>
          <p:cNvSpPr txBox="1"/>
          <p:nvPr/>
        </p:nvSpPr>
        <p:spPr>
          <a:xfrm>
            <a:off x="5331213" y="3959970"/>
            <a:ext cx="2505748" cy="83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2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create_date VARCHAR,</a:t>
            </a:r>
          </a:p>
          <a:p>
            <a:pPr marL="138432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finish_date VARCHAR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WITH (</a:t>
            </a:r>
          </a:p>
          <a:p>
            <a:pPr marL="138432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KAFKA_TOPIC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'processor-topic',</a:t>
            </a:r>
          </a:p>
          <a:p>
            <a:pPr marL="138432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VALUE_FORMAT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'JSON'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721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Kafka Connect </a:t>
            </a:r>
            <a:r>
              <a:rPr lang="ru-RU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и </a:t>
            </a:r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Postgres</a:t>
            </a: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0FD29AE1-0D33-4C29-8320-ED5686454941}"/>
              </a:ext>
            </a:extLst>
          </p:cNvPr>
          <p:cNvSpPr txBox="1"/>
          <p:nvPr/>
        </p:nvSpPr>
        <p:spPr>
          <a:xfrm>
            <a:off x="611293" y="927947"/>
            <a:ext cx="301244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Создание "postgres-connector"</a:t>
            </a: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7B866D08-1595-4135-B447-9D7976329637}"/>
              </a:ext>
            </a:extLst>
          </p:cNvPr>
          <p:cNvSpPr txBox="1"/>
          <p:nvPr/>
        </p:nvSpPr>
        <p:spPr>
          <a:xfrm>
            <a:off x="607856" y="1133211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F3C9FC1B-D618-4F7F-AB6B-F6E7137D845A}"/>
              </a:ext>
            </a:extLst>
          </p:cNvPr>
          <p:cNvSpPr txBox="1"/>
          <p:nvPr/>
        </p:nvSpPr>
        <p:spPr>
          <a:xfrm>
            <a:off x="884720" y="1266561"/>
            <a:ext cx="2159667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"name": "postgres-connector",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"config": {</a:t>
            </a:r>
          </a:p>
        </p:txBody>
      </p:sp>
      <p:sp>
        <p:nvSpPr>
          <p:cNvPr id="46" name="object 10">
            <a:extLst>
              <a:ext uri="{FF2B5EF4-FFF2-40B4-BE49-F238E27FC236}">
                <a16:creationId xmlns:a16="http://schemas.microsoft.com/office/drawing/2014/main" id="{33F1BBBA-5AFD-4125-BB24-8364C129438B}"/>
              </a:ext>
            </a:extLst>
          </p:cNvPr>
          <p:cNvSpPr txBox="1"/>
          <p:nvPr/>
        </p:nvSpPr>
        <p:spPr>
          <a:xfrm>
            <a:off x="1161584" y="1533261"/>
            <a:ext cx="4651443" cy="13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"connector.class": "io.confluent.connect.jdbc.JdbcSinkConnector",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"connection.url": "jdbc:postgresql://postgres:5432/postgres",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"connection.user": "postgres",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"connection.password": "password",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"connection.ds.pool.size": 5,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"topics": "postgres-topic",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"auto.create": "true",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"insert.mode.databaselevel": true,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"pk.mode" :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"record_value",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"pk.fields": "id",</a:t>
            </a:r>
          </a:p>
        </p:txBody>
      </p:sp>
      <p:sp>
        <p:nvSpPr>
          <p:cNvPr id="47" name="object 11">
            <a:extLst>
              <a:ext uri="{FF2B5EF4-FFF2-40B4-BE49-F238E27FC236}">
                <a16:creationId xmlns:a16="http://schemas.microsoft.com/office/drawing/2014/main" id="{A53D6E44-B4D8-4DC0-B4E0-60BB102AAD58}"/>
              </a:ext>
            </a:extLst>
          </p:cNvPr>
          <p:cNvSpPr txBox="1"/>
          <p:nvPr/>
        </p:nvSpPr>
        <p:spPr>
          <a:xfrm>
            <a:off x="1161584" y="2866762"/>
            <a:ext cx="1329074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"tasks.max": "1",</a:t>
            </a:r>
          </a:p>
        </p:txBody>
      </p:sp>
      <p:sp>
        <p:nvSpPr>
          <p:cNvPr id="48" name="object 12">
            <a:extLst>
              <a:ext uri="{FF2B5EF4-FFF2-40B4-BE49-F238E27FC236}">
                <a16:creationId xmlns:a16="http://schemas.microsoft.com/office/drawing/2014/main" id="{184AC28F-50FB-42EF-A2B4-9EE70B161F04}"/>
              </a:ext>
            </a:extLst>
          </p:cNvPr>
          <p:cNvSpPr txBox="1"/>
          <p:nvPr/>
        </p:nvSpPr>
        <p:spPr>
          <a:xfrm>
            <a:off x="884720" y="3000112"/>
            <a:ext cx="2298099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864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"table.name.format": "jobs"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98ADEA67-336F-4A8D-A8F2-E5ACC01B7CBE}"/>
              </a:ext>
            </a:extLst>
          </p:cNvPr>
          <p:cNvSpPr txBox="1"/>
          <p:nvPr/>
        </p:nvSpPr>
        <p:spPr>
          <a:xfrm>
            <a:off x="607856" y="3266812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0" name="object 14">
            <a:extLst>
              <a:ext uri="{FF2B5EF4-FFF2-40B4-BE49-F238E27FC236}">
                <a16:creationId xmlns:a16="http://schemas.microsoft.com/office/drawing/2014/main" id="{FF1A2CE3-711D-4332-916E-8AAB40CC2DA3}"/>
              </a:ext>
            </a:extLst>
          </p:cNvPr>
          <p:cNvSpPr txBox="1"/>
          <p:nvPr/>
        </p:nvSpPr>
        <p:spPr>
          <a:xfrm>
            <a:off x="611293" y="3707723"/>
            <a:ext cx="224705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Создание</a:t>
            </a:r>
            <a:r>
              <a:rPr sz="1200" spc="1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таблицы</a:t>
            </a:r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C00C09DF-BB40-4473-9787-D7AC8122E56C}"/>
              </a:ext>
            </a:extLst>
          </p:cNvPr>
          <p:cNvSpPr txBox="1"/>
          <p:nvPr/>
        </p:nvSpPr>
        <p:spPr>
          <a:xfrm>
            <a:off x="611293" y="3948853"/>
            <a:ext cx="1329073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 TABLE jobs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1B29D574-2C30-4BE7-ABEE-37FFF2515F58}"/>
              </a:ext>
            </a:extLst>
          </p:cNvPr>
          <p:cNvSpPr txBox="1"/>
          <p:nvPr/>
        </p:nvSpPr>
        <p:spPr>
          <a:xfrm>
            <a:off x="888157" y="4215553"/>
            <a:ext cx="4513011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 varchar(36) PRIMARY KEY,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status text,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create_date bigint default (EXTRACT(epoch FROM now()))::bigint,</a:t>
            </a: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03E5C7FD-8821-4FA4-8DE9-56FABC026DD8}"/>
              </a:ext>
            </a:extLst>
          </p:cNvPr>
          <p:cNvSpPr txBox="1"/>
          <p:nvPr/>
        </p:nvSpPr>
        <p:spPr>
          <a:xfrm>
            <a:off x="611293" y="4615603"/>
            <a:ext cx="4720660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864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finish_date bigint default (EXTRACT(epoch FROM now()))::bigint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8942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Kafka Connect </a:t>
            </a:r>
            <a:r>
              <a:rPr lang="ru-RU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и </a:t>
            </a:r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Postgres: </a:t>
            </a:r>
            <a:r>
              <a:rPr lang="ru-RU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проверка данных</a:t>
            </a:r>
            <a:endParaRPr lang="en-US" sz="3000" b="1" i="0" dirty="0">
              <a:solidFill>
                <a:srgbClr val="1F2328"/>
              </a:solidFill>
              <a:effectLst/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AAAC47E1-6D01-4298-92EE-BD0C63054FC6}"/>
              </a:ext>
            </a:extLst>
          </p:cNvPr>
          <p:cNvSpPr txBox="1"/>
          <p:nvPr/>
        </p:nvSpPr>
        <p:spPr>
          <a:xfrm>
            <a:off x="638386" y="1404806"/>
            <a:ext cx="2990261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docker exec -ti postgres psql -U postgres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psql (16.1 (Debian 16.1-1.pgdg120+1))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Type "help" for help.</a:t>
            </a: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3E8C90FD-A83A-4853-BDCB-530B32D4CFB4}"/>
              </a:ext>
            </a:extLst>
          </p:cNvPr>
          <p:cNvSpPr txBox="1"/>
          <p:nvPr/>
        </p:nvSpPr>
        <p:spPr>
          <a:xfrm>
            <a:off x="638386" y="1938206"/>
            <a:ext cx="1052209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postgres=# \d</a:t>
            </a: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830753D1-DBCB-4AE6-8053-30534FA13D86}"/>
              </a:ext>
            </a:extLst>
          </p:cNvPr>
          <p:cNvSpPr txBox="1"/>
          <p:nvPr/>
        </p:nvSpPr>
        <p:spPr>
          <a:xfrm>
            <a:off x="1192114" y="2071556"/>
            <a:ext cx="1329074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List of relations</a:t>
            </a: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BF3F86C9-98F6-4439-9333-3F3D7B4F3F4D}"/>
              </a:ext>
            </a:extLst>
          </p:cNvPr>
          <p:cNvSpPr txBox="1"/>
          <p:nvPr/>
        </p:nvSpPr>
        <p:spPr>
          <a:xfrm>
            <a:off x="638386" y="2204906"/>
            <a:ext cx="2505748" cy="56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6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Schema |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Name |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sz="900" spc="5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|</a:t>
            </a:r>
            <a:r>
              <a:rPr sz="900" spc="55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Owner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--------+------+-------+----------</a:t>
            </a:r>
          </a:p>
          <a:p>
            <a:pPr marL="69216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public |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jobs |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table |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postgres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(1 row)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1D98CDDF-2BE8-4063-BF62-3FF1A1D60699}"/>
              </a:ext>
            </a:extLst>
          </p:cNvPr>
          <p:cNvSpPr txBox="1"/>
          <p:nvPr/>
        </p:nvSpPr>
        <p:spPr>
          <a:xfrm>
            <a:off x="638386" y="2871656"/>
            <a:ext cx="2228883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postgres=# SELECT *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FROM jobs;</a:t>
            </a: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76E29598-BD3D-4F6C-96FF-E104D3329963}"/>
              </a:ext>
            </a:extLst>
          </p:cNvPr>
          <p:cNvSpPr txBox="1"/>
          <p:nvPr/>
        </p:nvSpPr>
        <p:spPr>
          <a:xfrm>
            <a:off x="1884276" y="3005007"/>
            <a:ext cx="290832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</a:t>
            </a: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658F2D0A-8598-4FD5-BDCB-2D4DF5076FE8}"/>
              </a:ext>
            </a:extLst>
          </p:cNvPr>
          <p:cNvSpPr txBox="1"/>
          <p:nvPr/>
        </p:nvSpPr>
        <p:spPr>
          <a:xfrm>
            <a:off x="3268598" y="3005007"/>
            <a:ext cx="2644175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|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status |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create_date |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finish_date</a:t>
            </a:r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53B12C3C-3E7A-4A1E-A9E2-99FD4DF4B086}"/>
              </a:ext>
            </a:extLst>
          </p:cNvPr>
          <p:cNvSpPr txBox="1"/>
          <p:nvPr/>
        </p:nvSpPr>
        <p:spPr>
          <a:xfrm>
            <a:off x="638386" y="3138357"/>
            <a:ext cx="5343603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--------------------------------------+--------+-------------+-------------</a:t>
            </a:r>
          </a:p>
          <a:p>
            <a:pPr marL="69216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b31b7446-20f7-4add-adea-157bac7fe73b |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finish |</a:t>
            </a:r>
            <a:r>
              <a:rPr sz="900" spc="55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1706358890 |</a:t>
            </a:r>
            <a:r>
              <a:rPr sz="900" spc="55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1706358890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(1 row)</a:t>
            </a:r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8EBFA1A6-E90C-44C2-AE72-CE2D2A75C423}"/>
              </a:ext>
            </a:extLst>
          </p:cNvPr>
          <p:cNvSpPr txBox="1"/>
          <p:nvPr/>
        </p:nvSpPr>
        <p:spPr>
          <a:xfrm>
            <a:off x="638386" y="3671757"/>
            <a:ext cx="1052209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postgres=# \q</a:t>
            </a:r>
          </a:p>
        </p:txBody>
      </p:sp>
    </p:spTree>
    <p:extLst>
      <p:ext uri="{BB962C8B-B14F-4D97-AF65-F5344CB8AC3E}">
        <p14:creationId xmlns:p14="http://schemas.microsoft.com/office/powerpoint/2010/main" val="19726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000" b="1" i="0" dirty="0" err="1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Clickhouse</a:t>
            </a:r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 Kafka Engine</a:t>
            </a:r>
          </a:p>
        </p:txBody>
      </p:sp>
      <p:sp>
        <p:nvSpPr>
          <p:cNvPr id="13" name="object 29">
            <a:extLst>
              <a:ext uri="{FF2B5EF4-FFF2-40B4-BE49-F238E27FC236}">
                <a16:creationId xmlns:a16="http://schemas.microsoft.com/office/drawing/2014/main" id="{8DC21DDD-1A7D-4ACA-8D78-EEE5865548ED}"/>
              </a:ext>
            </a:extLst>
          </p:cNvPr>
          <p:cNvSpPr txBox="1"/>
          <p:nvPr/>
        </p:nvSpPr>
        <p:spPr>
          <a:xfrm>
            <a:off x="631613" y="1041293"/>
            <a:ext cx="5778413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В ClickHouse предусмотрена возможность </a:t>
            </a:r>
            <a:r>
              <a:rPr sz="1200" spc="-12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потоковой</a:t>
            </a:r>
            <a:r>
              <a:rPr sz="1200" spc="12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заливки данных </a:t>
            </a:r>
            <a:r>
              <a:rPr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из</a:t>
            </a:r>
            <a:r>
              <a:rPr sz="1200" spc="-66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Kafka</a:t>
            </a:r>
            <a:endParaRPr lang="ru-RU" sz="1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Настройки</a:t>
            </a:r>
            <a:endParaRPr sz="1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1D50E25E-0FD9-47C7-96EF-846153303B3D}"/>
              </a:ext>
            </a:extLst>
          </p:cNvPr>
          <p:cNvSpPr txBox="1"/>
          <p:nvPr/>
        </p:nvSpPr>
        <p:spPr>
          <a:xfrm>
            <a:off x="631613" y="1741455"/>
            <a:ext cx="2851828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 TABLE IF NOT EXISTS jobs_kafka (</a:t>
            </a:r>
          </a:p>
          <a:p>
            <a:pPr marL="138432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 String,</a:t>
            </a: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62539FE8-84C4-4ABD-8D6B-F614D3B77FBB}"/>
              </a:ext>
            </a:extLst>
          </p:cNvPr>
          <p:cNvSpPr txBox="1"/>
          <p:nvPr/>
        </p:nvSpPr>
        <p:spPr>
          <a:xfrm>
            <a:off x="770045" y="2008155"/>
            <a:ext cx="1259857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status String,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timestamp String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617E3C4A-116B-468E-937B-7348A119C38E}"/>
              </a:ext>
            </a:extLst>
          </p:cNvPr>
          <p:cNvSpPr txBox="1"/>
          <p:nvPr/>
        </p:nvSpPr>
        <p:spPr>
          <a:xfrm>
            <a:off x="631613" y="2274855"/>
            <a:ext cx="3613205" cy="70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ENGINE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Kafka SETTINGS</a:t>
            </a:r>
          </a:p>
          <a:p>
            <a:pPr marL="830593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kafka_broker_list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'kafka:9191',</a:t>
            </a:r>
          </a:p>
          <a:p>
            <a:pPr marL="830593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kafka_topic_list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'clickhouse-topic',</a:t>
            </a:r>
          </a:p>
          <a:p>
            <a:pPr marL="830593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kafka_group_name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'clickhouse',</a:t>
            </a:r>
          </a:p>
          <a:p>
            <a:pPr marL="830593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kafka_format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'CSV',</a:t>
            </a: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4F7B33BA-9C5D-4400-8733-6C049615AC99}"/>
              </a:ext>
            </a:extLst>
          </p:cNvPr>
          <p:cNvSpPr txBox="1"/>
          <p:nvPr/>
        </p:nvSpPr>
        <p:spPr>
          <a:xfrm>
            <a:off x="1462206" y="2941605"/>
            <a:ext cx="2367316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kafka_num_consumers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1,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kafka_skip_broken_messages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10;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D05F2961-20FD-4D40-8EF8-2E1ED82D9162}"/>
              </a:ext>
            </a:extLst>
          </p:cNvPr>
          <p:cNvSpPr txBox="1"/>
          <p:nvPr/>
        </p:nvSpPr>
        <p:spPr>
          <a:xfrm>
            <a:off x="631613" y="3475005"/>
            <a:ext cx="2436532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 TABLE IF NOT EXISTS jobs (</a:t>
            </a:r>
          </a:p>
          <a:p>
            <a:pPr marL="138432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 String,</a:t>
            </a: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2F0DDF94-23A4-47EA-A450-E078297D14DF}"/>
              </a:ext>
            </a:extLst>
          </p:cNvPr>
          <p:cNvSpPr txBox="1"/>
          <p:nvPr/>
        </p:nvSpPr>
        <p:spPr>
          <a:xfrm>
            <a:off x="770045" y="3741705"/>
            <a:ext cx="1121425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status String,</a:t>
            </a: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DD69302D-6B56-4E93-A123-A56E9C1691B4}"/>
              </a:ext>
            </a:extLst>
          </p:cNvPr>
          <p:cNvSpPr txBox="1"/>
          <p:nvPr/>
        </p:nvSpPr>
        <p:spPr>
          <a:xfrm>
            <a:off x="631613" y="3875055"/>
            <a:ext cx="1675154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2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timestamp DateTime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ENGINE =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MergeTree()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ORDER BY timestamp;</a:t>
            </a: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07D38C82-0F5F-4668-971E-B097EF86833E}"/>
              </a:ext>
            </a:extLst>
          </p:cNvPr>
          <p:cNvSpPr txBox="1"/>
          <p:nvPr/>
        </p:nvSpPr>
        <p:spPr>
          <a:xfrm>
            <a:off x="4741855" y="1741455"/>
            <a:ext cx="3336341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 MATERIALIZED VIEW IF NOT EXISTS jobs_mv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TO jobs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747C41B9-F069-44A3-AE11-C57BAE80A064}"/>
              </a:ext>
            </a:extLst>
          </p:cNvPr>
          <p:cNvSpPr txBox="1"/>
          <p:nvPr/>
        </p:nvSpPr>
        <p:spPr>
          <a:xfrm>
            <a:off x="4880287" y="2141505"/>
            <a:ext cx="1398290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 String,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status String,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timestamp DateTime</a:t>
            </a:r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5259905C-F954-46D1-AE37-6BAF512AD7FD}"/>
              </a:ext>
            </a:extLst>
          </p:cNvPr>
          <p:cNvSpPr txBox="1"/>
          <p:nvPr/>
        </p:nvSpPr>
        <p:spPr>
          <a:xfrm>
            <a:off x="4741855" y="2541555"/>
            <a:ext cx="567696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AS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SELECT</a:t>
            </a:r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F01F266F-1574-4763-9D57-36C62322BCFA}"/>
              </a:ext>
            </a:extLst>
          </p:cNvPr>
          <p:cNvSpPr txBox="1"/>
          <p:nvPr/>
        </p:nvSpPr>
        <p:spPr>
          <a:xfrm>
            <a:off x="4880287" y="2941605"/>
            <a:ext cx="636912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status,</a:t>
            </a: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78015EDD-622F-4EC9-B503-81DB73A99E4D}"/>
              </a:ext>
            </a:extLst>
          </p:cNvPr>
          <p:cNvSpPr txBox="1"/>
          <p:nvPr/>
        </p:nvSpPr>
        <p:spPr>
          <a:xfrm>
            <a:off x="4741855" y="3208305"/>
            <a:ext cx="3959285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2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parseDateTimeBestEffortOrNull(timestamp) AS timestamp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FROM jobs_kafka;</a:t>
            </a:r>
          </a:p>
        </p:txBody>
      </p:sp>
    </p:spTree>
    <p:extLst>
      <p:ext uri="{BB962C8B-B14F-4D97-AF65-F5344CB8AC3E}">
        <p14:creationId xmlns:p14="http://schemas.microsoft.com/office/powerpoint/2010/main" val="202354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000" b="1" i="0" dirty="0" err="1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Clickhouse</a:t>
            </a:r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 Kafka Engine</a:t>
            </a:r>
            <a:r>
              <a:rPr lang="en-US" sz="3000" dirty="0">
                <a:solidFill>
                  <a:srgbClr val="1F2328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:</a:t>
            </a:r>
            <a:r>
              <a:rPr lang="ru-RU" sz="3000" dirty="0">
                <a:solidFill>
                  <a:srgbClr val="1F2328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 проверка данных</a:t>
            </a:r>
            <a:endParaRPr lang="en-US" sz="3000" b="1" i="0" dirty="0">
              <a:solidFill>
                <a:srgbClr val="1F2328"/>
              </a:solidFill>
              <a:effectLst/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D5C7ABE8-DDAD-40DA-98C3-3317241382D0}"/>
              </a:ext>
            </a:extLst>
          </p:cNvPr>
          <p:cNvSpPr txBox="1"/>
          <p:nvPr/>
        </p:nvSpPr>
        <p:spPr>
          <a:xfrm>
            <a:off x="611294" y="1100999"/>
            <a:ext cx="3197909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docker exec -ti clickhouse clickhouse-client</a:t>
            </a: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D126821A-38B9-43DE-8DA7-6818983E09C9}"/>
              </a:ext>
            </a:extLst>
          </p:cNvPr>
          <p:cNvSpPr txBox="1"/>
          <p:nvPr/>
        </p:nvSpPr>
        <p:spPr>
          <a:xfrm>
            <a:off x="611294" y="1303717"/>
            <a:ext cx="2851828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clickhouse :)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clickhouse :) SHOW TABLES FROM default;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B345FA76-722F-4EF2-A8DA-5294B6799419}"/>
              </a:ext>
            </a:extLst>
          </p:cNvPr>
          <p:cNvSpPr txBox="1"/>
          <p:nvPr/>
        </p:nvSpPr>
        <p:spPr>
          <a:xfrm>
            <a:off x="611294" y="1703767"/>
            <a:ext cx="181358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SHOW TABLES FROM default</a:t>
            </a: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09C5D496-BEC1-4387-98A4-990DACD5C816}"/>
              </a:ext>
            </a:extLst>
          </p:cNvPr>
          <p:cNvSpPr txBox="1"/>
          <p:nvPr/>
        </p:nvSpPr>
        <p:spPr>
          <a:xfrm>
            <a:off x="611294" y="1970467"/>
            <a:ext cx="3336341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Query id: 45362a4b-e4be-421b-a91b-4138735508d4</a:t>
            </a:r>
          </a:p>
          <a:p>
            <a:pPr marL="0" marR="0">
              <a:lnSpc>
                <a:spcPts val="1028"/>
              </a:lnSpc>
              <a:spcBef>
                <a:spcPts val="10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┌─name───────┐</a:t>
            </a: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C2AA3EB6-92AD-43C4-96A5-D32CFF9CD5BE}"/>
              </a:ext>
            </a:extLst>
          </p:cNvPr>
          <p:cNvSpPr txBox="1"/>
          <p:nvPr/>
        </p:nvSpPr>
        <p:spPr>
          <a:xfrm>
            <a:off x="611294" y="2370517"/>
            <a:ext cx="1121425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│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jobs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│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jobs_kafka │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│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jobs_mv</a:t>
            </a: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6CBCA24E-9C8A-4F6F-82DF-3A16139AF28F}"/>
              </a:ext>
            </a:extLst>
          </p:cNvPr>
          <p:cNvSpPr txBox="1"/>
          <p:nvPr/>
        </p:nvSpPr>
        <p:spPr>
          <a:xfrm>
            <a:off x="1511103" y="2370517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│</a:t>
            </a: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61ACBE02-82BE-4DD5-B763-BF181826E397}"/>
              </a:ext>
            </a:extLst>
          </p:cNvPr>
          <p:cNvSpPr txBox="1"/>
          <p:nvPr/>
        </p:nvSpPr>
        <p:spPr>
          <a:xfrm>
            <a:off x="1511103" y="2637217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│</a:t>
            </a: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5C87979C-DB96-4F28-96C6-D0497EC5DCBC}"/>
              </a:ext>
            </a:extLst>
          </p:cNvPr>
          <p:cNvSpPr txBox="1"/>
          <p:nvPr/>
        </p:nvSpPr>
        <p:spPr>
          <a:xfrm>
            <a:off x="611294" y="2770567"/>
            <a:ext cx="1121425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└────────────┘</a:t>
            </a:r>
          </a:p>
        </p:txBody>
      </p:sp>
      <p:sp>
        <p:nvSpPr>
          <p:cNvPr id="38" name="object 24">
            <a:extLst>
              <a:ext uri="{FF2B5EF4-FFF2-40B4-BE49-F238E27FC236}">
                <a16:creationId xmlns:a16="http://schemas.microsoft.com/office/drawing/2014/main" id="{8D065D68-A273-48F2-819A-1E66A49E200D}"/>
              </a:ext>
            </a:extLst>
          </p:cNvPr>
          <p:cNvSpPr txBox="1"/>
          <p:nvPr/>
        </p:nvSpPr>
        <p:spPr>
          <a:xfrm>
            <a:off x="611294" y="3037267"/>
            <a:ext cx="2990261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3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rows in set. Elapsed: 0.001 sec.</a:t>
            </a:r>
          </a:p>
          <a:p>
            <a:pPr marL="0" marR="0">
              <a:lnSpc>
                <a:spcPts val="1028"/>
              </a:lnSpc>
              <a:spcBef>
                <a:spcPts val="10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clickhouse :) SELECT *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FROM default.jobs;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15115AE9-4DC0-470C-987F-3BFE779796A7}"/>
              </a:ext>
            </a:extLst>
          </p:cNvPr>
          <p:cNvSpPr txBox="1"/>
          <p:nvPr/>
        </p:nvSpPr>
        <p:spPr>
          <a:xfrm>
            <a:off x="611294" y="3570667"/>
            <a:ext cx="1329073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SELECT *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FROM default.jobs</a:t>
            </a: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DD2AAE16-2614-43B8-BBFE-FBA554542BD2}"/>
              </a:ext>
            </a:extLst>
          </p:cNvPr>
          <p:cNvSpPr txBox="1"/>
          <p:nvPr/>
        </p:nvSpPr>
        <p:spPr>
          <a:xfrm>
            <a:off x="611294" y="3970718"/>
            <a:ext cx="3336341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Query id: cc143814-5a65-40c5-a92e-9858e0595221</a:t>
            </a:r>
          </a:p>
        </p:txBody>
      </p:sp>
      <p:sp>
        <p:nvSpPr>
          <p:cNvPr id="41" name="object 27">
            <a:extLst>
              <a:ext uri="{FF2B5EF4-FFF2-40B4-BE49-F238E27FC236}">
                <a16:creationId xmlns:a16="http://schemas.microsoft.com/office/drawing/2014/main" id="{FD913265-9EA6-439D-AD31-9A6D68E7D4CE}"/>
              </a:ext>
            </a:extLst>
          </p:cNvPr>
          <p:cNvSpPr txBox="1"/>
          <p:nvPr/>
        </p:nvSpPr>
        <p:spPr>
          <a:xfrm>
            <a:off x="611294" y="4237418"/>
            <a:ext cx="5066740" cy="56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┌─id───────────────────────────────────┬─status─┬───────────timestamp─┐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│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b31b7446-20f7-4add-adea-157bac7fe73b │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 │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2024-01-27 12:34:50 │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│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b31b7446-20f7-4add-adea-157bac7fe73b │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finish │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2024-01-27 12:34:50 │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└──────────────────────────────────────┴────────┴─────────────────────┘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327474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Запуск, остановка, нагрузка, мониторинг</a:t>
            </a:r>
            <a:endParaRPr lang="en-US" sz="3000" b="1" i="0" dirty="0">
              <a:solidFill>
                <a:srgbClr val="1F2328"/>
              </a:solidFill>
              <a:effectLst/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9FBD5EED-2A3B-402F-9CA0-8AD48ADEBEBF}"/>
              </a:ext>
            </a:extLst>
          </p:cNvPr>
          <p:cNvSpPr txBox="1"/>
          <p:nvPr/>
        </p:nvSpPr>
        <p:spPr>
          <a:xfrm>
            <a:off x="624839" y="1907591"/>
            <a:ext cx="1657773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Остановка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1213E76E-25E7-410C-815A-5F1BF82C774B}"/>
              </a:ext>
            </a:extLst>
          </p:cNvPr>
          <p:cNvSpPr txBox="1"/>
          <p:nvPr/>
        </p:nvSpPr>
        <p:spPr>
          <a:xfrm>
            <a:off x="624840" y="2249734"/>
            <a:ext cx="1329073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make compose-down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03BAB4FE-3A18-4236-AC11-3CFD2299F07C}"/>
              </a:ext>
            </a:extLst>
          </p:cNvPr>
          <p:cNvSpPr txBox="1"/>
          <p:nvPr/>
        </p:nvSpPr>
        <p:spPr>
          <a:xfrm>
            <a:off x="624839" y="2622494"/>
            <a:ext cx="1169714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spc="-1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Нагрузка</a:t>
            </a:r>
            <a:endParaRPr b="1" spc="-1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AB632D4E-496A-4728-8E99-937E22D8907F}"/>
              </a:ext>
            </a:extLst>
          </p:cNvPr>
          <p:cNvSpPr txBox="1"/>
          <p:nvPr/>
        </p:nvSpPr>
        <p:spPr>
          <a:xfrm>
            <a:off x="624839" y="3055212"/>
            <a:ext cx="4746414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Нагрузка на POST /create/job </a:t>
            </a:r>
            <a:r>
              <a:rPr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создается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через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yandex-tank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Запускается нагрузка 25 RPS на 300</a:t>
            </a:r>
            <a:r>
              <a:rPr sz="1200" spc="14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секунд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A9645FC7-44CC-458E-A551-4BDF07EDBB56}"/>
              </a:ext>
            </a:extLst>
          </p:cNvPr>
          <p:cNvSpPr txBox="1"/>
          <p:nvPr/>
        </p:nvSpPr>
        <p:spPr>
          <a:xfrm>
            <a:off x="624839" y="3744492"/>
            <a:ext cx="2713396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make yandex-tank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docker exec -it yandex-tank /bin/bash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Yandex.Tank Docker image</a:t>
            </a: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B6831867-EA0F-4E56-8E37-A3F0C3D86D9C}"/>
              </a:ext>
            </a:extLst>
          </p:cNvPr>
          <p:cNvSpPr txBox="1"/>
          <p:nvPr/>
        </p:nvSpPr>
        <p:spPr>
          <a:xfrm>
            <a:off x="624839" y="4277892"/>
            <a:ext cx="3405557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[tank]root@minikube: /var/loadtest #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sh post.sh</a:t>
            </a: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F49D3BAF-8CAE-4C57-BC16-A3C1DB98F0B9}"/>
              </a:ext>
            </a:extLst>
          </p:cNvPr>
          <p:cNvSpPr txBox="1"/>
          <p:nvPr/>
        </p:nvSpPr>
        <p:spPr>
          <a:xfrm>
            <a:off x="624840" y="1184416"/>
            <a:ext cx="2876973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Запуск через docker-compose</a:t>
            </a: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C42BB93F-2075-4C2A-9DA2-0AB3418B4174}"/>
              </a:ext>
            </a:extLst>
          </p:cNvPr>
          <p:cNvSpPr txBox="1"/>
          <p:nvPr/>
        </p:nvSpPr>
        <p:spPr>
          <a:xfrm>
            <a:off x="624840" y="1526561"/>
            <a:ext cx="1190641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make compose-up</a:t>
            </a: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78661E58-02B0-4DAD-83D1-164119289126}"/>
              </a:ext>
            </a:extLst>
          </p:cNvPr>
          <p:cNvSpPr txBox="1"/>
          <p:nvPr/>
        </p:nvSpPr>
        <p:spPr>
          <a:xfrm>
            <a:off x="5555827" y="1213027"/>
            <a:ext cx="238785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Prometheus и Grafana</a:t>
            </a: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69923780-7CF5-4A07-A0D9-4EFBBA217400}"/>
              </a:ext>
            </a:extLst>
          </p:cNvPr>
          <p:cNvSpPr txBox="1"/>
          <p:nvPr/>
        </p:nvSpPr>
        <p:spPr>
          <a:xfrm>
            <a:off x="5557687" y="1645745"/>
            <a:ext cx="316636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Сервисы пишут метрики для Prometheus</a:t>
            </a: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C9867DC9-8D37-4A2F-BB1F-5ED4633FEA9C}"/>
              </a:ext>
            </a:extLst>
          </p:cNvPr>
          <p:cNvSpPr txBox="1"/>
          <p:nvPr/>
        </p:nvSpPr>
        <p:spPr>
          <a:xfrm>
            <a:off x="5555827" y="1987889"/>
            <a:ext cx="2436532" cy="43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Prometheus: http://127.0.0.1:9090</a:t>
            </a:r>
          </a:p>
          <a:p>
            <a:pPr marL="0" marR="0">
              <a:lnSpc>
                <a:spcPts val="1028"/>
              </a:lnSpc>
              <a:spcBef>
                <a:spcPts val="10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Grafana: http://127.0.0.1:3000</a:t>
            </a: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2233DD84-6F70-4155-B82A-F08969809CEE}"/>
              </a:ext>
            </a:extLst>
          </p:cNvPr>
          <p:cNvSpPr txBox="1"/>
          <p:nvPr/>
        </p:nvSpPr>
        <p:spPr>
          <a:xfrm>
            <a:off x="5555827" y="2521289"/>
            <a:ext cx="1259857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логин</a:t>
            </a:r>
            <a:r>
              <a:rPr sz="900" spc="109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пароль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admin /</a:t>
            </a:r>
            <a:r>
              <a:rPr sz="9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password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0DDC5EE6-5C78-49E4-AF29-143D9DFE0FF8}"/>
              </a:ext>
            </a:extLst>
          </p:cNvPr>
          <p:cNvSpPr txBox="1"/>
          <p:nvPr/>
        </p:nvSpPr>
        <p:spPr>
          <a:xfrm>
            <a:off x="5555827" y="2958671"/>
            <a:ext cx="3413855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В Grafana</a:t>
            </a:r>
            <a:r>
              <a:rPr sz="1200" spc="29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есть старнадртные дашборды для Kafka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Создан дашборд Services для</a:t>
            </a:r>
            <a:r>
              <a:rPr sz="1200" spc="14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269373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/>
              <a:t>Скриншоты</a:t>
            </a:r>
            <a:endParaRPr lang="ru-RU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2020204B-FEC4-4435-84AE-00B86292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4" y="979055"/>
            <a:ext cx="5472853" cy="36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2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Скриншоты</a:t>
            </a:r>
            <a:endParaRPr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852645D-4F2C-4C32-81D7-0E6C9BD2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6" y="878673"/>
            <a:ext cx="7238910" cy="3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1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Скриншоты</a:t>
            </a:r>
            <a:endParaRPr dirty="0"/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52E0D466-2A23-4121-8ED8-875DFDF3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996849"/>
            <a:ext cx="5025482" cy="381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0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Скриншоты</a:t>
            </a:r>
            <a:endParaRPr dirty="0"/>
          </a:p>
        </p:txBody>
      </p:sp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894F8398-3E18-457C-A620-7C4F3506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3" y="991586"/>
            <a:ext cx="7728373" cy="37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53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Скриншоты</a:t>
            </a:r>
            <a:endParaRPr dirty="0"/>
          </a:p>
        </p:txBody>
      </p:sp>
      <p:pic>
        <p:nvPicPr>
          <p:cNvPr id="5122" name="Picture 2" descr="Alt text">
            <a:extLst>
              <a:ext uri="{FF2B5EF4-FFF2-40B4-BE49-F238E27FC236}">
                <a16:creationId xmlns:a16="http://schemas.microsoft.com/office/drawing/2014/main" id="{837E1F6E-9EC2-4CA5-919A-5585C36B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1032051"/>
            <a:ext cx="8155093" cy="307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0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Скриншоты</a:t>
            </a:r>
            <a:endParaRPr dirty="0"/>
          </a:p>
        </p:txBody>
      </p:sp>
      <p:pic>
        <p:nvPicPr>
          <p:cNvPr id="6146" name="Picture 2" descr="Alt text">
            <a:extLst>
              <a:ext uri="{FF2B5EF4-FFF2-40B4-BE49-F238E27FC236}">
                <a16:creationId xmlns:a16="http://schemas.microsoft.com/office/drawing/2014/main" id="{4A137395-997D-43AF-8F24-838A9BCD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4" y="992479"/>
            <a:ext cx="5388505" cy="382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7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Скриншоты</a:t>
            </a:r>
            <a:endParaRPr dirty="0"/>
          </a:p>
        </p:txBody>
      </p:sp>
      <p:pic>
        <p:nvPicPr>
          <p:cNvPr id="7170" name="Picture 2" descr="Alt text">
            <a:extLst>
              <a:ext uri="{FF2B5EF4-FFF2-40B4-BE49-F238E27FC236}">
                <a16:creationId xmlns:a16="http://schemas.microsoft.com/office/drawing/2014/main" id="{4982C6EB-CCD0-4208-A995-882C138DB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9" y="1014620"/>
            <a:ext cx="5226570" cy="371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45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Скриншоты</a:t>
            </a:r>
            <a:endParaRPr dirty="0"/>
          </a:p>
        </p:txBody>
      </p:sp>
      <p:pic>
        <p:nvPicPr>
          <p:cNvPr id="8194" name="Picture 2" descr="Alt text">
            <a:extLst>
              <a:ext uri="{FF2B5EF4-FFF2-40B4-BE49-F238E27FC236}">
                <a16:creationId xmlns:a16="http://schemas.microsoft.com/office/drawing/2014/main" id="{C6E97FEF-61C7-4C3C-B717-17FD80F6E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8" y="974413"/>
            <a:ext cx="5432009" cy="384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40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Скриншоты</a:t>
            </a:r>
            <a:endParaRPr dirty="0"/>
          </a:p>
        </p:txBody>
      </p:sp>
      <p:pic>
        <p:nvPicPr>
          <p:cNvPr id="9218" name="Picture 2" descr="Alt text">
            <a:extLst>
              <a:ext uri="{FF2B5EF4-FFF2-40B4-BE49-F238E27FC236}">
                <a16:creationId xmlns:a16="http://schemas.microsoft.com/office/drawing/2014/main" id="{F3BC48F8-3C58-4727-BF1A-5728F8248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037742"/>
            <a:ext cx="5354955" cy="377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14177" r="406" b="6702"/>
          <a:stretch/>
        </p:blipFill>
        <p:spPr>
          <a:xfrm>
            <a:off x="934135" y="2963889"/>
            <a:ext cx="1447964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348656"/>
            <a:ext cx="8520600" cy="183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 </a:t>
            </a:r>
            <a:r>
              <a:rPr lang="ru-RU" sz="2800" b="0" dirty="0" err="1"/>
              <a:t>Микросервисная</a:t>
            </a:r>
            <a:r>
              <a:rPr lang="ru-RU" sz="2800" b="0" dirty="0"/>
              <a:t> архитектура </a:t>
            </a:r>
            <a:br>
              <a:rPr lang="en-US" sz="2800" b="0" dirty="0"/>
            </a:br>
            <a:r>
              <a:rPr lang="en-US" sz="2800" b="0" dirty="0"/>
              <a:t>  </a:t>
            </a:r>
            <a:r>
              <a:rPr lang="ru-RU" sz="2800" b="0" dirty="0"/>
              <a:t>на основе </a:t>
            </a:r>
            <a:r>
              <a:rPr lang="ru-RU" sz="2800" b="0" dirty="0" err="1"/>
              <a:t>Kafka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Астраханцев Виктор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разработчик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МТС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Диджитал</a:t>
            </a:r>
            <a:endParaRPr lang="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astrviktor@gmail.com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https://github.com/astrviktor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lt text">
            <a:extLst>
              <a:ext uri="{FF2B5EF4-FFF2-40B4-BE49-F238E27FC236}">
                <a16:creationId xmlns:a16="http://schemas.microsoft.com/office/drawing/2014/main" id="{00735B8B-EE2B-4CAA-9C6A-FBAAD164F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53" y="804532"/>
            <a:ext cx="5724913" cy="35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53136" y="1275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Архитектура</a:t>
            </a:r>
            <a:endParaRPr dirty="0"/>
          </a:p>
        </p:txBody>
      </p:sp>
      <p:graphicFrame>
        <p:nvGraphicFramePr>
          <p:cNvPr id="5" name="Google Shape;122;p22">
            <a:extLst>
              <a:ext uri="{FF2B5EF4-FFF2-40B4-BE49-F238E27FC236}">
                <a16:creationId xmlns:a16="http://schemas.microsoft.com/office/drawing/2014/main" id="{CAEE6F3D-A613-4AC5-B530-63E6D42A3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628485"/>
              </p:ext>
            </p:extLst>
          </p:nvPr>
        </p:nvGraphicFramePr>
        <p:xfrm>
          <a:off x="286234" y="3365952"/>
          <a:ext cx="1982832" cy="1403522"/>
        </p:xfrm>
        <a:graphic>
          <a:graphicData uri="http://schemas.openxmlformats.org/drawingml/2006/table">
            <a:tbl>
              <a:tblPr>
                <a:noFill/>
                <a:tableStyleId>{F973B2D9-7F28-4F44-AA08-5196948F46CA}</a:tableStyleId>
              </a:tblPr>
              <a:tblGrid>
                <a:gridCol w="1982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59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Используемые технологии</a:t>
                      </a:r>
                      <a:endParaRPr lang="en-US" sz="800" b="1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54189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Kafka, Kafka Connect,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ksqlDB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Server</a:t>
                      </a:r>
                    </a:p>
                  </a:txBody>
                  <a:tcPr marL="108000" marR="10800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ru-RU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Микросервисы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golang</a:t>
                      </a:r>
                      <a:endParaRPr sz="8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8000" marR="10800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Postgres,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lang="en-US" sz="8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8000" marR="10800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Docker,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Dockerfile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Docker-Compose</a:t>
                      </a:r>
                    </a:p>
                  </a:txBody>
                  <a:tcPr marL="108000" marR="10800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Makefile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Bash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скрипты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oogle Shape;122;p22">
            <a:extLst>
              <a:ext uri="{FF2B5EF4-FFF2-40B4-BE49-F238E27FC236}">
                <a16:creationId xmlns:a16="http://schemas.microsoft.com/office/drawing/2014/main" id="{7DF70EE7-1C8A-438F-B5CE-E093A4063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957936"/>
              </p:ext>
            </p:extLst>
          </p:nvPr>
        </p:nvGraphicFramePr>
        <p:xfrm>
          <a:off x="286234" y="1247961"/>
          <a:ext cx="3601659" cy="1857895"/>
        </p:xfrm>
        <a:graphic>
          <a:graphicData uri="http://schemas.openxmlformats.org/drawingml/2006/table">
            <a:tbl>
              <a:tblPr>
                <a:noFill/>
                <a:tableStyleId>{F973B2D9-7F28-4F44-AA08-5196948F46CA}</a:tableStyleId>
              </a:tblPr>
              <a:tblGrid>
                <a:gridCol w="360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59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54189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ru-RU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Service </a:t>
                      </a:r>
                      <a:r>
                        <a:rPr lang="ru-RU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Receiver</a:t>
                      </a:r>
                      <a:r>
                        <a:rPr lang="ru-RU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получает запрос через REST, создает структуру </a:t>
                      </a:r>
                      <a:r>
                        <a:rPr lang="ru-RU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  <a:r>
                        <a:rPr lang="ru-RU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сохраняет в </a:t>
                      </a:r>
                      <a:r>
                        <a:rPr lang="ru-RU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receiver-topic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 Processor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читает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job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receiver-topic,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обрабатывает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сохраняет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job result в processor-topic</a:t>
                      </a:r>
                      <a:endParaRPr sz="8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8000" marR="10800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 Converter job result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 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processor-topic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пишет в формате "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with schema"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-topic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формате 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"csv"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-topic</a:t>
                      </a:r>
                    </a:p>
                  </a:txBody>
                  <a:tcPr marL="108000" marR="10800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 Connect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читает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-topic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через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JdbcSinkConnector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пишет данные в таблицу 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</a:p>
                  </a:txBody>
                  <a:tcPr marL="108000" marR="10800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читает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-topic 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пишет данные в таблицу </a:t>
                      </a:r>
                      <a:r>
                        <a:rPr lang="en-US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lang="ru-RU" sz="8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Service </a:t>
                      </a:r>
                      <a:r>
                        <a:rPr lang="ru-RU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Informer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через REST получает запрос статуса по </a:t>
                      </a:r>
                      <a:r>
                        <a:rPr lang="ru-RU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job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r>
                        <a:rPr lang="ru-RU" sz="8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запрашивают информацию через REST </a:t>
                      </a:r>
                      <a:r>
                        <a:rPr lang="ru-RU" sz="8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ksqldb-server</a:t>
                      </a:r>
                      <a:endParaRPr lang="ru-RU" sz="8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7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Service Receiver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B596768D-34BE-4326-B09C-79C4D0C69E63}"/>
              </a:ext>
            </a:extLst>
          </p:cNvPr>
          <p:cNvSpPr txBox="1"/>
          <p:nvPr/>
        </p:nvSpPr>
        <p:spPr>
          <a:xfrm>
            <a:off x="630562" y="1069568"/>
            <a:ext cx="29980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Сервис получает запрос через REST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EB7C645B-A59A-40E6-819C-1599080A262B}"/>
              </a:ext>
            </a:extLst>
          </p:cNvPr>
          <p:cNvSpPr txBox="1"/>
          <p:nvPr/>
        </p:nvSpPr>
        <p:spPr>
          <a:xfrm>
            <a:off x="630562" y="1391190"/>
            <a:ext cx="4374580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curl --request POST 'http://127.0.0.1:8001/create/job'</a:t>
            </a: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F0E0A3DA-9055-4961-9EF4-01E39BEA765D}"/>
              </a:ext>
            </a:extLst>
          </p:cNvPr>
          <p:cNvSpPr txBox="1"/>
          <p:nvPr/>
        </p:nvSpPr>
        <p:spPr>
          <a:xfrm>
            <a:off x="630562" y="1663877"/>
            <a:ext cx="8458321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{"id":"b31b7446-20f7-4add-adea-157bac7fe73b","create_date":"2024-01-27T12:34:50.594423357Z","sleep":99,"data_size":1024}</a:t>
            </a: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790F5A46-A2FE-4137-BB81-10080FB0F32E}"/>
              </a:ext>
            </a:extLst>
          </p:cNvPr>
          <p:cNvSpPr txBox="1"/>
          <p:nvPr/>
        </p:nvSpPr>
        <p:spPr>
          <a:xfrm>
            <a:off x="630562" y="2036993"/>
            <a:ext cx="183493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Создает структуру Job</a:t>
            </a: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153C6CA3-0F77-4C2B-BD62-51D090372660}"/>
              </a:ext>
            </a:extLst>
          </p:cNvPr>
          <p:cNvSpPr txBox="1"/>
          <p:nvPr/>
        </p:nvSpPr>
        <p:spPr>
          <a:xfrm>
            <a:off x="630562" y="2304066"/>
            <a:ext cx="1329073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type Job struct {</a:t>
            </a: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8236EB96-D408-4AAE-B24B-DDC82B18C9AF}"/>
              </a:ext>
            </a:extLst>
          </p:cNvPr>
          <p:cNvSpPr txBox="1"/>
          <p:nvPr/>
        </p:nvSpPr>
        <p:spPr>
          <a:xfrm>
            <a:off x="717068" y="2445807"/>
            <a:ext cx="290832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</a:t>
            </a: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B6DC8421-0F4A-46B6-9F6E-4096E106B5F1}"/>
              </a:ext>
            </a:extLst>
          </p:cNvPr>
          <p:cNvSpPr txBox="1"/>
          <p:nvPr/>
        </p:nvSpPr>
        <p:spPr>
          <a:xfrm>
            <a:off x="1478445" y="2445807"/>
            <a:ext cx="56769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F35AC900-25C8-44AB-8EEB-55EF181306FF}"/>
              </a:ext>
            </a:extLst>
          </p:cNvPr>
          <p:cNvSpPr txBox="1"/>
          <p:nvPr/>
        </p:nvSpPr>
        <p:spPr>
          <a:xfrm>
            <a:off x="2170606" y="2445807"/>
            <a:ext cx="913777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`json:"id"`</a:t>
            </a: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D77AEA8F-58D9-462D-B5CE-4D633CC0BB9E}"/>
              </a:ext>
            </a:extLst>
          </p:cNvPr>
          <p:cNvSpPr txBox="1"/>
          <p:nvPr/>
        </p:nvSpPr>
        <p:spPr>
          <a:xfrm>
            <a:off x="717068" y="2579157"/>
            <a:ext cx="2990261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CreateDate time.Time `json:"create_date"`</a:t>
            </a: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B3DB22CE-E2F2-4E15-AECD-CA0C41D25482}"/>
              </a:ext>
            </a:extLst>
          </p:cNvPr>
          <p:cNvSpPr txBox="1"/>
          <p:nvPr/>
        </p:nvSpPr>
        <p:spPr>
          <a:xfrm>
            <a:off x="717068" y="2712507"/>
            <a:ext cx="498480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Sleep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Data</a:t>
            </a: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9BBDD86C-DF9D-478A-BD09-FAD676D96F79}"/>
              </a:ext>
            </a:extLst>
          </p:cNvPr>
          <p:cNvSpPr txBox="1"/>
          <p:nvPr/>
        </p:nvSpPr>
        <p:spPr>
          <a:xfrm>
            <a:off x="1478445" y="2712507"/>
            <a:ext cx="567696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int64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CBD65A15-393F-48A2-AF42-3CD8874A72C7}"/>
              </a:ext>
            </a:extLst>
          </p:cNvPr>
          <p:cNvSpPr txBox="1"/>
          <p:nvPr/>
        </p:nvSpPr>
        <p:spPr>
          <a:xfrm>
            <a:off x="2170606" y="2712507"/>
            <a:ext cx="1121426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`json:"sleep"`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`json:"data"`</a:t>
            </a: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1BF3AE45-11C7-4A26-91AD-7774CEDC8BD2}"/>
              </a:ext>
            </a:extLst>
          </p:cNvPr>
          <p:cNvSpPr txBox="1"/>
          <p:nvPr/>
        </p:nvSpPr>
        <p:spPr>
          <a:xfrm>
            <a:off x="630562" y="2970816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37F195BE-9A3F-44BA-AEBF-637CE3D2485F}"/>
              </a:ext>
            </a:extLst>
          </p:cNvPr>
          <p:cNvSpPr txBox="1"/>
          <p:nvPr/>
        </p:nvSpPr>
        <p:spPr>
          <a:xfrm>
            <a:off x="630562" y="3334318"/>
            <a:ext cx="239034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Записывает Job в </a:t>
            </a:r>
            <a:r>
              <a:rPr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receiver-topic</a:t>
            </a: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BBDE6C7E-441D-431E-B2E1-19A0775BAAFE}"/>
              </a:ext>
            </a:extLst>
          </p:cNvPr>
          <p:cNvSpPr txBox="1"/>
          <p:nvPr/>
        </p:nvSpPr>
        <p:spPr>
          <a:xfrm>
            <a:off x="630562" y="3616992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id="{00A807C3-D49E-4BF7-A5E1-3AE19B6D33FC}"/>
              </a:ext>
            </a:extLst>
          </p:cNvPr>
          <p:cNvSpPr txBox="1"/>
          <p:nvPr/>
        </p:nvSpPr>
        <p:spPr>
          <a:xfrm>
            <a:off x="717068" y="3758733"/>
            <a:ext cx="3474773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"id": "b31b7446-20f7-4add-adea-157bac7fe73b",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"create_date": "2024-01-27T12:34:50.594423357Z",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"sleep": 99,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CCF04F4E-322A-4043-8311-E29097A74AC7}"/>
              </a:ext>
            </a:extLst>
          </p:cNvPr>
          <p:cNvSpPr txBox="1"/>
          <p:nvPr/>
        </p:nvSpPr>
        <p:spPr>
          <a:xfrm>
            <a:off x="630562" y="4158783"/>
            <a:ext cx="5568541" cy="25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06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"data": "</a:t>
            </a:r>
            <a:r>
              <a:rPr lang="ru-RU" sz="900" dirty="0">
                <a:latin typeface="Courier New"/>
                <a:cs typeface="Courier New"/>
              </a:rPr>
              <a:t>…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</a:p>
          <a:p>
            <a:pPr marL="0" marR="0">
              <a:lnSpc>
                <a:spcPts val="98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Service Processor</a:t>
            </a:r>
          </a:p>
        </p:txBody>
      </p:sp>
      <p:sp>
        <p:nvSpPr>
          <p:cNvPr id="22" name="object 27">
            <a:extLst>
              <a:ext uri="{FF2B5EF4-FFF2-40B4-BE49-F238E27FC236}">
                <a16:creationId xmlns:a16="http://schemas.microsoft.com/office/drawing/2014/main" id="{E7666CAE-BD09-49B9-A136-A5ADC0F1247A}"/>
              </a:ext>
            </a:extLst>
          </p:cNvPr>
          <p:cNvSpPr txBox="1"/>
          <p:nvPr/>
        </p:nvSpPr>
        <p:spPr>
          <a:xfrm>
            <a:off x="611293" y="966253"/>
            <a:ext cx="279569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Сервис читает Job из </a:t>
            </a:r>
            <a:r>
              <a:rPr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receiver-topic</a:t>
            </a: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034930A8-2C35-43EB-B8E3-0A46078CC7F3}"/>
              </a:ext>
            </a:extLst>
          </p:cNvPr>
          <p:cNvSpPr txBox="1"/>
          <p:nvPr/>
        </p:nvSpPr>
        <p:spPr>
          <a:xfrm>
            <a:off x="611294" y="1227448"/>
            <a:ext cx="1329073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type Job struct {</a:t>
            </a:r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ED8D150B-E060-4B1A-9D44-AA9727B369C1}"/>
              </a:ext>
            </a:extLst>
          </p:cNvPr>
          <p:cNvSpPr txBox="1"/>
          <p:nvPr/>
        </p:nvSpPr>
        <p:spPr>
          <a:xfrm>
            <a:off x="697800" y="1369189"/>
            <a:ext cx="290832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</a:t>
            </a: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BD82A9EE-CC6F-4B5E-911B-3158D0C79F32}"/>
              </a:ext>
            </a:extLst>
          </p:cNvPr>
          <p:cNvSpPr txBox="1"/>
          <p:nvPr/>
        </p:nvSpPr>
        <p:spPr>
          <a:xfrm>
            <a:off x="1459177" y="1369189"/>
            <a:ext cx="56769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79A4F2F0-F461-4DC0-8491-877ADBF2CC46}"/>
              </a:ext>
            </a:extLst>
          </p:cNvPr>
          <p:cNvSpPr txBox="1"/>
          <p:nvPr/>
        </p:nvSpPr>
        <p:spPr>
          <a:xfrm>
            <a:off x="2151338" y="1369189"/>
            <a:ext cx="913777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`json:"id"`</a:t>
            </a:r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1ADB4463-92EE-4153-9077-2CCCF9865A7F}"/>
              </a:ext>
            </a:extLst>
          </p:cNvPr>
          <p:cNvSpPr txBox="1"/>
          <p:nvPr/>
        </p:nvSpPr>
        <p:spPr>
          <a:xfrm>
            <a:off x="697800" y="1502539"/>
            <a:ext cx="2990261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CreateDate time.Time `json:"create_date"`</a:t>
            </a:r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C2ADF010-2712-44F1-AA6F-B09927997F0B}"/>
              </a:ext>
            </a:extLst>
          </p:cNvPr>
          <p:cNvSpPr txBox="1"/>
          <p:nvPr/>
        </p:nvSpPr>
        <p:spPr>
          <a:xfrm>
            <a:off x="697800" y="1635889"/>
            <a:ext cx="498480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Sleep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Data</a:t>
            </a:r>
          </a:p>
        </p:txBody>
      </p:sp>
      <p:sp>
        <p:nvSpPr>
          <p:cNvPr id="29" name="object 34">
            <a:extLst>
              <a:ext uri="{FF2B5EF4-FFF2-40B4-BE49-F238E27FC236}">
                <a16:creationId xmlns:a16="http://schemas.microsoft.com/office/drawing/2014/main" id="{4E55437E-44F5-40CB-AF70-D78A5D0F2BF3}"/>
              </a:ext>
            </a:extLst>
          </p:cNvPr>
          <p:cNvSpPr txBox="1"/>
          <p:nvPr/>
        </p:nvSpPr>
        <p:spPr>
          <a:xfrm>
            <a:off x="1459177" y="1635889"/>
            <a:ext cx="567696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int64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</a:p>
        </p:txBody>
      </p:sp>
      <p:sp>
        <p:nvSpPr>
          <p:cNvPr id="30" name="object 35">
            <a:extLst>
              <a:ext uri="{FF2B5EF4-FFF2-40B4-BE49-F238E27FC236}">
                <a16:creationId xmlns:a16="http://schemas.microsoft.com/office/drawing/2014/main" id="{5CC681B4-ED54-4020-82B3-9D603E042E6A}"/>
              </a:ext>
            </a:extLst>
          </p:cNvPr>
          <p:cNvSpPr txBox="1"/>
          <p:nvPr/>
        </p:nvSpPr>
        <p:spPr>
          <a:xfrm>
            <a:off x="2151338" y="1635889"/>
            <a:ext cx="1121426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`json:"sleep"`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`json:"data"`</a:t>
            </a:r>
          </a:p>
        </p:txBody>
      </p:sp>
      <p:sp>
        <p:nvSpPr>
          <p:cNvPr id="31" name="object 36">
            <a:extLst>
              <a:ext uri="{FF2B5EF4-FFF2-40B4-BE49-F238E27FC236}">
                <a16:creationId xmlns:a16="http://schemas.microsoft.com/office/drawing/2014/main" id="{2921B602-CEE8-4219-A8B8-34CB22D09BFD}"/>
              </a:ext>
            </a:extLst>
          </p:cNvPr>
          <p:cNvSpPr txBox="1"/>
          <p:nvPr/>
        </p:nvSpPr>
        <p:spPr>
          <a:xfrm>
            <a:off x="611294" y="1894198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522E0AB5-D8D7-4F7C-87B7-AB1F46A7304C}"/>
              </a:ext>
            </a:extLst>
          </p:cNvPr>
          <p:cNvSpPr txBox="1"/>
          <p:nvPr/>
        </p:nvSpPr>
        <p:spPr>
          <a:xfrm>
            <a:off x="613153" y="2243375"/>
            <a:ext cx="383015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Делает Sleep на значение поля Sleep (~ 100 мс)</a:t>
            </a: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61C571CE-4F13-4A60-9894-6D8B7A974889}"/>
              </a:ext>
            </a:extLst>
          </p:cNvPr>
          <p:cNvSpPr txBox="1"/>
          <p:nvPr/>
        </p:nvSpPr>
        <p:spPr>
          <a:xfrm>
            <a:off x="611293" y="2585513"/>
            <a:ext cx="238929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Создает структуру JobDone</a:t>
            </a: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0DE29BCE-907E-4A86-A680-1B3863BAF47C}"/>
              </a:ext>
            </a:extLst>
          </p:cNvPr>
          <p:cNvSpPr txBox="1"/>
          <p:nvPr/>
        </p:nvSpPr>
        <p:spPr>
          <a:xfrm>
            <a:off x="611294" y="2927656"/>
            <a:ext cx="1605938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type JobDone struct {</a:t>
            </a: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E9E5AF02-0306-4C3B-BE7C-CDB2E999F533}"/>
              </a:ext>
            </a:extLst>
          </p:cNvPr>
          <p:cNvSpPr txBox="1"/>
          <p:nvPr/>
        </p:nvSpPr>
        <p:spPr>
          <a:xfrm>
            <a:off x="697800" y="3069398"/>
            <a:ext cx="290832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</a:t>
            </a: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67A0CD3A-7308-486D-87E4-E0764556C3F9}"/>
              </a:ext>
            </a:extLst>
          </p:cNvPr>
          <p:cNvSpPr txBox="1"/>
          <p:nvPr/>
        </p:nvSpPr>
        <p:spPr>
          <a:xfrm>
            <a:off x="1459177" y="3069398"/>
            <a:ext cx="56769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A50C9DF6-1FCD-473D-964E-8E466786414D}"/>
              </a:ext>
            </a:extLst>
          </p:cNvPr>
          <p:cNvSpPr txBox="1"/>
          <p:nvPr/>
        </p:nvSpPr>
        <p:spPr>
          <a:xfrm>
            <a:off x="2151338" y="3069398"/>
            <a:ext cx="913777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`json:"id"`</a:t>
            </a: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AFF5F52B-0F12-4E51-96DD-A79817ABF757}"/>
              </a:ext>
            </a:extLst>
          </p:cNvPr>
          <p:cNvSpPr txBox="1"/>
          <p:nvPr/>
        </p:nvSpPr>
        <p:spPr>
          <a:xfrm>
            <a:off x="697800" y="3202748"/>
            <a:ext cx="56769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Status</a:t>
            </a: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6C2C7BB4-57CA-4FFD-86E3-167B3DF7166C}"/>
              </a:ext>
            </a:extLst>
          </p:cNvPr>
          <p:cNvSpPr txBox="1"/>
          <p:nvPr/>
        </p:nvSpPr>
        <p:spPr>
          <a:xfrm>
            <a:off x="1459177" y="3202748"/>
            <a:ext cx="1882803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JobStatus `json:"status"`</a:t>
            </a:r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0FD63155-2B54-49F1-BE04-8EA857EBF6A8}"/>
              </a:ext>
            </a:extLst>
          </p:cNvPr>
          <p:cNvSpPr txBox="1"/>
          <p:nvPr/>
        </p:nvSpPr>
        <p:spPr>
          <a:xfrm>
            <a:off x="697800" y="3336098"/>
            <a:ext cx="2990261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CreateDate time.Time `json:"create_date"`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FinishDate time.Time `json:"finish_date"`</a:t>
            </a: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E984C889-5CF3-4C4B-BD13-B962957F39C8}"/>
              </a:ext>
            </a:extLst>
          </p:cNvPr>
          <p:cNvSpPr txBox="1"/>
          <p:nvPr/>
        </p:nvSpPr>
        <p:spPr>
          <a:xfrm>
            <a:off x="611294" y="3594406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91103053-CDE4-4BC4-AF47-125F9309F8A3}"/>
              </a:ext>
            </a:extLst>
          </p:cNvPr>
          <p:cNvSpPr txBox="1"/>
          <p:nvPr/>
        </p:nvSpPr>
        <p:spPr>
          <a:xfrm>
            <a:off x="611294" y="3898439"/>
            <a:ext cx="314113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Записывает JobDone в </a:t>
            </a:r>
            <a:r>
              <a:rPr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processor-topic</a:t>
            </a:r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FF44DB85-C30E-445D-AB7D-E14C9DBE294F}"/>
              </a:ext>
            </a:extLst>
          </p:cNvPr>
          <p:cNvSpPr txBox="1"/>
          <p:nvPr/>
        </p:nvSpPr>
        <p:spPr>
          <a:xfrm>
            <a:off x="609434" y="4136198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E6A14606-05DF-493D-82F6-B2F7BC62D2A1}"/>
              </a:ext>
            </a:extLst>
          </p:cNvPr>
          <p:cNvSpPr txBox="1"/>
          <p:nvPr/>
        </p:nvSpPr>
        <p:spPr>
          <a:xfrm>
            <a:off x="609434" y="4277940"/>
            <a:ext cx="3561279" cy="69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06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"id": "b31b7446-20f7-4add-adea-157bac7fe73b",</a:t>
            </a:r>
          </a:p>
          <a:p>
            <a:pPr marL="86506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"status": "finish",</a:t>
            </a:r>
          </a:p>
          <a:p>
            <a:pPr marL="86506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"create_date": "2024-01-27T12:34:50.594423357Z",</a:t>
            </a:r>
          </a:p>
          <a:p>
            <a:pPr marL="86506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"finish_date": "2024-01-27T12:34:50.704464721Z"</a:t>
            </a:r>
          </a:p>
          <a:p>
            <a:pPr marL="0" marR="0">
              <a:lnSpc>
                <a:spcPts val="98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90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Service Converter</a:t>
            </a:r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5B2701D2-8FF0-4AE9-B7D5-69C966D36EE4}"/>
              </a:ext>
            </a:extLst>
          </p:cNvPr>
          <p:cNvSpPr txBox="1"/>
          <p:nvPr/>
        </p:nvSpPr>
        <p:spPr>
          <a:xfrm>
            <a:off x="592834" y="990458"/>
            <a:ext cx="322732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Сервис читает JobDone из </a:t>
            </a:r>
            <a:r>
              <a:rPr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processor-topic</a:t>
            </a:r>
          </a:p>
        </p:txBody>
      </p:sp>
      <p:sp>
        <p:nvSpPr>
          <p:cNvPr id="55" name="object 27">
            <a:extLst>
              <a:ext uri="{FF2B5EF4-FFF2-40B4-BE49-F238E27FC236}">
                <a16:creationId xmlns:a16="http://schemas.microsoft.com/office/drawing/2014/main" id="{6E150D8A-D8F3-45F6-99BD-714391B42BCE}"/>
              </a:ext>
            </a:extLst>
          </p:cNvPr>
          <p:cNvSpPr txBox="1"/>
          <p:nvPr/>
        </p:nvSpPr>
        <p:spPr>
          <a:xfrm>
            <a:off x="590794" y="2379852"/>
            <a:ext cx="454998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Создает структуру PostgresMessage c json</a:t>
            </a:r>
            <a:r>
              <a:rPr sz="1200" spc="-16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схемой и данными</a:t>
            </a:r>
          </a:p>
        </p:txBody>
      </p:sp>
      <p:sp>
        <p:nvSpPr>
          <p:cNvPr id="56" name="object 28">
            <a:extLst>
              <a:ext uri="{FF2B5EF4-FFF2-40B4-BE49-F238E27FC236}">
                <a16:creationId xmlns:a16="http://schemas.microsoft.com/office/drawing/2014/main" id="{894FFB4F-3740-49BA-861E-1C0757439665}"/>
              </a:ext>
            </a:extLst>
          </p:cNvPr>
          <p:cNvSpPr txBox="1"/>
          <p:nvPr/>
        </p:nvSpPr>
        <p:spPr>
          <a:xfrm>
            <a:off x="590974" y="2645528"/>
            <a:ext cx="2159667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type PostgresMessage struct {</a:t>
            </a:r>
          </a:p>
        </p:txBody>
      </p:sp>
      <p:sp>
        <p:nvSpPr>
          <p:cNvPr id="57" name="object 29">
            <a:extLst>
              <a:ext uri="{FF2B5EF4-FFF2-40B4-BE49-F238E27FC236}">
                <a16:creationId xmlns:a16="http://schemas.microsoft.com/office/drawing/2014/main" id="{18A9FE2C-408C-49B9-AD0B-90DBC33D62C7}"/>
              </a:ext>
            </a:extLst>
          </p:cNvPr>
          <p:cNvSpPr txBox="1"/>
          <p:nvPr/>
        </p:nvSpPr>
        <p:spPr>
          <a:xfrm>
            <a:off x="677480" y="2787269"/>
            <a:ext cx="1398290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Schema</a:t>
            </a:r>
            <a:r>
              <a:rPr sz="900" spc="5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SchemaType</a:t>
            </a:r>
          </a:p>
        </p:txBody>
      </p:sp>
      <p:sp>
        <p:nvSpPr>
          <p:cNvPr id="58" name="object 30">
            <a:extLst>
              <a:ext uri="{FF2B5EF4-FFF2-40B4-BE49-F238E27FC236}">
                <a16:creationId xmlns:a16="http://schemas.microsoft.com/office/drawing/2014/main" id="{722773B1-0EC7-4840-91BD-648ADF0F7FCC}"/>
              </a:ext>
            </a:extLst>
          </p:cNvPr>
          <p:cNvSpPr txBox="1"/>
          <p:nvPr/>
        </p:nvSpPr>
        <p:spPr>
          <a:xfrm>
            <a:off x="2338666" y="2787269"/>
            <a:ext cx="1190641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`json:"schema"`</a:t>
            </a:r>
          </a:p>
        </p:txBody>
      </p:sp>
      <p:sp>
        <p:nvSpPr>
          <p:cNvPr id="59" name="object 31">
            <a:extLst>
              <a:ext uri="{FF2B5EF4-FFF2-40B4-BE49-F238E27FC236}">
                <a16:creationId xmlns:a16="http://schemas.microsoft.com/office/drawing/2014/main" id="{B3C85DFC-21AB-44AA-A29B-D479F78F21A0}"/>
              </a:ext>
            </a:extLst>
          </p:cNvPr>
          <p:cNvSpPr txBox="1"/>
          <p:nvPr/>
        </p:nvSpPr>
        <p:spPr>
          <a:xfrm>
            <a:off x="677480" y="2920619"/>
            <a:ext cx="2921044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Payload PostgresPayload `json:"payload"`</a:t>
            </a:r>
          </a:p>
        </p:txBody>
      </p:sp>
      <p:sp>
        <p:nvSpPr>
          <p:cNvPr id="60" name="object 32">
            <a:extLst>
              <a:ext uri="{FF2B5EF4-FFF2-40B4-BE49-F238E27FC236}">
                <a16:creationId xmlns:a16="http://schemas.microsoft.com/office/drawing/2014/main" id="{E05804CF-DD22-45F3-A888-5573C6245CA4}"/>
              </a:ext>
            </a:extLst>
          </p:cNvPr>
          <p:cNvSpPr txBox="1"/>
          <p:nvPr/>
        </p:nvSpPr>
        <p:spPr>
          <a:xfrm>
            <a:off x="590974" y="3045578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" name="object 33">
            <a:extLst>
              <a:ext uri="{FF2B5EF4-FFF2-40B4-BE49-F238E27FC236}">
                <a16:creationId xmlns:a16="http://schemas.microsoft.com/office/drawing/2014/main" id="{FC430220-CF01-4D92-B04A-1EEF3E07FC92}"/>
              </a:ext>
            </a:extLst>
          </p:cNvPr>
          <p:cNvSpPr txBox="1"/>
          <p:nvPr/>
        </p:nvSpPr>
        <p:spPr>
          <a:xfrm>
            <a:off x="590794" y="3426079"/>
            <a:ext cx="431969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Создает структуру ClickhouseMessage c данными для csv</a:t>
            </a:r>
          </a:p>
        </p:txBody>
      </p:sp>
      <p:sp>
        <p:nvSpPr>
          <p:cNvPr id="62" name="object 34">
            <a:extLst>
              <a:ext uri="{FF2B5EF4-FFF2-40B4-BE49-F238E27FC236}">
                <a16:creationId xmlns:a16="http://schemas.microsoft.com/office/drawing/2014/main" id="{356455BD-F2EC-45E5-8006-2267322F387F}"/>
              </a:ext>
            </a:extLst>
          </p:cNvPr>
          <p:cNvSpPr txBox="1"/>
          <p:nvPr/>
        </p:nvSpPr>
        <p:spPr>
          <a:xfrm>
            <a:off x="590974" y="3691755"/>
            <a:ext cx="2298099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type ClickhouseMessage struct {</a:t>
            </a:r>
          </a:p>
        </p:txBody>
      </p:sp>
      <p:sp>
        <p:nvSpPr>
          <p:cNvPr id="63" name="object 35">
            <a:extLst>
              <a:ext uri="{FF2B5EF4-FFF2-40B4-BE49-F238E27FC236}">
                <a16:creationId xmlns:a16="http://schemas.microsoft.com/office/drawing/2014/main" id="{EE74116D-67FD-45FF-8BD3-76A4621AED6A}"/>
              </a:ext>
            </a:extLst>
          </p:cNvPr>
          <p:cNvSpPr txBox="1"/>
          <p:nvPr/>
        </p:nvSpPr>
        <p:spPr>
          <a:xfrm>
            <a:off x="677480" y="3833496"/>
            <a:ext cx="290832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</a:t>
            </a:r>
          </a:p>
        </p:txBody>
      </p:sp>
      <p:sp>
        <p:nvSpPr>
          <p:cNvPr id="64" name="object 36">
            <a:extLst>
              <a:ext uri="{FF2B5EF4-FFF2-40B4-BE49-F238E27FC236}">
                <a16:creationId xmlns:a16="http://schemas.microsoft.com/office/drawing/2014/main" id="{6BBA4976-AA56-4375-8A9C-2CDD8298B708}"/>
              </a:ext>
            </a:extLst>
          </p:cNvPr>
          <p:cNvSpPr txBox="1"/>
          <p:nvPr/>
        </p:nvSpPr>
        <p:spPr>
          <a:xfrm>
            <a:off x="1438857" y="3833496"/>
            <a:ext cx="56769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</a:p>
        </p:txBody>
      </p:sp>
      <p:sp>
        <p:nvSpPr>
          <p:cNvPr id="65" name="object 37">
            <a:extLst>
              <a:ext uri="{FF2B5EF4-FFF2-40B4-BE49-F238E27FC236}">
                <a16:creationId xmlns:a16="http://schemas.microsoft.com/office/drawing/2014/main" id="{B93B848F-24C5-401C-8589-739F91FEC519}"/>
              </a:ext>
            </a:extLst>
          </p:cNvPr>
          <p:cNvSpPr txBox="1"/>
          <p:nvPr/>
        </p:nvSpPr>
        <p:spPr>
          <a:xfrm>
            <a:off x="2131018" y="3833496"/>
            <a:ext cx="913777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`json:"id"`</a:t>
            </a:r>
          </a:p>
        </p:txBody>
      </p:sp>
      <p:sp>
        <p:nvSpPr>
          <p:cNvPr id="66" name="object 38">
            <a:extLst>
              <a:ext uri="{FF2B5EF4-FFF2-40B4-BE49-F238E27FC236}">
                <a16:creationId xmlns:a16="http://schemas.microsoft.com/office/drawing/2014/main" id="{284C5F3E-9963-4055-8048-11CDCE9A0874}"/>
              </a:ext>
            </a:extLst>
          </p:cNvPr>
          <p:cNvSpPr txBox="1"/>
          <p:nvPr/>
        </p:nvSpPr>
        <p:spPr>
          <a:xfrm>
            <a:off x="677480" y="3966846"/>
            <a:ext cx="56769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Status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1C3916ED-EAD5-4E79-9C67-84A206BD3769}"/>
              </a:ext>
            </a:extLst>
          </p:cNvPr>
          <p:cNvSpPr txBox="1"/>
          <p:nvPr/>
        </p:nvSpPr>
        <p:spPr>
          <a:xfrm>
            <a:off x="1438857" y="3966846"/>
            <a:ext cx="1882803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JobStatus `json:"status"`</a:t>
            </a:r>
          </a:p>
        </p:txBody>
      </p:sp>
      <p:sp>
        <p:nvSpPr>
          <p:cNvPr id="68" name="object 40">
            <a:extLst>
              <a:ext uri="{FF2B5EF4-FFF2-40B4-BE49-F238E27FC236}">
                <a16:creationId xmlns:a16="http://schemas.microsoft.com/office/drawing/2014/main" id="{DF001A3A-3F6B-44D3-BD32-14AD043BCFD0}"/>
              </a:ext>
            </a:extLst>
          </p:cNvPr>
          <p:cNvSpPr txBox="1"/>
          <p:nvPr/>
        </p:nvSpPr>
        <p:spPr>
          <a:xfrm>
            <a:off x="677480" y="4100196"/>
            <a:ext cx="2990261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CreateDate time.Time `json:"create_date"`</a:t>
            </a:r>
          </a:p>
        </p:txBody>
      </p:sp>
      <p:sp>
        <p:nvSpPr>
          <p:cNvPr id="69" name="object 41">
            <a:extLst>
              <a:ext uri="{FF2B5EF4-FFF2-40B4-BE49-F238E27FC236}">
                <a16:creationId xmlns:a16="http://schemas.microsoft.com/office/drawing/2014/main" id="{13AA9A43-E31D-44E2-A70C-F2D4950657D3}"/>
              </a:ext>
            </a:extLst>
          </p:cNvPr>
          <p:cNvSpPr txBox="1"/>
          <p:nvPr/>
        </p:nvSpPr>
        <p:spPr>
          <a:xfrm>
            <a:off x="590974" y="4225155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2" name="object 4">
            <a:extLst>
              <a:ext uri="{FF2B5EF4-FFF2-40B4-BE49-F238E27FC236}">
                <a16:creationId xmlns:a16="http://schemas.microsoft.com/office/drawing/2014/main" id="{6BB497BB-6A92-4654-94BB-4EA0A6597571}"/>
              </a:ext>
            </a:extLst>
          </p:cNvPr>
          <p:cNvSpPr txBox="1"/>
          <p:nvPr/>
        </p:nvSpPr>
        <p:spPr>
          <a:xfrm>
            <a:off x="590974" y="1282129"/>
            <a:ext cx="1605938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type JobDone struct {</a:t>
            </a:r>
          </a:p>
        </p:txBody>
      </p:sp>
      <p:sp>
        <p:nvSpPr>
          <p:cNvPr id="73" name="object 5">
            <a:extLst>
              <a:ext uri="{FF2B5EF4-FFF2-40B4-BE49-F238E27FC236}">
                <a16:creationId xmlns:a16="http://schemas.microsoft.com/office/drawing/2014/main" id="{CECBA05D-9C35-4378-A4CC-951EB95D6F30}"/>
              </a:ext>
            </a:extLst>
          </p:cNvPr>
          <p:cNvSpPr txBox="1"/>
          <p:nvPr/>
        </p:nvSpPr>
        <p:spPr>
          <a:xfrm>
            <a:off x="677480" y="1423871"/>
            <a:ext cx="290832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Id</a:t>
            </a:r>
          </a:p>
        </p:txBody>
      </p:sp>
      <p:sp>
        <p:nvSpPr>
          <p:cNvPr id="74" name="object 6">
            <a:extLst>
              <a:ext uri="{FF2B5EF4-FFF2-40B4-BE49-F238E27FC236}">
                <a16:creationId xmlns:a16="http://schemas.microsoft.com/office/drawing/2014/main" id="{A6F91BC5-DE10-430D-8558-FA264083BEB6}"/>
              </a:ext>
            </a:extLst>
          </p:cNvPr>
          <p:cNvSpPr txBox="1"/>
          <p:nvPr/>
        </p:nvSpPr>
        <p:spPr>
          <a:xfrm>
            <a:off x="1438857" y="1423871"/>
            <a:ext cx="56769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</a:p>
        </p:txBody>
      </p:sp>
      <p:sp>
        <p:nvSpPr>
          <p:cNvPr id="75" name="object 7">
            <a:extLst>
              <a:ext uri="{FF2B5EF4-FFF2-40B4-BE49-F238E27FC236}">
                <a16:creationId xmlns:a16="http://schemas.microsoft.com/office/drawing/2014/main" id="{E2A69171-8E82-4F84-9588-771ADADDCCF9}"/>
              </a:ext>
            </a:extLst>
          </p:cNvPr>
          <p:cNvSpPr txBox="1"/>
          <p:nvPr/>
        </p:nvSpPr>
        <p:spPr>
          <a:xfrm>
            <a:off x="2131018" y="1423871"/>
            <a:ext cx="913777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`json:"id"`</a:t>
            </a:r>
          </a:p>
        </p:txBody>
      </p:sp>
      <p:sp>
        <p:nvSpPr>
          <p:cNvPr id="76" name="object 8">
            <a:extLst>
              <a:ext uri="{FF2B5EF4-FFF2-40B4-BE49-F238E27FC236}">
                <a16:creationId xmlns:a16="http://schemas.microsoft.com/office/drawing/2014/main" id="{C0535BC7-7E58-43FC-AC65-B3BA77215F0C}"/>
              </a:ext>
            </a:extLst>
          </p:cNvPr>
          <p:cNvSpPr txBox="1"/>
          <p:nvPr/>
        </p:nvSpPr>
        <p:spPr>
          <a:xfrm>
            <a:off x="677480" y="1557221"/>
            <a:ext cx="56769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Status</a:t>
            </a: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3EB336C-3024-4E00-A774-12E80D80D6D7}"/>
              </a:ext>
            </a:extLst>
          </p:cNvPr>
          <p:cNvSpPr txBox="1"/>
          <p:nvPr/>
        </p:nvSpPr>
        <p:spPr>
          <a:xfrm>
            <a:off x="1438857" y="1557221"/>
            <a:ext cx="1882803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JobStatus `json:"status"`</a:t>
            </a:r>
          </a:p>
        </p:txBody>
      </p:sp>
      <p:sp>
        <p:nvSpPr>
          <p:cNvPr id="78" name="object 10">
            <a:extLst>
              <a:ext uri="{FF2B5EF4-FFF2-40B4-BE49-F238E27FC236}">
                <a16:creationId xmlns:a16="http://schemas.microsoft.com/office/drawing/2014/main" id="{CAFA2339-3568-4C89-A3DA-9311D06AE55A}"/>
              </a:ext>
            </a:extLst>
          </p:cNvPr>
          <p:cNvSpPr txBox="1"/>
          <p:nvPr/>
        </p:nvSpPr>
        <p:spPr>
          <a:xfrm>
            <a:off x="677480" y="1690571"/>
            <a:ext cx="2990261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CreateDate time.Time `json:"create_date"`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FinishDate time.Time `json:"finish_date"`</a:t>
            </a:r>
          </a:p>
        </p:txBody>
      </p:sp>
      <p:sp>
        <p:nvSpPr>
          <p:cNvPr id="79" name="object 11">
            <a:extLst>
              <a:ext uri="{FF2B5EF4-FFF2-40B4-BE49-F238E27FC236}">
                <a16:creationId xmlns:a16="http://schemas.microsoft.com/office/drawing/2014/main" id="{4678CDE4-A487-4D44-8CA7-D4210BBB6E66}"/>
              </a:ext>
            </a:extLst>
          </p:cNvPr>
          <p:cNvSpPr txBox="1"/>
          <p:nvPr/>
        </p:nvSpPr>
        <p:spPr>
          <a:xfrm>
            <a:off x="590974" y="1948879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38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Service Converter</a:t>
            </a:r>
          </a:p>
        </p:txBody>
      </p:sp>
      <p:sp>
        <p:nvSpPr>
          <p:cNvPr id="28" name="object 42">
            <a:extLst>
              <a:ext uri="{FF2B5EF4-FFF2-40B4-BE49-F238E27FC236}">
                <a16:creationId xmlns:a16="http://schemas.microsoft.com/office/drawing/2014/main" id="{1A8F49AA-D258-41CC-B988-BB555DFEFAF3}"/>
              </a:ext>
            </a:extLst>
          </p:cNvPr>
          <p:cNvSpPr txBox="1"/>
          <p:nvPr/>
        </p:nvSpPr>
        <p:spPr>
          <a:xfrm>
            <a:off x="584200" y="1003178"/>
            <a:ext cx="37439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Записывает PostgresMessage в </a:t>
            </a:r>
            <a:r>
              <a:rPr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postgres-topic</a:t>
            </a:r>
          </a:p>
        </p:txBody>
      </p:sp>
      <p:sp>
        <p:nvSpPr>
          <p:cNvPr id="29" name="object 43">
            <a:extLst>
              <a:ext uri="{FF2B5EF4-FFF2-40B4-BE49-F238E27FC236}">
                <a16:creationId xmlns:a16="http://schemas.microsoft.com/office/drawing/2014/main" id="{16034370-4665-41D1-BA37-309033A031FB}"/>
              </a:ext>
            </a:extLst>
          </p:cNvPr>
          <p:cNvSpPr txBox="1"/>
          <p:nvPr/>
        </p:nvSpPr>
        <p:spPr>
          <a:xfrm>
            <a:off x="584200" y="1270092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30" name="object 44">
            <a:extLst>
              <a:ext uri="{FF2B5EF4-FFF2-40B4-BE49-F238E27FC236}">
                <a16:creationId xmlns:a16="http://schemas.microsoft.com/office/drawing/2014/main" id="{CD3D6A85-32F1-4876-9AB3-9177721CCD62}"/>
              </a:ext>
            </a:extLst>
          </p:cNvPr>
          <p:cNvSpPr txBox="1"/>
          <p:nvPr/>
        </p:nvSpPr>
        <p:spPr>
          <a:xfrm>
            <a:off x="670706" y="1411833"/>
            <a:ext cx="1415580" cy="56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"schema": {</a:t>
            </a:r>
          </a:p>
          <a:p>
            <a:pPr marL="86506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"type": "struct",</a:t>
            </a:r>
          </a:p>
          <a:p>
            <a:pPr marL="86506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"fields": [</a:t>
            </a:r>
          </a:p>
          <a:p>
            <a:pPr marL="173012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31" name="object 45">
            <a:extLst>
              <a:ext uri="{FF2B5EF4-FFF2-40B4-BE49-F238E27FC236}">
                <a16:creationId xmlns:a16="http://schemas.microsoft.com/office/drawing/2014/main" id="{589C6F3D-4CA1-4733-8632-EE1A9167A669}"/>
              </a:ext>
            </a:extLst>
          </p:cNvPr>
          <p:cNvSpPr txBox="1"/>
          <p:nvPr/>
        </p:nvSpPr>
        <p:spPr>
          <a:xfrm>
            <a:off x="843718" y="1945233"/>
            <a:ext cx="1484796" cy="56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06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"type": "string",</a:t>
            </a:r>
          </a:p>
          <a:p>
            <a:pPr marL="86506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"optional": false,</a:t>
            </a:r>
          </a:p>
          <a:p>
            <a:pPr marL="86506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"field": "id"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},</a:t>
            </a:r>
          </a:p>
        </p:txBody>
      </p:sp>
      <p:sp>
        <p:nvSpPr>
          <p:cNvPr id="32" name="object 46">
            <a:extLst>
              <a:ext uri="{FF2B5EF4-FFF2-40B4-BE49-F238E27FC236}">
                <a16:creationId xmlns:a16="http://schemas.microsoft.com/office/drawing/2014/main" id="{560100E4-F73F-43E2-A8A9-8383EC22D27D}"/>
              </a:ext>
            </a:extLst>
          </p:cNvPr>
          <p:cNvSpPr txBox="1"/>
          <p:nvPr/>
        </p:nvSpPr>
        <p:spPr>
          <a:xfrm>
            <a:off x="843718" y="2478633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33" name="object 47">
            <a:extLst>
              <a:ext uri="{FF2B5EF4-FFF2-40B4-BE49-F238E27FC236}">
                <a16:creationId xmlns:a16="http://schemas.microsoft.com/office/drawing/2014/main" id="{5E1E888D-F212-4E25-B304-D6449BC65D9D}"/>
              </a:ext>
            </a:extLst>
          </p:cNvPr>
          <p:cNvSpPr txBox="1"/>
          <p:nvPr/>
        </p:nvSpPr>
        <p:spPr>
          <a:xfrm>
            <a:off x="843718" y="2611983"/>
            <a:ext cx="1484796" cy="56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06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"type": "string",</a:t>
            </a:r>
          </a:p>
          <a:p>
            <a:pPr marL="86506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"optional": false,</a:t>
            </a:r>
          </a:p>
          <a:p>
            <a:pPr marL="86506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"field": "status"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},</a:t>
            </a:r>
          </a:p>
        </p:txBody>
      </p:sp>
      <p:sp>
        <p:nvSpPr>
          <p:cNvPr id="34" name="object 48">
            <a:extLst>
              <a:ext uri="{FF2B5EF4-FFF2-40B4-BE49-F238E27FC236}">
                <a16:creationId xmlns:a16="http://schemas.microsoft.com/office/drawing/2014/main" id="{02B38AFB-CBEF-420A-B8AD-4A23FE5E987C}"/>
              </a:ext>
            </a:extLst>
          </p:cNvPr>
          <p:cNvSpPr txBox="1"/>
          <p:nvPr/>
        </p:nvSpPr>
        <p:spPr>
          <a:xfrm>
            <a:off x="843718" y="3145383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35" name="object 49">
            <a:extLst>
              <a:ext uri="{FF2B5EF4-FFF2-40B4-BE49-F238E27FC236}">
                <a16:creationId xmlns:a16="http://schemas.microsoft.com/office/drawing/2014/main" id="{C144EB8C-15A2-4BBE-A981-64AAB596FAAF}"/>
              </a:ext>
            </a:extLst>
          </p:cNvPr>
          <p:cNvSpPr txBox="1"/>
          <p:nvPr/>
        </p:nvSpPr>
        <p:spPr>
          <a:xfrm>
            <a:off x="843718" y="3278733"/>
            <a:ext cx="1761660" cy="56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06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"type": "int64",</a:t>
            </a:r>
          </a:p>
          <a:p>
            <a:pPr marL="86506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"optional": false,</a:t>
            </a:r>
          </a:p>
          <a:p>
            <a:pPr marL="86506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"field": "create_date"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},</a:t>
            </a:r>
          </a:p>
        </p:txBody>
      </p:sp>
      <p:sp>
        <p:nvSpPr>
          <p:cNvPr id="36" name="object 50">
            <a:extLst>
              <a:ext uri="{FF2B5EF4-FFF2-40B4-BE49-F238E27FC236}">
                <a16:creationId xmlns:a16="http://schemas.microsoft.com/office/drawing/2014/main" id="{C9FE1E7C-CB61-4A7E-8996-B8C42143B4D7}"/>
              </a:ext>
            </a:extLst>
          </p:cNvPr>
          <p:cNvSpPr txBox="1"/>
          <p:nvPr/>
        </p:nvSpPr>
        <p:spPr>
          <a:xfrm>
            <a:off x="843718" y="3812133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37" name="object 51">
            <a:extLst>
              <a:ext uri="{FF2B5EF4-FFF2-40B4-BE49-F238E27FC236}">
                <a16:creationId xmlns:a16="http://schemas.microsoft.com/office/drawing/2014/main" id="{B180630C-8074-45CB-8193-97C9AD65D165}"/>
              </a:ext>
            </a:extLst>
          </p:cNvPr>
          <p:cNvSpPr txBox="1"/>
          <p:nvPr/>
        </p:nvSpPr>
        <p:spPr>
          <a:xfrm>
            <a:off x="930224" y="3945483"/>
            <a:ext cx="1259857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"type": "int64",</a:t>
            </a: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41BFF40E-360D-4A60-9CAD-8B9267A14667}"/>
              </a:ext>
            </a:extLst>
          </p:cNvPr>
          <p:cNvSpPr txBox="1"/>
          <p:nvPr/>
        </p:nvSpPr>
        <p:spPr>
          <a:xfrm>
            <a:off x="930224" y="4078833"/>
            <a:ext cx="1675154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"optional": false,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"field": "finish_date"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337C1C0B-799D-4FF4-80CA-4D50127BA65E}"/>
              </a:ext>
            </a:extLst>
          </p:cNvPr>
          <p:cNvSpPr txBox="1"/>
          <p:nvPr/>
        </p:nvSpPr>
        <p:spPr>
          <a:xfrm>
            <a:off x="843718" y="4345532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9F75C759-BC41-4D9D-B58B-D1B8D1487F30}"/>
              </a:ext>
            </a:extLst>
          </p:cNvPr>
          <p:cNvSpPr txBox="1"/>
          <p:nvPr/>
        </p:nvSpPr>
        <p:spPr>
          <a:xfrm>
            <a:off x="670706" y="4478882"/>
            <a:ext cx="308122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06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},</a:t>
            </a:r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84FC9BA5-EFCB-4966-BA93-DB0EAE2BB195}"/>
              </a:ext>
            </a:extLst>
          </p:cNvPr>
          <p:cNvSpPr txBox="1"/>
          <p:nvPr/>
        </p:nvSpPr>
        <p:spPr>
          <a:xfrm>
            <a:off x="3833269" y="1338700"/>
            <a:ext cx="3353631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"payload": {</a:t>
            </a:r>
          </a:p>
          <a:p>
            <a:pPr marL="86506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"id": "b31b7446-20f7-4add-adea-157bac7fe73b",</a:t>
            </a:r>
          </a:p>
          <a:p>
            <a:pPr marL="86506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"status": "finish",</a:t>
            </a:r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4443A355-8210-45E8-8054-6957F15949DB}"/>
              </a:ext>
            </a:extLst>
          </p:cNvPr>
          <p:cNvSpPr txBox="1"/>
          <p:nvPr/>
        </p:nvSpPr>
        <p:spPr>
          <a:xfrm>
            <a:off x="3833269" y="1738750"/>
            <a:ext cx="2038525" cy="43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06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"create_date": 1706358890,</a:t>
            </a:r>
          </a:p>
          <a:p>
            <a:pPr marL="86506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"finish_date": 1706358890</a:t>
            </a:r>
          </a:p>
          <a:p>
            <a:pPr marL="0" marR="0">
              <a:lnSpc>
                <a:spcPts val="1028"/>
              </a:lnSpc>
              <a:spcBef>
                <a:spcPts val="2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AEF9C0F2-2425-436D-BA8B-75B66013AF61}"/>
              </a:ext>
            </a:extLst>
          </p:cNvPr>
          <p:cNvSpPr txBox="1"/>
          <p:nvPr/>
        </p:nvSpPr>
        <p:spPr>
          <a:xfrm>
            <a:off x="3746763" y="2130409"/>
            <a:ext cx="221616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D74AF6EE-B75D-4E66-A940-93D45797049C}"/>
              </a:ext>
            </a:extLst>
          </p:cNvPr>
          <p:cNvSpPr txBox="1"/>
          <p:nvPr/>
        </p:nvSpPr>
        <p:spPr>
          <a:xfrm>
            <a:off x="3746763" y="4038800"/>
            <a:ext cx="455351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Записывает 2 строчки ClickhouseMessage в </a:t>
            </a:r>
            <a:r>
              <a:rPr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clickhouse-topic</a:t>
            </a:r>
          </a:p>
        </p:txBody>
      </p:sp>
      <p:sp>
        <p:nvSpPr>
          <p:cNvPr id="70" name="object 10">
            <a:extLst>
              <a:ext uri="{FF2B5EF4-FFF2-40B4-BE49-F238E27FC236}">
                <a16:creationId xmlns:a16="http://schemas.microsoft.com/office/drawing/2014/main" id="{023DF5C9-E289-4ECB-8E8D-B7F15E1BF5AB}"/>
              </a:ext>
            </a:extLst>
          </p:cNvPr>
          <p:cNvSpPr txBox="1"/>
          <p:nvPr/>
        </p:nvSpPr>
        <p:spPr>
          <a:xfrm>
            <a:off x="3746763" y="4380943"/>
            <a:ext cx="5274387" cy="30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b31b7446-20f7-4add-adea-157bac7fe73b,create,2024-01-27T12:34:50.594423357Z</a:t>
            </a:r>
          </a:p>
          <a:p>
            <a:pPr marL="0" marR="0">
              <a:lnSpc>
                <a:spcPts val="1028"/>
              </a:lnSpc>
              <a:spcBef>
                <a:spcPts val="71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b31b7446-20f7-4add-adea-157bac7fe73b,finish,2024-01-27T12:34:50.704464721Z</a:t>
            </a:r>
          </a:p>
        </p:txBody>
      </p:sp>
    </p:spTree>
    <p:extLst>
      <p:ext uri="{BB962C8B-B14F-4D97-AF65-F5344CB8AC3E}">
        <p14:creationId xmlns:p14="http://schemas.microsoft.com/office/powerpoint/2010/main" val="286534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000" b="1" i="0" dirty="0">
                <a:solidFill>
                  <a:srgbClr val="1F2328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</a:rPr>
              <a:t>Service Informer</a:t>
            </a:r>
          </a:p>
        </p:txBody>
      </p:sp>
      <p:sp>
        <p:nvSpPr>
          <p:cNvPr id="63" name="object 13">
            <a:extLst>
              <a:ext uri="{FF2B5EF4-FFF2-40B4-BE49-F238E27FC236}">
                <a16:creationId xmlns:a16="http://schemas.microsoft.com/office/drawing/2014/main" id="{6303364E-2D20-4002-909C-C6C49168A8D9}"/>
              </a:ext>
            </a:extLst>
          </p:cNvPr>
          <p:cNvSpPr txBox="1"/>
          <p:nvPr/>
        </p:nvSpPr>
        <p:spPr>
          <a:xfrm>
            <a:off x="611459" y="1128256"/>
            <a:ext cx="341867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Сервис получает запрос через REST</a:t>
            </a:r>
          </a:p>
        </p:txBody>
      </p:sp>
      <p:sp>
        <p:nvSpPr>
          <p:cNvPr id="64" name="object 14">
            <a:extLst>
              <a:ext uri="{FF2B5EF4-FFF2-40B4-BE49-F238E27FC236}">
                <a16:creationId xmlns:a16="http://schemas.microsoft.com/office/drawing/2014/main" id="{797D3C5C-902B-4212-906C-B25ABE111C8C}"/>
              </a:ext>
            </a:extLst>
          </p:cNvPr>
          <p:cNvSpPr txBox="1"/>
          <p:nvPr/>
        </p:nvSpPr>
        <p:spPr>
          <a:xfrm>
            <a:off x="609600" y="1470399"/>
            <a:ext cx="6381842" cy="16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curl --request GET --url 'http://127.0.0.1:8004/info/b31b7446-20f7-4add-adea-157bac7fe73b'</a:t>
            </a:r>
          </a:p>
        </p:txBody>
      </p:sp>
      <p:sp>
        <p:nvSpPr>
          <p:cNvPr id="65" name="object 15">
            <a:extLst>
              <a:ext uri="{FF2B5EF4-FFF2-40B4-BE49-F238E27FC236}">
                <a16:creationId xmlns:a16="http://schemas.microsoft.com/office/drawing/2014/main" id="{5F8538BB-BEFF-4906-AE28-38A218FF7FAA}"/>
              </a:ext>
            </a:extLst>
          </p:cNvPr>
          <p:cNvSpPr txBox="1"/>
          <p:nvPr/>
        </p:nvSpPr>
        <p:spPr>
          <a:xfrm>
            <a:off x="609600" y="1737100"/>
            <a:ext cx="5107093" cy="77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ru-RU" sz="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latin typeface="Courier New"/>
                <a:cs typeface="Courier New"/>
              </a:rPr>
              <a:t> 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"id":"b31b7446-20f7-4add-adea-157bac7fe73b",</a:t>
            </a:r>
            <a:endParaRPr lang="ru-RU" sz="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sz="900" dirty="0" err="1">
                <a:solidFill>
                  <a:srgbClr val="000000"/>
                </a:solidFill>
                <a:latin typeface="Courier New"/>
                <a:cs typeface="Courier New"/>
              </a:rPr>
              <a:t>status":"finish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",</a:t>
            </a:r>
            <a:endParaRPr lang="ru-RU" sz="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"create_date":"2024-01-27T12:34:50.594423357Z",</a:t>
            </a:r>
            <a:endParaRPr lang="ru-RU" sz="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"finish_date":"2024-01-27T12:34:50.704464721Z"</a:t>
            </a:r>
            <a:endParaRPr lang="ru-RU" sz="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" name="object 16">
            <a:extLst>
              <a:ext uri="{FF2B5EF4-FFF2-40B4-BE49-F238E27FC236}">
                <a16:creationId xmlns:a16="http://schemas.microsoft.com/office/drawing/2014/main" id="{3ED9FEA8-79BD-4583-B83C-C6D4ABA8FECA}"/>
              </a:ext>
            </a:extLst>
          </p:cNvPr>
          <p:cNvSpPr txBox="1"/>
          <p:nvPr/>
        </p:nvSpPr>
        <p:spPr>
          <a:xfrm>
            <a:off x="609599" y="2907264"/>
            <a:ext cx="323088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Если id не</a:t>
            </a:r>
            <a:r>
              <a:rPr sz="1200" spc="-16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spc="-12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существует,</a:t>
            </a:r>
            <a:r>
              <a:rPr sz="1200" spc="12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/>
              </a:rPr>
              <a:t>status = unknown</a:t>
            </a:r>
          </a:p>
        </p:txBody>
      </p:sp>
      <p:sp>
        <p:nvSpPr>
          <p:cNvPr id="67" name="object 17">
            <a:extLst>
              <a:ext uri="{FF2B5EF4-FFF2-40B4-BE49-F238E27FC236}">
                <a16:creationId xmlns:a16="http://schemas.microsoft.com/office/drawing/2014/main" id="{5D80F11E-2127-4691-91E5-E58AC3E1BBB9}"/>
              </a:ext>
            </a:extLst>
          </p:cNvPr>
          <p:cNvSpPr txBox="1"/>
          <p:nvPr/>
        </p:nvSpPr>
        <p:spPr>
          <a:xfrm>
            <a:off x="609599" y="3249408"/>
            <a:ext cx="6381842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curl --request GET --url 'http://127.0.0.1:8004/info/00000000-0000-0000-0000-000000000000'</a:t>
            </a:r>
          </a:p>
        </p:txBody>
      </p:sp>
      <p:sp>
        <p:nvSpPr>
          <p:cNvPr id="68" name="object 15">
            <a:extLst>
              <a:ext uri="{FF2B5EF4-FFF2-40B4-BE49-F238E27FC236}">
                <a16:creationId xmlns:a16="http://schemas.microsoft.com/office/drawing/2014/main" id="{0227E56B-841B-412A-A9E2-E7E03DF4F4D2}"/>
              </a:ext>
            </a:extLst>
          </p:cNvPr>
          <p:cNvSpPr txBox="1"/>
          <p:nvPr/>
        </p:nvSpPr>
        <p:spPr>
          <a:xfrm>
            <a:off x="609600" y="3557910"/>
            <a:ext cx="4334934" cy="515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ru-RU" sz="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latin typeface="Courier New"/>
                <a:cs typeface="Courier New"/>
              </a:rPr>
              <a:t> 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"id":"</a:t>
            </a:r>
            <a:r>
              <a:rPr lang="ru-RU" sz="900" dirty="0">
                <a:solidFill>
                  <a:srgbClr val="000000"/>
                </a:solidFill>
                <a:latin typeface="Courier New"/>
                <a:cs typeface="Courier New"/>
              </a:rPr>
              <a:t>00000000-0000-0000-0000-000000000000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",</a:t>
            </a:r>
            <a:endParaRPr lang="ru-RU" sz="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sz="900" dirty="0" err="1">
                <a:solidFill>
                  <a:srgbClr val="000000"/>
                </a:solidFill>
                <a:latin typeface="Courier New"/>
                <a:cs typeface="Courier New"/>
              </a:rPr>
              <a:t>status":"</a:t>
            </a:r>
            <a:r>
              <a:rPr lang="en-US" sz="900" dirty="0" err="1">
                <a:solidFill>
                  <a:srgbClr val="000000"/>
                </a:solidFill>
                <a:latin typeface="Courier New"/>
                <a:cs typeface="Courier New"/>
              </a:rPr>
              <a:t>unknown</a:t>
            </a: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endParaRPr lang="ru-RU" sz="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>
              <a:lnSpc>
                <a:spcPts val="102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170227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1597</Words>
  <Application>Microsoft Office PowerPoint</Application>
  <PresentationFormat>Экран (16:9)</PresentationFormat>
  <Paragraphs>329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Roboto</vt:lpstr>
      <vt:lpstr>Светлая тема</vt:lpstr>
      <vt:lpstr>Микросервисная архитектура  на основе Kafka</vt:lpstr>
      <vt:lpstr>Меня хорошо видно &amp;&amp; слышно?</vt:lpstr>
      <vt:lpstr>Защита проекта Тема:  Микросервисная архитектура    на основе Kafka  </vt:lpstr>
      <vt:lpstr>Архитектура</vt:lpstr>
      <vt:lpstr>Service Receiver</vt:lpstr>
      <vt:lpstr>Service Processor</vt:lpstr>
      <vt:lpstr>Service Converter</vt:lpstr>
      <vt:lpstr>Service Converter</vt:lpstr>
      <vt:lpstr>Service Informer</vt:lpstr>
      <vt:lpstr>Service Informer</vt:lpstr>
      <vt:lpstr>Kafka Connect и Postgres</vt:lpstr>
      <vt:lpstr>Kafka Connect и Postgres: проверка данных</vt:lpstr>
      <vt:lpstr>Clickhouse Kafka Engine</vt:lpstr>
      <vt:lpstr>Clickhouse Kafka Engine: проверка данных</vt:lpstr>
      <vt:lpstr>Запуск, остановка, нагрузка, мониторинг</vt:lpstr>
      <vt:lpstr>Спасибо за внимание!  </vt:lpstr>
      <vt:lpstr>Скриншоты</vt:lpstr>
      <vt:lpstr>Скриншоты</vt:lpstr>
      <vt:lpstr>Скриншоты</vt:lpstr>
      <vt:lpstr>Скриншоты</vt:lpstr>
      <vt:lpstr>Скриншоты</vt:lpstr>
      <vt:lpstr>Скриншоты</vt:lpstr>
      <vt:lpstr>Скриншоты</vt:lpstr>
      <vt:lpstr>Скриншоты</vt:lpstr>
      <vt:lpstr>Скриншоты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User</dc:creator>
  <cp:lastModifiedBy>Home</cp:lastModifiedBy>
  <cp:revision>33</cp:revision>
  <dcterms:modified xsi:type="dcterms:W3CDTF">2024-01-28T09:38:02Z</dcterms:modified>
</cp:coreProperties>
</file>