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6" r:id="rId2"/>
    <p:sldMasterId id="2147483658" r:id="rId3"/>
  </p:sldMasterIdLst>
  <p:notesMasterIdLst>
    <p:notesMasterId r:id="rId33"/>
  </p:notes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8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3" r:id="rId29"/>
    <p:sldId id="284" r:id="rId30"/>
    <p:sldId id="285" r:id="rId31"/>
    <p:sldId id="281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gEOWQ4OyJmdml4kF5wZWx90h4t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9145F8-C728-48B6-BC1A-C29FB51DBEA4}">
  <a:tblStyle styleId="{559145F8-C728-48B6-BC1A-C29FB51DBEA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customschemas.google.com/relationships/presentationmetadata" Target="meta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4" name="Google Shape;30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2" name="Google Shape;31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0f38145a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0f38145a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40f38145a7_0_2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217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2" name="Google Shape;42;p3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482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7" descr="E:\Brand &amp; all that\Greatlearning Logo\Greatlearning Logo.jpg"/>
          <p:cNvPicPr preferRelativeResize="0"/>
          <p:nvPr/>
        </p:nvPicPr>
        <p:blipFill rotWithShape="1">
          <a:blip r:embed="rId10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9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29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31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Machine Learning </a:t>
            </a:r>
            <a:r>
              <a:rPr lang="en-IN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Landscape  &amp; Python Basics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531812" y="96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u="sng">
                <a:latin typeface="Times New Roman"/>
                <a:ea typeface="Times New Roman"/>
                <a:cs typeface="Times New Roman"/>
                <a:sym typeface="Times New Roman"/>
              </a:rPr>
              <a:t>Installation Steps</a:t>
            </a: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531800" y="1239824"/>
            <a:ext cx="11050500" cy="50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Install using the instruction given in the below links -</a:t>
            </a: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1. Install Jupyter - http://jupyter.org/install</a:t>
            </a: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Preferred installation method is through </a:t>
            </a:r>
            <a:r>
              <a:rPr lang="en-IN" sz="2200" b="1">
                <a:latin typeface="Calibri"/>
                <a:ea typeface="Calibri"/>
                <a:cs typeface="Calibri"/>
                <a:sym typeface="Calibri"/>
              </a:rPr>
              <a:t>Anaconda distribution.</a:t>
            </a:r>
            <a:br>
              <a:rPr lang="en-IN" sz="2200" b="1">
                <a:latin typeface="Calibri"/>
                <a:ea typeface="Calibri"/>
                <a:cs typeface="Calibri"/>
                <a:sym typeface="Calibri"/>
              </a:rPr>
            </a:b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lang="en-IN" sz="2200" b="1">
                <a:latin typeface="Calibri"/>
                <a:ea typeface="Calibri"/>
                <a:cs typeface="Calibri"/>
                <a:sym typeface="Calibri"/>
              </a:rPr>
              <a:t>Python 3.6 version.</a:t>
            </a:r>
            <a:br>
              <a:rPr lang="en-IN" sz="2200" b="1">
                <a:latin typeface="Calibri"/>
                <a:ea typeface="Calibri"/>
                <a:cs typeface="Calibri"/>
                <a:sym typeface="Calibri"/>
              </a:rPr>
            </a:b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2. Anaconda 5.2 For Linux Installer - https://www.anaconda.com/download/#linux  </a:t>
            </a: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3. Anaconda 5.2 For macOS Installer - https://www.anaconda.com/download/#macos</a:t>
            </a: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4. Anaconda 5.2 For Windows Installer  -   https://www.anaconda.com/download/#windows</a:t>
            </a: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(You need to download the version compatible with your OS)</a:t>
            </a: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endParaRPr sz="220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565150" y="5807075"/>
            <a:ext cx="8534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Common python libraries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dirty="0"/>
              <a:t>NumPy – handling multi-dimensional arrays</a:t>
            </a:r>
            <a:endParaRPr dirty="0"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dirty="0" err="1"/>
              <a:t>Scipy</a:t>
            </a:r>
            <a:r>
              <a:rPr lang="en-IN" dirty="0"/>
              <a:t> – Statistical package</a:t>
            </a:r>
            <a:endParaRPr dirty="0"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dirty="0"/>
              <a:t>Matplotlib, seaborn – Visualisation</a:t>
            </a:r>
            <a:endParaRPr dirty="0"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dirty="0"/>
              <a:t>Pandas – handling arrays &amp; </a:t>
            </a:r>
            <a:r>
              <a:rPr lang="en-IN" dirty="0" err="1"/>
              <a:t>dataframes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Types of common variables</a:t>
            </a:r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Integer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Float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String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Logical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609600" y="2222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u="sng">
                <a:latin typeface="Times New Roman"/>
                <a:ea typeface="Times New Roman"/>
                <a:cs typeface="Times New Roman"/>
                <a:sym typeface="Times New Roman"/>
              </a:rPr>
              <a:t>Data Types in Python</a:t>
            </a:r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800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Apart from data types like int, string, float Python has the below data types which are very useful for data science -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Tuples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Dictionaries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609600" y="5867400"/>
            <a:ext cx="8534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609600" y="274622"/>
            <a:ext cx="76599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/>
              <a:t>Python data structures - List vs Tuple vs Dictionary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412350" y="18885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Both list &amp; tuples are ordered sequence of objects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Both can contain mixed data types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List is mutable while a tuple is like a list but immutable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Tuples are faster and consume less memory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Dictionary list of items in terms of a key and a value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Numpy</a:t>
            </a:r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/>
              <a:t>NumPy is the fundamental package for scientific computing with Python. 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/>
              <a:t>It contains - </a:t>
            </a:r>
            <a:endParaRPr sz="3000"/>
          </a:p>
          <a:p>
            <a:pPr marL="457200" lvl="0" indent="-419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N" sz="3000"/>
              <a:t>a powerful N-dimensional array object - ndarray </a:t>
            </a:r>
            <a:endParaRPr sz="3000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IN" sz="3000"/>
              <a:t>sophisticated (broadcasting) functions</a:t>
            </a:r>
            <a:endParaRPr sz="3000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IN" sz="3000"/>
              <a:t>useful linear algebra, Fourier transform, and random number capabilities etc.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400"/>
              <a:t>Refer - http://www.numpy.org/</a:t>
            </a:r>
            <a:endParaRPr sz="1400"/>
          </a:p>
        </p:txBody>
      </p:sp>
      <p:sp>
        <p:nvSpPr>
          <p:cNvPr id="182" name="Google Shape;182;p14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/>
              <a:t>Pandas </a:t>
            </a:r>
            <a:endParaRPr u="sng"/>
          </a:p>
        </p:txBody>
      </p:sp>
      <p:sp>
        <p:nvSpPr>
          <p:cNvPr id="189" name="Google Shape;189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/>
              <a:t>A library written for the Python programming language for data manipulation and analysis. 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/>
              <a:t>In particular, it offers data structures and operations for manipulating numerical tables and dataframes.</a:t>
            </a:r>
            <a:endParaRPr sz="3000"/>
          </a:p>
        </p:txBody>
      </p:sp>
      <p:sp>
        <p:nvSpPr>
          <p:cNvPr id="190" name="Google Shape;190;p15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503050" y="76200"/>
            <a:ext cx="7705500" cy="13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Practical example of the usage of dataframe, series &amp; array on a dataset</a:t>
            </a:r>
            <a:endParaRPr sz="3600"/>
          </a:p>
        </p:txBody>
      </p:sp>
      <p:sp>
        <p:nvSpPr>
          <p:cNvPr id="196" name="Google Shape;196;p16"/>
          <p:cNvSpPr/>
          <p:nvPr/>
        </p:nvSpPr>
        <p:spPr>
          <a:xfrm>
            <a:off x="853440" y="1683702"/>
            <a:ext cx="1828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Demographic data</a:t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2322829" y="3588306"/>
            <a:ext cx="1828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 to dataframe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8" name="Google Shape;198;p16"/>
          <p:cNvGraphicFramePr/>
          <p:nvPr/>
        </p:nvGraphicFramePr>
        <p:xfrm>
          <a:off x="223520" y="1991479"/>
          <a:ext cx="4198625" cy="1289050"/>
        </p:xfrm>
        <a:graphic>
          <a:graphicData uri="http://schemas.openxmlformats.org/drawingml/2006/table">
            <a:tbl>
              <a:tblPr firstRow="1">
                <a:noFill/>
                <a:tableStyleId>{559145F8-C728-48B6-BC1A-C29FB51DBEA4}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Country 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Birth rate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Internet users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Income Group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Aruba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10.244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78.9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High income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Afghanistan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35.253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5.9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Low income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Angola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45.985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19.1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Upper middle income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Albania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12.877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57.2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Upper middle income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United Arab Emirates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11.044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88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strike="noStrike" cap="none"/>
                        <a:t>High income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19" y="4261043"/>
            <a:ext cx="4198621" cy="1752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4">
            <a:alphaModFix/>
          </a:blip>
          <a:srcRect b="64247"/>
          <a:stretch/>
        </p:blipFill>
        <p:spPr>
          <a:xfrm>
            <a:off x="5305425" y="1755375"/>
            <a:ext cx="1581150" cy="107954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/>
          <p:nvPr/>
        </p:nvSpPr>
        <p:spPr>
          <a:xfrm>
            <a:off x="4844415" y="1452476"/>
            <a:ext cx="3336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 Birth rate as Pandas Series</a:t>
            </a:r>
            <a:endParaRPr/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62880" y="5478463"/>
            <a:ext cx="68199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/>
          <p:nvPr/>
        </p:nvSpPr>
        <p:spPr>
          <a:xfrm>
            <a:off x="5262880" y="5097748"/>
            <a:ext cx="46469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 dataframe to numpy array</a:t>
            </a:r>
            <a:endParaRPr/>
          </a:p>
        </p:txBody>
      </p:sp>
      <p:pic>
        <p:nvPicPr>
          <p:cNvPr id="204" name="Google Shape;204;p16"/>
          <p:cNvPicPr preferRelativeResize="0"/>
          <p:nvPr/>
        </p:nvPicPr>
        <p:blipFill rotWithShape="1">
          <a:blip r:embed="rId6">
            <a:alphaModFix/>
          </a:blip>
          <a:srcRect l="2701" t="64134" r="8974" b="1395"/>
          <a:stretch/>
        </p:blipFill>
        <p:spPr>
          <a:xfrm>
            <a:off x="5305425" y="3916555"/>
            <a:ext cx="4702811" cy="364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16"/>
          <p:cNvCxnSpPr>
            <a:endCxn id="199" idx="0"/>
          </p:cNvCxnSpPr>
          <p:nvPr/>
        </p:nvCxnSpPr>
        <p:spPr>
          <a:xfrm>
            <a:off x="2322829" y="3280643"/>
            <a:ext cx="0" cy="98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6" name="Google Shape;206;p16"/>
          <p:cNvSpPr/>
          <p:nvPr/>
        </p:nvSpPr>
        <p:spPr>
          <a:xfrm>
            <a:off x="5262880" y="3572309"/>
            <a:ext cx="46469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 birth rate as numpy array</a:t>
            </a:r>
            <a:endParaRPr/>
          </a:p>
        </p:txBody>
      </p:sp>
      <p:cxnSp>
        <p:nvCxnSpPr>
          <p:cNvPr id="207" name="Google Shape;207;p16"/>
          <p:cNvCxnSpPr>
            <a:endCxn id="200" idx="1"/>
          </p:cNvCxnSpPr>
          <p:nvPr/>
        </p:nvCxnSpPr>
        <p:spPr>
          <a:xfrm rot="10800000" flipH="1">
            <a:off x="4422225" y="2295145"/>
            <a:ext cx="883200" cy="20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8" name="Google Shape;208;p16"/>
          <p:cNvCxnSpPr>
            <a:stCxn id="199" idx="3"/>
            <a:endCxn id="202" idx="1"/>
          </p:cNvCxnSpPr>
          <p:nvPr/>
        </p:nvCxnSpPr>
        <p:spPr>
          <a:xfrm>
            <a:off x="4422140" y="5137309"/>
            <a:ext cx="840600" cy="89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9" name="Google Shape;209;p16"/>
          <p:cNvCxnSpPr/>
          <p:nvPr/>
        </p:nvCxnSpPr>
        <p:spPr>
          <a:xfrm rot="10800000" flipH="1">
            <a:off x="4422140" y="4098780"/>
            <a:ext cx="769620" cy="5980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442700" y="21046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Typical use cases for unique &amp; valuecount </a:t>
            </a:r>
            <a:endParaRPr sz="3600"/>
          </a:p>
        </p:txBody>
      </p:sp>
      <p:sp>
        <p:nvSpPr>
          <p:cNvPr id="215" name="Google Shape;215;p17"/>
          <p:cNvSpPr/>
          <p:nvPr/>
        </p:nvSpPr>
        <p:spPr>
          <a:xfrm>
            <a:off x="778844" y="1353452"/>
            <a:ext cx="8481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Mainly used in understanding proportions of levels of a categorical variable</a:t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223022" y="4172900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value_count – proportion of  attrition in a dataset</a:t>
            </a:r>
            <a:endParaRPr/>
          </a:p>
        </p:txBody>
      </p:sp>
      <p:pic>
        <p:nvPicPr>
          <p:cNvPr id="217" name="Google Shape;217;p17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022" y="1845369"/>
            <a:ext cx="5435879" cy="169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5636" y="1916712"/>
            <a:ext cx="3245017" cy="768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 descr="A screenshot of a cell pho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8506" y="4577832"/>
            <a:ext cx="2686188" cy="90174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/>
          <p:nvPr/>
        </p:nvSpPr>
        <p:spPr>
          <a:xfrm>
            <a:off x="223027" y="3663490"/>
            <a:ext cx="494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What are the sources of recruitment in the dataset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5872978" y="2725140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value_count – proportion of employees recruited from each recruitment source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Typical use cases of a python dictionary</a:t>
            </a:r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Use whenever a mapping from a key to a value is required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mapping a field Unique ID to their human-friendly labels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grpSp>
        <p:nvGrpSpPr>
          <p:cNvPr id="228" name="Google Shape;228;p18"/>
          <p:cNvGrpSpPr/>
          <p:nvPr/>
        </p:nvGrpSpPr>
        <p:grpSpPr>
          <a:xfrm>
            <a:off x="1041449" y="3023035"/>
            <a:ext cx="10109101" cy="3353622"/>
            <a:chOff x="49" y="15675"/>
            <a:chExt cx="10109101" cy="3353622"/>
          </a:xfrm>
        </p:grpSpPr>
        <p:sp>
          <p:nvSpPr>
            <p:cNvPr id="229" name="Google Shape;229;p18"/>
            <p:cNvSpPr/>
            <p:nvPr/>
          </p:nvSpPr>
          <p:spPr>
            <a:xfrm>
              <a:off x="49" y="15675"/>
              <a:ext cx="4723879" cy="92704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 txBox="1"/>
            <p:nvPr/>
          </p:nvSpPr>
          <p:spPr>
            <a:xfrm>
              <a:off x="49" y="15675"/>
              <a:ext cx="4723879" cy="927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05650" rIns="184900" bIns="105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IN" sz="2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dictionary of genres in a movie database</a:t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9" y="942717"/>
              <a:ext cx="4723879" cy="2426580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w="25400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49" y="942717"/>
              <a:ext cx="4723879" cy="2426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675" tIns="138675" rIns="184900" bIns="2080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Char char="•"/>
              </a:pPr>
              <a:r>
                <a:rPr lang="en-IN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{'id': 28, 'name': 'Action'}, {'id': 35, 'name': 'Comedy'}, {'id': 10402, 'name': 'Music'}, {'id': 10751, 'name': 'Family'}, {'id': 12, 'name': 'Adventure’}</a:t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5385271" y="15675"/>
              <a:ext cx="4723879" cy="92704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 txBox="1"/>
            <p:nvPr/>
          </p:nvSpPr>
          <p:spPr>
            <a:xfrm>
              <a:off x="5385271" y="15675"/>
              <a:ext cx="4723879" cy="927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05650" rIns="184900" bIns="105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IN" sz="2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Sentiment analysis</a:t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5385271" y="942717"/>
              <a:ext cx="4723879" cy="2426580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w="25400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5385271" y="942717"/>
              <a:ext cx="4723879" cy="2426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675" tIns="138675" rIns="184900" bIns="2080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Char char="•"/>
              </a:pPr>
              <a:r>
                <a:rPr lang="en-IN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based on dictionary of positive &amp; negative words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Installation Steps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Data Types in Python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Application of group by</a:t>
            </a: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56768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Similar to pivot tables in excel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What is the average age of employees in each department in the employee dataset?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What is the highest rating a movie has received in the genre “comedy”?</a:t>
            </a:r>
            <a:endParaRPr/>
          </a:p>
        </p:txBody>
      </p:sp>
      <p:pic>
        <p:nvPicPr>
          <p:cNvPr id="243" name="Google Shape;24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559" y="1600200"/>
            <a:ext cx="4612005" cy="4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Merge vs Join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Merge – merges 2 df using a unique column identifier (primary key)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Join – to join 2 dataframes by the index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Types of merge</a:t>
            </a:r>
            <a:endParaRPr/>
          </a:p>
        </p:txBody>
      </p:sp>
      <p:grpSp>
        <p:nvGrpSpPr>
          <p:cNvPr id="255" name="Google Shape;255;p21"/>
          <p:cNvGrpSpPr/>
          <p:nvPr/>
        </p:nvGrpSpPr>
        <p:grpSpPr>
          <a:xfrm>
            <a:off x="842153" y="2206608"/>
            <a:ext cx="10507693" cy="1727233"/>
            <a:chOff x="3953" y="380983"/>
            <a:chExt cx="10507693" cy="1727233"/>
          </a:xfrm>
        </p:grpSpPr>
        <p:sp>
          <p:nvSpPr>
            <p:cNvPr id="256" name="Google Shape;256;p21"/>
            <p:cNvSpPr/>
            <p:nvPr/>
          </p:nvSpPr>
          <p:spPr>
            <a:xfrm>
              <a:off x="3953" y="380983"/>
              <a:ext cx="2377306" cy="52929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1"/>
            <p:cNvSpPr txBox="1"/>
            <p:nvPr/>
          </p:nvSpPr>
          <p:spPr>
            <a:xfrm>
              <a:off x="3953" y="380983"/>
              <a:ext cx="2377306" cy="5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60950" rIns="106675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N" sz="1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Natural join - Intersection</a:t>
              </a: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3953" y="910281"/>
              <a:ext cx="2377306" cy="1197935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w="25400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1"/>
            <p:cNvSpPr txBox="1"/>
            <p:nvPr/>
          </p:nvSpPr>
          <p:spPr>
            <a:xfrm>
              <a:off x="3953" y="910281"/>
              <a:ext cx="2377306" cy="1197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106675" bIns="120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IN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keep only rows that match from the data frames, specify the argument how=</a:t>
              </a:r>
              <a:r>
                <a:rPr lang="en-IN" sz="1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‘inner’.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2714082" y="380983"/>
              <a:ext cx="2377306" cy="52929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 txBox="1"/>
            <p:nvPr/>
          </p:nvSpPr>
          <p:spPr>
            <a:xfrm>
              <a:off x="2714082" y="380983"/>
              <a:ext cx="2377306" cy="5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60950" rIns="106675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N" sz="1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Full outer join - Union</a:t>
              </a: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2714082" y="910281"/>
              <a:ext cx="2377306" cy="1197935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w="25400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 txBox="1"/>
            <p:nvPr/>
          </p:nvSpPr>
          <p:spPr>
            <a:xfrm>
              <a:off x="2714082" y="910281"/>
              <a:ext cx="2377306" cy="1197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106675" bIns="120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IN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keep all rows from both data frames, specify how=</a:t>
              </a:r>
              <a:r>
                <a:rPr lang="en-IN" sz="1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‘outer’.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5424211" y="380983"/>
              <a:ext cx="2377306" cy="52929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 txBox="1"/>
            <p:nvPr/>
          </p:nvSpPr>
          <p:spPr>
            <a:xfrm>
              <a:off x="5424211" y="380983"/>
              <a:ext cx="2377306" cy="5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60950" rIns="106675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N" sz="1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Left outer join</a:t>
              </a: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5424211" y="910281"/>
              <a:ext cx="2377306" cy="1197935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w="25400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 txBox="1"/>
            <p:nvPr/>
          </p:nvSpPr>
          <p:spPr>
            <a:xfrm>
              <a:off x="5424211" y="910281"/>
              <a:ext cx="2377306" cy="1197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106675" bIns="120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IN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include all the rows of your data frame x and only those from y that match, specify how=</a:t>
              </a:r>
              <a:r>
                <a:rPr lang="en-IN" sz="1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‘left’.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8134340" y="380983"/>
              <a:ext cx="2377306" cy="52929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 txBox="1"/>
            <p:nvPr/>
          </p:nvSpPr>
          <p:spPr>
            <a:xfrm>
              <a:off x="8134340" y="380983"/>
              <a:ext cx="2377306" cy="5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60950" rIns="106675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N" sz="1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Right outer join</a:t>
              </a: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8134340" y="910281"/>
              <a:ext cx="2377306" cy="1197935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w="25400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 txBox="1"/>
            <p:nvPr/>
          </p:nvSpPr>
          <p:spPr>
            <a:xfrm>
              <a:off x="8134340" y="910281"/>
              <a:ext cx="2377306" cy="1197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106675" bIns="120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IN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include all the rows of your data frame y and only those from x that match, specify how=</a:t>
              </a:r>
              <a:r>
                <a:rPr lang="en-IN" sz="15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‘right’.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2" name="Google Shape;272;p21" descr="join or merge in python pandas 1"/>
          <p:cNvPicPr preferRelativeResize="0"/>
          <p:nvPr/>
        </p:nvPicPr>
        <p:blipFill rotWithShape="1">
          <a:blip r:embed="rId3">
            <a:alphaModFix/>
          </a:blip>
          <a:srcRect r="75327"/>
          <a:stretch/>
        </p:blipFill>
        <p:spPr>
          <a:xfrm>
            <a:off x="1500186" y="3995738"/>
            <a:ext cx="12573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1" descr="join or merge in python pandas 1"/>
          <p:cNvPicPr preferRelativeResize="0"/>
          <p:nvPr/>
        </p:nvPicPr>
        <p:blipFill rotWithShape="1">
          <a:blip r:embed="rId3">
            <a:alphaModFix/>
          </a:blip>
          <a:srcRect l="24206" r="50000"/>
          <a:stretch/>
        </p:blipFill>
        <p:spPr>
          <a:xfrm>
            <a:off x="4029076" y="3995738"/>
            <a:ext cx="13144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1" descr="join or merge in python pandas 1"/>
          <p:cNvPicPr preferRelativeResize="0"/>
          <p:nvPr/>
        </p:nvPicPr>
        <p:blipFill rotWithShape="1">
          <a:blip r:embed="rId3">
            <a:alphaModFix/>
          </a:blip>
          <a:srcRect l="50840" r="24486"/>
          <a:stretch/>
        </p:blipFill>
        <p:spPr>
          <a:xfrm>
            <a:off x="6848476" y="3995738"/>
            <a:ext cx="1257301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1" descr="join or merge in python pandas 1"/>
          <p:cNvPicPr preferRelativeResize="0"/>
          <p:nvPr/>
        </p:nvPicPr>
        <p:blipFill rotWithShape="1">
          <a:blip r:embed="rId3">
            <a:alphaModFix/>
          </a:blip>
          <a:srcRect l="75327"/>
          <a:stretch/>
        </p:blipFill>
        <p:spPr>
          <a:xfrm>
            <a:off x="9618101" y="3995738"/>
            <a:ext cx="1257301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/>
          <p:nvPr/>
        </p:nvSpPr>
        <p:spPr>
          <a:xfrm>
            <a:off x="152400" y="1417637"/>
            <a:ext cx="9326880" cy="42516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Uses of Merge &amp; Join</a:t>
            </a:r>
            <a:endParaRPr/>
          </a:p>
        </p:txBody>
      </p:sp>
      <p:pic>
        <p:nvPicPr>
          <p:cNvPr id="282" name="Google Shape;28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2205" y="1782540"/>
            <a:ext cx="2333795" cy="329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5245" y="1782539"/>
            <a:ext cx="2816289" cy="2941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4643" y="1782539"/>
            <a:ext cx="2988317" cy="270984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/>
          <p:nvPr/>
        </p:nvSpPr>
        <p:spPr>
          <a:xfrm>
            <a:off x="1158240" y="5772142"/>
            <a:ext cx="92223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transactional dataframe per customer to analyse purchasing patterns according to customer demography</a:t>
            </a:r>
            <a:endParaRPr/>
          </a:p>
        </p:txBody>
      </p:sp>
      <p:pic>
        <p:nvPicPr>
          <p:cNvPr id="286" name="Google Shape;286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97483" y="2268208"/>
            <a:ext cx="1087748" cy="172467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2"/>
          <p:cNvSpPr/>
          <p:nvPr/>
        </p:nvSpPr>
        <p:spPr>
          <a:xfrm>
            <a:off x="374643" y="1960880"/>
            <a:ext cx="885197" cy="2531500"/>
          </a:xfrm>
          <a:prstGeom prst="rect">
            <a:avLst/>
          </a:prstGeom>
          <a:solidFill>
            <a:srgbClr val="E5DFEC">
              <a:alpha val="5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3752045" y="1987718"/>
            <a:ext cx="1084115" cy="3087741"/>
          </a:xfrm>
          <a:prstGeom prst="rect">
            <a:avLst/>
          </a:prstGeom>
          <a:solidFill>
            <a:srgbClr val="E5DFEC">
              <a:alpha val="5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22"/>
          <p:cNvCxnSpPr>
            <a:stCxn id="287" idx="2"/>
            <a:endCxn id="288" idx="2"/>
          </p:cNvCxnSpPr>
          <p:nvPr/>
        </p:nvCxnSpPr>
        <p:spPr>
          <a:xfrm rot="-5400000" flipH="1">
            <a:off x="2264142" y="3045480"/>
            <a:ext cx="583200" cy="3477000"/>
          </a:xfrm>
          <a:prstGeom prst="curvedConnector3">
            <a:avLst>
              <a:gd name="adj1" fmla="val 13917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0" name="Google Shape;290;p22"/>
          <p:cNvSpPr/>
          <p:nvPr/>
        </p:nvSpPr>
        <p:spPr>
          <a:xfrm>
            <a:off x="4922585" y="1987717"/>
            <a:ext cx="1173415" cy="3087741"/>
          </a:xfrm>
          <a:prstGeom prst="rect">
            <a:avLst/>
          </a:prstGeom>
          <a:solidFill>
            <a:srgbClr val="FBD4B4">
              <a:alpha val="56862"/>
            </a:srgbClr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6515565" y="2010918"/>
            <a:ext cx="840277" cy="2713482"/>
          </a:xfrm>
          <a:prstGeom prst="rect">
            <a:avLst/>
          </a:prstGeom>
          <a:solidFill>
            <a:srgbClr val="FBD4B4">
              <a:alpha val="56862"/>
            </a:srgbClr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22"/>
          <p:cNvCxnSpPr>
            <a:stCxn id="290" idx="2"/>
            <a:endCxn id="291" idx="2"/>
          </p:cNvCxnSpPr>
          <p:nvPr/>
        </p:nvCxnSpPr>
        <p:spPr>
          <a:xfrm rot="-5400000">
            <a:off x="6047043" y="4186708"/>
            <a:ext cx="351000" cy="1426500"/>
          </a:xfrm>
          <a:prstGeom prst="curvedConnector3">
            <a:avLst>
              <a:gd name="adj1" fmla="val -65128"/>
            </a:avLst>
          </a:prstGeom>
          <a:noFill/>
          <a:ln w="9525" cap="flat" cmpd="sng">
            <a:solidFill>
              <a:srgbClr val="BD4B4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3" name="Google Shape;293;p22"/>
          <p:cNvSpPr/>
          <p:nvPr/>
        </p:nvSpPr>
        <p:spPr>
          <a:xfrm>
            <a:off x="9570720" y="2875280"/>
            <a:ext cx="426763" cy="42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Case Study</a:t>
            </a:r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/>
              <a:t>Uber Drive Data Analysis -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/>
              <a:t>The data of a driver’s uber trips are available for year 2016.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/>
              <a:t>Your manager wants you to explore this data to give him some useful insights about the trip behaviour of a Uber driver.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/>
              <a:t>Dataset -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/>
              <a:t>The dataset contains Start Date, End Date, Start Location, End Location, Miles Driven and Purpose of drive (Business, Personal, Meals, Errands, Meetings, Customer Support etc.)</a:t>
            </a:r>
            <a:endParaRPr/>
          </a:p>
        </p:txBody>
      </p:sp>
      <p:sp>
        <p:nvSpPr>
          <p:cNvPr id="309" name="Google Shape;309;p24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Steps </a:t>
            </a:r>
            <a:endParaRPr/>
          </a:p>
        </p:txBody>
      </p:sp>
      <p:sp>
        <p:nvSpPr>
          <p:cNvPr id="316" name="Google Shape;316;p2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/>
              <a:t>1. Import the libraries</a:t>
            </a:r>
            <a:br>
              <a:rPr lang="en-IN"/>
            </a:br>
            <a:r>
              <a:rPr lang="en-IN"/>
              <a:t>2.Get the data and observe it</a:t>
            </a:r>
            <a:br>
              <a:rPr lang="en-IN"/>
            </a:br>
            <a:r>
              <a:rPr lang="en-IN"/>
              <a:t>3.Check missing values, either remove it or fill it.</a:t>
            </a:r>
            <a:br>
              <a:rPr lang="en-IN"/>
            </a:br>
            <a:r>
              <a:rPr lang="en-IN"/>
              <a:t>4.Get summary of data using python function.</a:t>
            </a:r>
            <a:br>
              <a:rPr lang="en-IN"/>
            </a:br>
            <a:r>
              <a:rPr lang="en-IN"/>
              <a:t>5.Explore the data parameter wise</a:t>
            </a:r>
            <a:br>
              <a:rPr lang="en-IN"/>
            </a:br>
            <a:br>
              <a:rPr lang="en-IN"/>
            </a:br>
            <a:r>
              <a:rPr lang="en-IN"/>
              <a:t>Here we have information of destination(start and stop), time(start and stop), category and purpose of trip, miles covered.</a:t>
            </a:r>
            <a:br>
              <a:rPr lang="en-IN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Industry Applications 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2050" name="Picture 2" descr="Custom_model_execution_Flow.png">
            <a:extLst>
              <a:ext uri="{FF2B5EF4-FFF2-40B4-BE49-F238E27FC236}">
                <a16:creationId xmlns:a16="http://schemas.microsoft.com/office/drawing/2014/main" id="{BC4C5CDC-0E0C-BA49-9443-9F018C653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2" y="1776432"/>
            <a:ext cx="91694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ustom_model_execution_Flow.png">
            <a:extLst>
              <a:ext uri="{FF2B5EF4-FFF2-40B4-BE49-F238E27FC236}">
                <a16:creationId xmlns:a16="http://schemas.microsoft.com/office/drawing/2014/main" id="{E8F95560-07EE-234D-8C71-FA123C48F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7" t="-238" r="24695" b="85169"/>
          <a:stretch/>
        </p:blipFill>
        <p:spPr bwMode="auto">
          <a:xfrm>
            <a:off x="6286491" y="1690704"/>
            <a:ext cx="2043177" cy="9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987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Q9zprkBu0ae0Yw6jxJg79YhAAKJ5zJqbWIihyezUhhHwcR7QgJrZC4waVxmb_kJfVZArdZFgWsH4si2Z6sDwUKd834-z3ayKHvkORllF5vYhSch42_CQCF1Fj8Q0zPysWSIUJ6tK">
            <a:extLst>
              <a:ext uri="{FF2B5EF4-FFF2-40B4-BE49-F238E27FC236}">
                <a16:creationId xmlns:a16="http://schemas.microsoft.com/office/drawing/2014/main" id="{014D2A23-EC34-E74C-B7C8-600E6CF3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17" y="935840"/>
            <a:ext cx="7667625" cy="57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108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EF4D1-11B5-EE40-9244-F9072921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57" y="1021103"/>
            <a:ext cx="6510127" cy="3071544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D0D7C1-9F05-B44B-958D-914C8D2112E3}"/>
              </a:ext>
            </a:extLst>
          </p:cNvPr>
          <p:cNvSpPr/>
          <p:nvPr/>
        </p:nvSpPr>
        <p:spPr>
          <a:xfrm>
            <a:off x="98853" y="4709786"/>
            <a:ext cx="2199503" cy="131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Requirement Gathering,</a:t>
            </a:r>
          </a:p>
          <a:p>
            <a:pPr algn="ctr"/>
            <a:r>
              <a:rPr lang="en-US" sz="1200" dirty="0"/>
              <a:t>Business understanding</a:t>
            </a:r>
          </a:p>
          <a:p>
            <a:pPr algn="ctr"/>
            <a:r>
              <a:rPr lang="en-US" sz="1200" dirty="0"/>
              <a:t>Problem definition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F528CC-904B-B348-8EF4-8449596598B3}"/>
              </a:ext>
            </a:extLst>
          </p:cNvPr>
          <p:cNvSpPr/>
          <p:nvPr/>
        </p:nvSpPr>
        <p:spPr>
          <a:xfrm>
            <a:off x="2487832" y="4709786"/>
            <a:ext cx="2199503" cy="131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Collection</a:t>
            </a:r>
          </a:p>
          <a:p>
            <a:pPr algn="ctr"/>
            <a:r>
              <a:rPr lang="en-US" sz="1200" dirty="0"/>
              <a:t>Initial Data understanding &amp; Profiling</a:t>
            </a:r>
          </a:p>
          <a:p>
            <a:pPr algn="ctr"/>
            <a:r>
              <a:rPr lang="en-US" sz="1200" dirty="0"/>
              <a:t>Questionnaires based on received dataset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0453D9F-1946-924C-99A8-129F15DAF937}"/>
              </a:ext>
            </a:extLst>
          </p:cNvPr>
          <p:cNvSpPr/>
          <p:nvPr/>
        </p:nvSpPr>
        <p:spPr>
          <a:xfrm>
            <a:off x="4876811" y="4709786"/>
            <a:ext cx="2199503" cy="131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EDA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Data cleansing, Preprocessing, pattern and behavior understanding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2AB9A8-A292-494F-8142-F6DE49CFBACE}"/>
              </a:ext>
            </a:extLst>
          </p:cNvPr>
          <p:cNvSpPr/>
          <p:nvPr/>
        </p:nvSpPr>
        <p:spPr>
          <a:xfrm>
            <a:off x="7265790" y="4709786"/>
            <a:ext cx="2199503" cy="131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Engineering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Feature building</a:t>
            </a:r>
          </a:p>
          <a:p>
            <a:pPr algn="ctr"/>
            <a:r>
              <a:rPr lang="en-US" sz="1200" dirty="0"/>
              <a:t>Feature selection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BEE0363-5CB4-B043-AD56-67B6246F8BA8}"/>
              </a:ext>
            </a:extLst>
          </p:cNvPr>
          <p:cNvSpPr/>
          <p:nvPr/>
        </p:nvSpPr>
        <p:spPr>
          <a:xfrm>
            <a:off x="9654769" y="4709786"/>
            <a:ext cx="2199503" cy="131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building and evaluation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Training, testing, tuning of 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658D477-F8E6-3B45-9A3C-CAE111BF43C2}"/>
              </a:ext>
            </a:extLst>
          </p:cNvPr>
          <p:cNvSpPr/>
          <p:nvPr/>
        </p:nvSpPr>
        <p:spPr>
          <a:xfrm>
            <a:off x="9654768" y="3058100"/>
            <a:ext cx="2199503" cy="131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Insights Consumption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Actionable insights(Reason code)</a:t>
            </a:r>
          </a:p>
          <a:p>
            <a:pPr algn="ctr"/>
            <a:r>
              <a:rPr lang="en-US" sz="1200" dirty="0"/>
              <a:t>Model Deployment</a:t>
            </a:r>
          </a:p>
          <a:p>
            <a:pPr algn="ctr"/>
            <a:r>
              <a:rPr lang="en-US" sz="1200" dirty="0"/>
              <a:t>Model schedular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406BE7-0416-5248-BEC3-7F93FEE794D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298356" y="5366948"/>
            <a:ext cx="18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6A1FE-394B-1145-9CA4-7EC09E6FA6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687335" y="5366948"/>
            <a:ext cx="18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1C6A2B-6F43-0143-B857-6A57DDC31E36}"/>
              </a:ext>
            </a:extLst>
          </p:cNvPr>
          <p:cNvCxnSpPr>
            <a:cxnSpLocks/>
          </p:cNvCxnSpPr>
          <p:nvPr/>
        </p:nvCxnSpPr>
        <p:spPr>
          <a:xfrm>
            <a:off x="4839735" y="5519348"/>
            <a:ext cx="18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31D4E-DE04-FA4B-8AD9-5E91F3F3410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076314" y="5366948"/>
            <a:ext cx="18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6D91A1-8920-7949-8D51-D1E1B59F79B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465293" y="5366948"/>
            <a:ext cx="18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7C8F7D-1D5A-4C49-8DE1-8E8C25BA185C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10754520" y="4372424"/>
            <a:ext cx="1" cy="33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92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6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609600" y="274625"/>
            <a:ext cx="1069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IN" sz="3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Introduction to </a:t>
            </a:r>
            <a:r>
              <a:rPr lang="en-IN" sz="3600"/>
              <a:t>Machine Learning</a:t>
            </a:r>
            <a:endParaRPr sz="3600"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000"/>
              <a:t>  Machine learning is a field of computer science that uses statistical techniques to give computer systems the ability to "learn" (e.g., progressively improve performance on a specific task) with data, without being explicitly programmed.</a:t>
            </a:r>
            <a:endParaRPr sz="3000"/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Introduction to Data Science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609600" y="1600199"/>
            <a:ext cx="10972800" cy="5542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dirty="0"/>
              <a:t>Descriptive Statistics</a:t>
            </a:r>
            <a:endParaRPr dirty="0"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dirty="0"/>
              <a:t>Understand data</a:t>
            </a:r>
            <a:endParaRPr dirty="0"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dirty="0"/>
              <a:t>Insights on central values, spread, distribution</a:t>
            </a:r>
            <a:endParaRPr dirty="0"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dirty="0"/>
              <a:t>Inferential Statistics</a:t>
            </a:r>
            <a:endParaRPr dirty="0"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dirty="0"/>
              <a:t>Establish reliability of identified pattern (statistical significance)</a:t>
            </a:r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endParaRPr lang="en-IN" dirty="0"/>
          </a:p>
          <a:p>
            <a:pPr marL="5080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Analytics: Descriptive analytics</a:t>
            </a:r>
          </a:p>
          <a:p>
            <a:pPr marL="5080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		 Diagnostic Analytics</a:t>
            </a:r>
          </a:p>
          <a:p>
            <a:pPr marL="5080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                  Predictive</a:t>
            </a:r>
          </a:p>
          <a:p>
            <a:pPr marL="5080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		Prescriptive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Types of Machine Learning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548900" y="1311900"/>
            <a:ext cx="10972800" cy="51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Supervised Learning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 sz="2400"/>
              <a:t>Clearly defined X and Y variables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 sz="2400"/>
              <a:t>Predict a continuous response (Regression) or categorical response (classification)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Unsupervised Learning 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 sz="2400"/>
              <a:t>Unlabelled data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 sz="2400"/>
              <a:t>Emerging patterns based on similarity identified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 sz="2400"/>
              <a:t>Customer segmentation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 sz="2400"/>
              <a:t>Market basket analysis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Reinforcement Learning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 sz="2400"/>
              <a:t>taking suitable action to maximize reward in a particular situation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 sz="2400"/>
              <a:t>to find the best possible behavior or path it should take in a specific situation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 sz="2400"/>
              <a:t>Self driving cars, traffic light control, robotics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761325" y="304950"/>
            <a:ext cx="79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/>
              <a:t>Supervised learning vs Reinforcement Learning</a:t>
            </a: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275800" y="1645200"/>
            <a:ext cx="10972800" cy="48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In supervised learning the training data has the answer key with it so the model is trained with the correct answer itself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In reinforcement learning, there is no answer but the reinforcement agent decides what to do to perform the given task. 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In the absence of training dataset, Reinforcement learning learns from its experience.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Machine Learning in real life</a:t>
            </a:r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Detecting credit card frauds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Loan default prediction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Election campaigning strategies based on sentiment analysis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Recommendation engines in e-commerce sites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Predictive text suggestion in smartphones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Image recognition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Chatbots &amp; conversational AI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609612" y="2731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u="sng">
                <a:latin typeface="Times New Roman"/>
                <a:ea typeface="Times New Roman"/>
                <a:cs typeface="Times New Roman"/>
                <a:sym typeface="Times New Roman"/>
              </a:rPr>
              <a:t>Python ( What and Why ?)</a:t>
            </a: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1066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Python is the most popular programming language &amp; choice for Data Scientist / Data Engineer across the world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Very rich libraries &amp; functions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Community support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Easy to deploy in production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Support for all the new state of the art technologies ( like deep learning)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Q9zprkBu0ae0Yw6jxJg79YhAAKJ5zJqbWIihyezUhhHwcR7QgJrZC4waVxmb_kJfVZArdZFgWsH4si2Z6sDwUKd834-z3ayKHvkORllF5vYhSch42_CQCF1Fj8Q0zPysWSIUJ6tK">
            <a:extLst>
              <a:ext uri="{FF2B5EF4-FFF2-40B4-BE49-F238E27FC236}">
                <a16:creationId xmlns:a16="http://schemas.microsoft.com/office/drawing/2014/main" id="{014D2A23-EC34-E74C-B7C8-600E6CF3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17" y="935840"/>
            <a:ext cx="7667625" cy="57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4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1064</Words>
  <Application>Microsoft Macintosh PowerPoint</Application>
  <PresentationFormat>Widescreen</PresentationFormat>
  <Paragraphs>206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Candara</vt:lpstr>
      <vt:lpstr>Corbel</vt:lpstr>
      <vt:lpstr>Times New Roman</vt:lpstr>
      <vt:lpstr>Office Theme</vt:lpstr>
      <vt:lpstr>1_Office Theme</vt:lpstr>
      <vt:lpstr>2_Office Theme</vt:lpstr>
      <vt:lpstr>Machine Learning Landscape  &amp; Python Basics </vt:lpstr>
      <vt:lpstr>Learning Objectives </vt:lpstr>
      <vt:lpstr>Introduction to Machine Learning</vt:lpstr>
      <vt:lpstr>Introduction to Data Science</vt:lpstr>
      <vt:lpstr>Types of Machine Learning</vt:lpstr>
      <vt:lpstr>Supervised learning vs Reinforcement Learning</vt:lpstr>
      <vt:lpstr>Machine Learning in real life</vt:lpstr>
      <vt:lpstr>Python ( What and Why ?)</vt:lpstr>
      <vt:lpstr>PowerPoint Presentation</vt:lpstr>
      <vt:lpstr>Installation Steps</vt:lpstr>
      <vt:lpstr>Common python libraries</vt:lpstr>
      <vt:lpstr>Types of common variables</vt:lpstr>
      <vt:lpstr>Data Types in Python</vt:lpstr>
      <vt:lpstr>Python data structures - List vs Tuple vs Dictionary</vt:lpstr>
      <vt:lpstr>Numpy</vt:lpstr>
      <vt:lpstr>Pandas </vt:lpstr>
      <vt:lpstr>Practical example of the usage of dataframe, series &amp; array on a dataset</vt:lpstr>
      <vt:lpstr>Typical use cases for unique &amp; valuecount </vt:lpstr>
      <vt:lpstr>Typical use cases of a python dictionary</vt:lpstr>
      <vt:lpstr>Application of group by</vt:lpstr>
      <vt:lpstr>Merge vs Join</vt:lpstr>
      <vt:lpstr>Types of merge</vt:lpstr>
      <vt:lpstr>Uses of Merge &amp; Join</vt:lpstr>
      <vt:lpstr>Case Study</vt:lpstr>
      <vt:lpstr>Steps </vt:lpstr>
      <vt:lpstr>Industry Applications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Landscape  &amp; Python Basics </dc:title>
  <cp:lastModifiedBy>Mithilesh Kumar</cp:lastModifiedBy>
  <cp:revision>6</cp:revision>
  <dcterms:modified xsi:type="dcterms:W3CDTF">2019-11-04T03:38:09Z</dcterms:modified>
</cp:coreProperties>
</file>