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5"/>
    <p:sldMasterId id="2147483655" r:id="rId6"/>
    <p:sldMasterId id="214748365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7" roundtripDataSignature="AMtx7mi7B6zyLbhUZqX91txY0sQu0IuH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A865C4-0021-4648-8E6C-7C50FC36C75D}">
  <a:tblStyle styleId="{AAA865C4-0021-4648-8E6C-7C50FC36C75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customschemas.google.com/relationships/presentationmetadata" Target="metadata"/><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2" name="Google Shape;29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0" name="Google Shape;30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8" name="Google Shape;30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2" name="Google Shape;32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0" name="Google Shape;33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3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3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3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35"/>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3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 name="Shape 30"/>
        <p:cNvGrpSpPr/>
        <p:nvPr/>
      </p:nvGrpSpPr>
      <p:grpSpPr>
        <a:xfrm>
          <a:off x="0" y="0"/>
          <a:ext cx="0" cy="0"/>
          <a:chOff x="0" y="0"/>
          <a:chExt cx="0" cy="0"/>
        </a:xfrm>
      </p:grpSpPr>
      <p:sp>
        <p:nvSpPr>
          <p:cNvPr id="31" name="Google Shape;31;p3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36"/>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3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3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6" name="Shape 36"/>
        <p:cNvGrpSpPr/>
        <p:nvPr/>
      </p:nvGrpSpPr>
      <p:grpSpPr>
        <a:xfrm>
          <a:off x="0" y="0"/>
          <a:ext cx="0" cy="0"/>
          <a:chOff x="0" y="0"/>
          <a:chExt cx="0" cy="0"/>
        </a:xfrm>
      </p:grpSpPr>
      <p:sp>
        <p:nvSpPr>
          <p:cNvPr id="37" name="Google Shape;37;p3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3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ndara"/>
                <a:ea typeface="Candara"/>
                <a:cs typeface="Candara"/>
                <a:sym typeface="Candara"/>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ndara"/>
                <a:ea typeface="Candara"/>
                <a:cs typeface="Candara"/>
                <a:sym typeface="Candara"/>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ndara"/>
                <a:ea typeface="Candara"/>
                <a:cs typeface="Candara"/>
                <a:sym typeface="Candara"/>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 name="Google Shape;39;p3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 name="Shape 43"/>
        <p:cNvGrpSpPr/>
        <p:nvPr/>
      </p:nvGrpSpPr>
      <p:grpSpPr>
        <a:xfrm>
          <a:off x="0" y="0"/>
          <a:ext cx="0" cy="0"/>
          <a:chOff x="0" y="0"/>
          <a:chExt cx="0" cy="0"/>
        </a:xfrm>
      </p:grpSpPr>
      <p:sp>
        <p:nvSpPr>
          <p:cNvPr id="44" name="Google Shape;44;p3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38"/>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38"/>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7" name="Google Shape;47;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3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2" name="Google Shape;52;p3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3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3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3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3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3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9" name="Google Shape;69;p3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2"/>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2"/>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3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9"/>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9"/>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29"/>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31"/>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31"/>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2" name="Google Shape;62;p31"/>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63" name="Google Shape;63;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64" name="Google Shape;64;p3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31"/>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31"/>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33"/>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33"/>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75" name="Google Shape;75;p33"/>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76" name="Google Shape;76;p3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7" name="Google Shape;77;p3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3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3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kaggle.com/nisargpatel/automobiles/dat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www.kaggle.com/gutsyrobot/games-data/dat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www.kaggle.com/arthurpaulino/honey-production/dat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Introduction to Visualization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512762"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Clr>
                <a:schemeClr val="dk1"/>
              </a:buClr>
              <a:buSzPts val="2400"/>
              <a:buNone/>
            </a:pPr>
            <a:r>
              <a:rPr lang="en-IN" sz="4000" u="sng">
                <a:latin typeface="Times New Roman"/>
                <a:ea typeface="Times New Roman"/>
                <a:cs typeface="Times New Roman"/>
                <a:sym typeface="Times New Roman"/>
              </a:rPr>
              <a:t>Matplotlib</a:t>
            </a:r>
            <a:r>
              <a:rPr lang="en-IN" sz="4000" u="sng">
                <a:latin typeface="Times New Roman"/>
                <a:ea typeface="Times New Roman"/>
                <a:cs typeface="Times New Roman"/>
                <a:sym typeface="Times New Roman"/>
              </a:rPr>
              <a:t>, Seaborn and Plotly</a:t>
            </a:r>
            <a:endParaRPr sz="4000" u="sng"/>
          </a:p>
        </p:txBody>
      </p:sp>
      <p:sp>
        <p:nvSpPr>
          <p:cNvPr id="191" name="Google Shape;191;p10"/>
          <p:cNvSpPr txBox="1"/>
          <p:nvPr>
            <p:ph idx="1" type="body"/>
          </p:nvPr>
        </p:nvSpPr>
        <p:spPr>
          <a:xfrm>
            <a:off x="609600" y="1143000"/>
            <a:ext cx="10668000" cy="5334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400"/>
              </a:spcBef>
              <a:spcAft>
                <a:spcPts val="0"/>
              </a:spcAft>
              <a:buClr>
                <a:schemeClr val="dk1"/>
              </a:buClr>
              <a:buSzPts val="2000"/>
              <a:buFont typeface="Arial"/>
              <a:buNone/>
            </a:pPr>
            <a:r>
              <a:rPr lang="en-IN" sz="3000">
                <a:latin typeface="Times New Roman"/>
                <a:ea typeface="Times New Roman"/>
                <a:cs typeface="Times New Roman"/>
                <a:sym typeface="Times New Roman"/>
              </a:rPr>
              <a:t>Matplotlib</a:t>
            </a:r>
            <a:endParaRPr sz="3000">
              <a:latin typeface="Times New Roman"/>
              <a:ea typeface="Times New Roman"/>
              <a:cs typeface="Times New Roman"/>
              <a:sym typeface="Times New Roman"/>
            </a:endParaRPr>
          </a:p>
          <a:p>
            <a:pPr indent="-215900" lvl="0" marL="342900" rtl="0" algn="l">
              <a:lnSpc>
                <a:spcPct val="100000"/>
              </a:lnSpc>
              <a:spcBef>
                <a:spcPts val="400"/>
              </a:spcBef>
              <a:spcAft>
                <a:spcPts val="0"/>
              </a:spcAft>
              <a:buSzPts val="2000"/>
              <a:buNone/>
            </a:pPr>
            <a:r>
              <a:rPr lang="en-IN" sz="2000"/>
              <a:t>The matplotlib provides a context, one in which one or more plots can be drawn before the image is shown or saved to file. The context can be accessed via functions on </a:t>
            </a:r>
            <a:r>
              <a:rPr i="1" lang="en-IN" sz="2000"/>
              <a:t>pyplot</a:t>
            </a:r>
            <a:r>
              <a:rPr lang="en-IN" sz="2000"/>
              <a:t>. The context can be imported as follows:</a:t>
            </a:r>
            <a:endParaRPr/>
          </a:p>
          <a:p>
            <a:pPr indent="-215900" lvl="0" marL="342900" rtl="0" algn="l">
              <a:lnSpc>
                <a:spcPct val="100000"/>
              </a:lnSpc>
              <a:spcBef>
                <a:spcPts val="400"/>
              </a:spcBef>
              <a:spcAft>
                <a:spcPts val="0"/>
              </a:spcAft>
              <a:buSzPts val="2000"/>
              <a:buNone/>
            </a:pPr>
            <a:r>
              <a:rPr lang="en-IN" sz="2000">
                <a:solidFill>
                  <a:srgbClr val="0070C0"/>
                </a:solidFill>
                <a:latin typeface="Times New Roman"/>
                <a:ea typeface="Times New Roman"/>
                <a:cs typeface="Times New Roman"/>
                <a:sym typeface="Times New Roman"/>
              </a:rPr>
              <a:t>i</a:t>
            </a:r>
            <a:r>
              <a:rPr i="1" lang="en-IN" sz="2000">
                <a:solidFill>
                  <a:srgbClr val="0070C0"/>
                </a:solidFill>
                <a:latin typeface="Times New Roman"/>
                <a:ea typeface="Times New Roman"/>
                <a:cs typeface="Times New Roman"/>
                <a:sym typeface="Times New Roman"/>
              </a:rPr>
              <a:t>mport matplotlib import pyplot</a:t>
            </a:r>
            <a:endParaRPr i="1" sz="2000">
              <a:solidFill>
                <a:srgbClr val="0070C0"/>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SzPts val="2000"/>
              <a:buNone/>
            </a:pPr>
            <a:r>
              <a:t/>
            </a:r>
            <a:endParaRPr i="1" sz="2000">
              <a:solidFill>
                <a:srgbClr val="0070C0"/>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SzPts val="2000"/>
              <a:buNone/>
            </a:pPr>
            <a:r>
              <a:rPr lang="en-IN" sz="2000"/>
              <a:t>There is some convention to import this context and name it plt; for example:</a:t>
            </a:r>
            <a:endParaRPr/>
          </a:p>
          <a:p>
            <a:pPr indent="-215900" lvl="0" marL="342900" rtl="0" algn="l">
              <a:lnSpc>
                <a:spcPct val="100000"/>
              </a:lnSpc>
              <a:spcBef>
                <a:spcPts val="400"/>
              </a:spcBef>
              <a:spcAft>
                <a:spcPts val="0"/>
              </a:spcAft>
              <a:buSzPts val="2000"/>
              <a:buNone/>
            </a:pPr>
            <a:r>
              <a:rPr i="1" lang="en-IN" sz="2000">
                <a:solidFill>
                  <a:srgbClr val="0070C0"/>
                </a:solidFill>
                <a:latin typeface="Times New Roman"/>
                <a:ea typeface="Times New Roman"/>
                <a:cs typeface="Times New Roman"/>
                <a:sym typeface="Times New Roman"/>
              </a:rPr>
              <a:t>import matplotlib.pyplot as plt</a:t>
            </a:r>
            <a:endParaRPr i="1" sz="2000">
              <a:solidFill>
                <a:srgbClr val="0070C0"/>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SzPts val="2000"/>
              <a:buNone/>
            </a:pPr>
            <a:r>
              <a:t/>
            </a:r>
            <a:endParaRPr i="1" sz="2000">
              <a:solidFill>
                <a:srgbClr val="0070C0"/>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SzPts val="2000"/>
              <a:buNone/>
            </a:pPr>
            <a:r>
              <a:rPr lang="en-IN" sz="2000"/>
              <a:t>Charts and plots are made by making and calling on context; for example:</a:t>
            </a:r>
            <a:endParaRPr/>
          </a:p>
          <a:p>
            <a:pPr indent="-215900" lvl="0" marL="342900" rtl="0" algn="l">
              <a:lnSpc>
                <a:spcPct val="100000"/>
              </a:lnSpc>
              <a:spcBef>
                <a:spcPts val="400"/>
              </a:spcBef>
              <a:spcAft>
                <a:spcPts val="0"/>
              </a:spcAft>
              <a:buSzPts val="2000"/>
              <a:buNone/>
            </a:pPr>
            <a:r>
              <a:rPr i="1" lang="en-IN" sz="2000">
                <a:solidFill>
                  <a:srgbClr val="0070C0"/>
                </a:solidFill>
                <a:latin typeface="Times New Roman"/>
                <a:ea typeface="Times New Roman"/>
                <a:cs typeface="Times New Roman"/>
                <a:sym typeface="Times New Roman"/>
              </a:rPr>
              <a:t>pyplot.plot()</a:t>
            </a:r>
            <a:endParaRPr i="1" sz="2000">
              <a:solidFill>
                <a:srgbClr val="0070C0"/>
              </a:solidFill>
              <a:latin typeface="Times New Roman"/>
              <a:ea typeface="Times New Roman"/>
              <a:cs typeface="Times New Roman"/>
              <a:sym typeface="Times New Roman"/>
            </a:endParaRPr>
          </a:p>
        </p:txBody>
      </p:sp>
      <p:sp>
        <p:nvSpPr>
          <p:cNvPr id="192" name="Google Shape;192;p10"/>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800">
                <a:latin typeface="Times New Roman"/>
                <a:ea typeface="Times New Roman"/>
                <a:cs typeface="Times New Roman"/>
                <a:sym typeface="Times New Roman"/>
              </a:rPr>
              <a:t>Seaborn </a:t>
            </a:r>
            <a:endParaRPr/>
          </a:p>
          <a:p>
            <a:pPr indent="0" lvl="0" marL="25400" rtl="0" algn="l">
              <a:lnSpc>
                <a:spcPct val="100000"/>
              </a:lnSpc>
              <a:spcBef>
                <a:spcPts val="640"/>
              </a:spcBef>
              <a:spcAft>
                <a:spcPts val="0"/>
              </a:spcAft>
              <a:buSzPts val="3200"/>
              <a:buNone/>
            </a:pPr>
            <a:r>
              <a:rPr lang="en-IN" sz="2000"/>
              <a:t>Seaborn is </a:t>
            </a:r>
            <a:r>
              <a:rPr lang="en-IN" sz="2000"/>
              <a:t>complementary</a:t>
            </a:r>
            <a:r>
              <a:rPr lang="en-IN" sz="2000"/>
              <a:t> to Matplotlib and it specifically targets statistical data visualization. But it goes even further than that: Seaborn extends Matplotlib and that’s why it can address the two biggest frustrations of working with Matplotlib. You can import necessary library as follows:</a:t>
            </a:r>
            <a:endParaRPr/>
          </a:p>
          <a:p>
            <a:pPr indent="0" lvl="0" marL="25400" rtl="0" algn="l">
              <a:lnSpc>
                <a:spcPct val="100000"/>
              </a:lnSpc>
              <a:spcBef>
                <a:spcPts val="640"/>
              </a:spcBef>
              <a:spcAft>
                <a:spcPts val="0"/>
              </a:spcAft>
              <a:buSzPts val="3200"/>
              <a:buNone/>
            </a:pPr>
            <a:r>
              <a:rPr i="1" lang="en-IN" sz="2000">
                <a:solidFill>
                  <a:srgbClr val="0070C0"/>
                </a:solidFill>
                <a:latin typeface="Times New Roman"/>
                <a:ea typeface="Times New Roman"/>
                <a:cs typeface="Times New Roman"/>
                <a:sym typeface="Times New Roman"/>
              </a:rPr>
              <a:t>import seaborn as sns</a:t>
            </a:r>
            <a:endParaRPr i="1" sz="20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t>Loading the data: </a:t>
            </a:r>
            <a:endParaRPr/>
          </a:p>
          <a:p>
            <a:pPr indent="0" lvl="0" marL="25400" rtl="0" algn="l">
              <a:lnSpc>
                <a:spcPct val="100000"/>
              </a:lnSpc>
              <a:spcBef>
                <a:spcPts val="640"/>
              </a:spcBef>
              <a:spcAft>
                <a:spcPts val="0"/>
              </a:spcAft>
              <a:buSzPts val="3200"/>
              <a:buNone/>
            </a:pPr>
            <a:r>
              <a:rPr i="1" lang="en-IN" sz="2000">
                <a:solidFill>
                  <a:srgbClr val="0070C0"/>
                </a:solidFill>
                <a:latin typeface="Times New Roman"/>
                <a:ea typeface="Times New Roman"/>
                <a:cs typeface="Times New Roman"/>
                <a:sym typeface="Times New Roman"/>
              </a:rPr>
              <a:t>X= sns.dataset(“x”)</a:t>
            </a:r>
            <a:endParaRPr/>
          </a:p>
          <a:p>
            <a:pPr indent="0" lvl="0" marL="25400" rtl="0" algn="l">
              <a:lnSpc>
                <a:spcPct val="100000"/>
              </a:lnSpc>
              <a:spcBef>
                <a:spcPts val="640"/>
              </a:spcBef>
              <a:spcAft>
                <a:spcPts val="0"/>
              </a:spcAft>
              <a:buSzPts val="3200"/>
              <a:buNone/>
            </a:pPr>
            <a:r>
              <a:t/>
            </a:r>
            <a:endParaRPr i="1" sz="20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t>Michael Waskom says in the  “If matplotlib “tries to make easy things easy and hard things possible”, seaborn tries to make a well-defined set of hard things easy too.”</a:t>
            </a:r>
            <a:endParaRPr i="1" sz="2000">
              <a:solidFill>
                <a:srgbClr val="0070C0"/>
              </a:solidFill>
              <a:latin typeface="Times New Roman"/>
              <a:ea typeface="Times New Roman"/>
              <a:cs typeface="Times New Roman"/>
              <a:sym typeface="Times New Roman"/>
            </a:endParaRPr>
          </a:p>
        </p:txBody>
      </p:sp>
      <p:sp>
        <p:nvSpPr>
          <p:cNvPr id="198" name="Google Shape;198;p11"/>
          <p:cNvSpPr txBox="1"/>
          <p:nvPr>
            <p:ph type="title"/>
          </p:nvPr>
        </p:nvSpPr>
        <p:spPr>
          <a:xfrm>
            <a:off x="512762"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Clr>
                <a:schemeClr val="dk1"/>
              </a:buClr>
              <a:buSzPts val="2400"/>
              <a:buNone/>
            </a:pPr>
            <a:r>
              <a:rPr lang="en-IN" sz="4000" u="sng">
                <a:latin typeface="Times New Roman"/>
                <a:ea typeface="Times New Roman"/>
                <a:cs typeface="Times New Roman"/>
                <a:sym typeface="Times New Roman"/>
              </a:rPr>
              <a:t>Matplotlib</a:t>
            </a:r>
            <a:r>
              <a:rPr lang="en-IN" sz="4000" u="sng">
                <a:latin typeface="Times New Roman"/>
                <a:ea typeface="Times New Roman"/>
                <a:cs typeface="Times New Roman"/>
                <a:sym typeface="Times New Roman"/>
              </a:rPr>
              <a:t>, Seaborn and Plotly</a:t>
            </a:r>
            <a:endParaRPr sz="40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204" name="Google Shape;204;p1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a:t>Plotly</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Plotly provides a web-service for hosting graphs. Plotly for Python can be configured to render locally inside Jupyter (IPython) notebooks, locally inside your web browser, or remotely in your online Plotly account. You can import necessary library as follows:</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2000">
                <a:solidFill>
                  <a:srgbClr val="0070C0"/>
                </a:solidFill>
                <a:latin typeface="Times New Roman"/>
                <a:ea typeface="Times New Roman"/>
                <a:cs typeface="Times New Roman"/>
                <a:sym typeface="Times New Roman"/>
              </a:rPr>
              <a:t>import plotly.plotly as py    #</a:t>
            </a:r>
            <a:r>
              <a:rPr lang="en-IN" sz="2000">
                <a:solidFill>
                  <a:srgbClr val="262626"/>
                </a:solidFill>
                <a:latin typeface="Times New Roman"/>
                <a:ea typeface="Times New Roman"/>
                <a:cs typeface="Times New Roman"/>
                <a:sym typeface="Times New Roman"/>
              </a:rPr>
              <a:t>for sending things to plotly</a:t>
            </a:r>
            <a:endParaRPr sz="2000">
              <a:solidFill>
                <a:srgbClr val="262626"/>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2000">
                <a:solidFill>
                  <a:srgbClr val="0070C0"/>
                </a:solidFill>
                <a:latin typeface="Times New Roman"/>
                <a:ea typeface="Times New Roman"/>
                <a:cs typeface="Times New Roman"/>
                <a:sym typeface="Times New Roman"/>
              </a:rPr>
              <a:t>import plotly.tools as tls    #</a:t>
            </a:r>
            <a:r>
              <a:rPr lang="en-IN" sz="2000">
                <a:solidFill>
                  <a:srgbClr val="262626"/>
                </a:solidFill>
                <a:latin typeface="Times New Roman"/>
                <a:ea typeface="Times New Roman"/>
                <a:cs typeface="Times New Roman"/>
                <a:sym typeface="Times New Roman"/>
              </a:rPr>
              <a:t>for mpl, config, etc.</a:t>
            </a:r>
            <a:endParaRPr/>
          </a:p>
          <a:p>
            <a:pPr indent="0" lvl="0" marL="25400" rtl="0" algn="l">
              <a:lnSpc>
                <a:spcPct val="100000"/>
              </a:lnSpc>
              <a:spcBef>
                <a:spcPts val="640"/>
              </a:spcBef>
              <a:spcAft>
                <a:spcPts val="0"/>
              </a:spcAft>
              <a:buSzPts val="3200"/>
              <a:buNone/>
            </a:pPr>
            <a:r>
              <a:t/>
            </a:r>
            <a:endParaRPr sz="2000">
              <a:solidFill>
                <a:srgbClr val="262626"/>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Here’s how you plot data or a figure:</a:t>
            </a:r>
            <a:endParaRPr/>
          </a:p>
          <a:p>
            <a:pPr indent="0" lvl="0" marL="25400" rtl="0" algn="l">
              <a:lnSpc>
                <a:spcPct val="100000"/>
              </a:lnSpc>
              <a:spcBef>
                <a:spcPts val="640"/>
              </a:spcBef>
              <a:spcAft>
                <a:spcPts val="0"/>
              </a:spcAft>
              <a:buSzPts val="3200"/>
              <a:buNone/>
            </a:pPr>
            <a:r>
              <a:rPr i="1" lang="en-IN" sz="2000">
                <a:solidFill>
                  <a:srgbClr val="0070C0"/>
                </a:solidFill>
                <a:latin typeface="Times New Roman"/>
                <a:ea typeface="Times New Roman"/>
                <a:cs typeface="Times New Roman"/>
                <a:sym typeface="Times New Roman"/>
              </a:rPr>
              <a:t>py.plot(data_or_figure_here)</a:t>
            </a:r>
            <a:endParaRPr i="1" sz="2000">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Types of data</a:t>
            </a:r>
            <a:endParaRPr/>
          </a:p>
        </p:txBody>
      </p:sp>
      <p:grpSp>
        <p:nvGrpSpPr>
          <p:cNvPr id="210" name="Google Shape;210;p13"/>
          <p:cNvGrpSpPr/>
          <p:nvPr/>
        </p:nvGrpSpPr>
        <p:grpSpPr>
          <a:xfrm>
            <a:off x="842524" y="2624782"/>
            <a:ext cx="10506951" cy="2753022"/>
            <a:chOff x="4324" y="799157"/>
            <a:chExt cx="10506951" cy="2753022"/>
          </a:xfrm>
        </p:grpSpPr>
        <p:sp>
          <p:nvSpPr>
            <p:cNvPr id="211" name="Google Shape;211;p13"/>
            <p:cNvSpPr/>
            <p:nvPr/>
          </p:nvSpPr>
          <p:spPr>
            <a:xfrm>
              <a:off x="4324" y="1380070"/>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nvSpPr>
          <p:spPr>
            <a:xfrm>
              <a:off x="33914" y="1409660"/>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Data types</a:t>
              </a:r>
              <a:endParaRPr/>
            </a:p>
          </p:txBody>
        </p:sp>
        <p:sp>
          <p:nvSpPr>
            <p:cNvPr id="213" name="Google Shape;213;p13"/>
            <p:cNvSpPr/>
            <p:nvPr/>
          </p:nvSpPr>
          <p:spPr>
            <a:xfrm rot="-2142401">
              <a:off x="1931338" y="1573859"/>
              <a:ext cx="995334" cy="41791"/>
            </a:xfrm>
            <a:custGeom>
              <a:rect b="b" l="l" r="r" t="t"/>
              <a:pathLst>
                <a:path extrusionOk="0" h="120000" w="120000">
                  <a:moveTo>
                    <a:pt x="0" y="59999"/>
                  </a:moveTo>
                  <a:lnTo>
                    <a:pt x="120000" y="59999"/>
                  </a:lnTo>
                </a:path>
              </a:pathLst>
            </a:custGeom>
            <a:noFill/>
            <a:ln cap="flat" cmpd="sng" w="25400">
              <a:solidFill>
                <a:srgbClr val="7A94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txBox="1"/>
            <p:nvPr/>
          </p:nvSpPr>
          <p:spPr>
            <a:xfrm rot="-2142401">
              <a:off x="2404121" y="1569872"/>
              <a:ext cx="49766" cy="497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5" name="Google Shape;215;p13"/>
            <p:cNvSpPr/>
            <p:nvPr/>
          </p:nvSpPr>
          <p:spPr>
            <a:xfrm>
              <a:off x="2833118" y="799157"/>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txBox="1"/>
            <p:nvPr/>
          </p:nvSpPr>
          <p:spPr>
            <a:xfrm>
              <a:off x="2862708" y="828747"/>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Categorical</a:t>
              </a:r>
              <a:endParaRPr/>
            </a:p>
          </p:txBody>
        </p:sp>
        <p:sp>
          <p:nvSpPr>
            <p:cNvPr id="217" name="Google Shape;217;p13"/>
            <p:cNvSpPr/>
            <p:nvPr/>
          </p:nvSpPr>
          <p:spPr>
            <a:xfrm rot="2142401">
              <a:off x="1931338" y="2154773"/>
              <a:ext cx="995334" cy="41791"/>
            </a:xfrm>
            <a:custGeom>
              <a:rect b="b" l="l" r="r" t="t"/>
              <a:pathLst>
                <a:path extrusionOk="0" h="120000" w="120000">
                  <a:moveTo>
                    <a:pt x="0" y="59999"/>
                  </a:moveTo>
                  <a:lnTo>
                    <a:pt x="120000" y="59999"/>
                  </a:lnTo>
                </a:path>
              </a:pathLst>
            </a:custGeom>
            <a:noFill/>
            <a:ln cap="flat" cmpd="sng" w="25400">
              <a:solidFill>
                <a:srgbClr val="7A94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txBox="1"/>
            <p:nvPr/>
          </p:nvSpPr>
          <p:spPr>
            <a:xfrm rot="2142401">
              <a:off x="2404121" y="2150785"/>
              <a:ext cx="49766" cy="497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9" name="Google Shape;219;p13"/>
            <p:cNvSpPr/>
            <p:nvPr/>
          </p:nvSpPr>
          <p:spPr>
            <a:xfrm>
              <a:off x="2833118" y="1960983"/>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txBox="1"/>
            <p:nvPr/>
          </p:nvSpPr>
          <p:spPr>
            <a:xfrm>
              <a:off x="2862708" y="1990573"/>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Numeric</a:t>
              </a:r>
              <a:endParaRPr b="0" i="0" sz="2900" u="none" cap="none" strike="noStrike">
                <a:solidFill>
                  <a:schemeClr val="dk1"/>
                </a:solidFill>
                <a:latin typeface="Arial"/>
                <a:ea typeface="Arial"/>
                <a:cs typeface="Arial"/>
                <a:sym typeface="Arial"/>
              </a:endParaRPr>
            </a:p>
          </p:txBody>
        </p:sp>
        <p:sp>
          <p:nvSpPr>
            <p:cNvPr id="221" name="Google Shape;221;p13"/>
            <p:cNvSpPr/>
            <p:nvPr/>
          </p:nvSpPr>
          <p:spPr>
            <a:xfrm rot="-2142401">
              <a:off x="4760132" y="2154773"/>
              <a:ext cx="995334" cy="41791"/>
            </a:xfrm>
            <a:custGeom>
              <a:rect b="b" l="l" r="r" t="t"/>
              <a:pathLst>
                <a:path extrusionOk="0" h="120000" w="120000">
                  <a:moveTo>
                    <a:pt x="0" y="59999"/>
                  </a:moveTo>
                  <a:lnTo>
                    <a:pt x="120000" y="59999"/>
                  </a:lnTo>
                </a:path>
              </a:pathLst>
            </a:custGeom>
            <a:noFill/>
            <a:ln cap="flat" cmpd="sng" w="25400">
              <a:solidFill>
                <a:srgbClr val="8CA8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nvSpPr>
          <p:spPr>
            <a:xfrm rot="-2142401">
              <a:off x="5232916" y="2150785"/>
              <a:ext cx="49766" cy="497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23" name="Google Shape;223;p13"/>
            <p:cNvSpPr/>
            <p:nvPr/>
          </p:nvSpPr>
          <p:spPr>
            <a:xfrm>
              <a:off x="5661913" y="1380070"/>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nvSpPr>
          <p:spPr>
            <a:xfrm>
              <a:off x="5691503" y="1409660"/>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Discrete</a:t>
              </a:r>
              <a:endParaRPr/>
            </a:p>
          </p:txBody>
        </p:sp>
        <p:sp>
          <p:nvSpPr>
            <p:cNvPr id="225" name="Google Shape;225;p13"/>
            <p:cNvSpPr/>
            <p:nvPr/>
          </p:nvSpPr>
          <p:spPr>
            <a:xfrm>
              <a:off x="7682481" y="1864316"/>
              <a:ext cx="808227" cy="41791"/>
            </a:xfrm>
            <a:custGeom>
              <a:rect b="b" l="l" r="r" t="t"/>
              <a:pathLst>
                <a:path extrusionOk="0" h="120000" w="120000">
                  <a:moveTo>
                    <a:pt x="0" y="59999"/>
                  </a:moveTo>
                  <a:lnTo>
                    <a:pt x="120000" y="59999"/>
                  </a:lnTo>
                </a:path>
              </a:pathLst>
            </a:custGeom>
            <a:noFill/>
            <a:ln cap="flat" cmpd="sng" w="25400">
              <a:solidFill>
                <a:srgbClr val="8CA8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txBox="1"/>
            <p:nvPr/>
          </p:nvSpPr>
          <p:spPr>
            <a:xfrm>
              <a:off x="8066388" y="1865006"/>
              <a:ext cx="40411" cy="404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27" name="Google Shape;227;p13"/>
            <p:cNvSpPr/>
            <p:nvPr/>
          </p:nvSpPr>
          <p:spPr>
            <a:xfrm>
              <a:off x="8490708" y="1380070"/>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txBox="1"/>
            <p:nvPr/>
          </p:nvSpPr>
          <p:spPr>
            <a:xfrm>
              <a:off x="8520298" y="1409660"/>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Counting process</a:t>
              </a:r>
              <a:endParaRPr/>
            </a:p>
          </p:txBody>
        </p:sp>
        <p:sp>
          <p:nvSpPr>
            <p:cNvPr id="229" name="Google Shape;229;p13"/>
            <p:cNvSpPr/>
            <p:nvPr/>
          </p:nvSpPr>
          <p:spPr>
            <a:xfrm rot="2142401">
              <a:off x="4760132" y="2735686"/>
              <a:ext cx="995334" cy="41791"/>
            </a:xfrm>
            <a:custGeom>
              <a:rect b="b" l="l" r="r" t="t"/>
              <a:pathLst>
                <a:path extrusionOk="0" h="120000" w="120000">
                  <a:moveTo>
                    <a:pt x="0" y="59999"/>
                  </a:moveTo>
                  <a:lnTo>
                    <a:pt x="120000" y="59999"/>
                  </a:lnTo>
                </a:path>
              </a:pathLst>
            </a:custGeom>
            <a:noFill/>
            <a:ln cap="flat" cmpd="sng" w="25400">
              <a:solidFill>
                <a:srgbClr val="8CA8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txBox="1"/>
            <p:nvPr/>
          </p:nvSpPr>
          <p:spPr>
            <a:xfrm rot="2142401">
              <a:off x="5232916" y="2731698"/>
              <a:ext cx="49766" cy="497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31" name="Google Shape;231;p13"/>
            <p:cNvSpPr/>
            <p:nvPr/>
          </p:nvSpPr>
          <p:spPr>
            <a:xfrm>
              <a:off x="5661913" y="2541896"/>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nvSpPr>
          <p:spPr>
            <a:xfrm>
              <a:off x="5691503" y="2571486"/>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Continuous</a:t>
              </a:r>
              <a:endParaRPr/>
            </a:p>
          </p:txBody>
        </p:sp>
        <p:sp>
          <p:nvSpPr>
            <p:cNvPr id="233" name="Google Shape;233;p13"/>
            <p:cNvSpPr/>
            <p:nvPr/>
          </p:nvSpPr>
          <p:spPr>
            <a:xfrm>
              <a:off x="7682481" y="3026142"/>
              <a:ext cx="808227" cy="41791"/>
            </a:xfrm>
            <a:custGeom>
              <a:rect b="b" l="l" r="r" t="t"/>
              <a:pathLst>
                <a:path extrusionOk="0" h="120000" w="120000">
                  <a:moveTo>
                    <a:pt x="0" y="59999"/>
                  </a:moveTo>
                  <a:lnTo>
                    <a:pt x="120000" y="59999"/>
                  </a:lnTo>
                </a:path>
              </a:pathLst>
            </a:custGeom>
            <a:noFill/>
            <a:ln cap="flat" cmpd="sng" w="25400">
              <a:solidFill>
                <a:srgbClr val="8CA8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txBox="1"/>
            <p:nvPr/>
          </p:nvSpPr>
          <p:spPr>
            <a:xfrm>
              <a:off x="8066388" y="3026833"/>
              <a:ext cx="40411" cy="404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35" name="Google Shape;235;p13"/>
            <p:cNvSpPr/>
            <p:nvPr/>
          </p:nvSpPr>
          <p:spPr>
            <a:xfrm>
              <a:off x="8490708" y="2541896"/>
              <a:ext cx="2020567" cy="1010283"/>
            </a:xfrm>
            <a:prstGeom prst="roundRect">
              <a:avLst>
                <a:gd fmla="val 10000" name="adj"/>
              </a:avLst>
            </a:prstGeom>
            <a:gradFill>
              <a:gsLst>
                <a:gs pos="0">
                  <a:schemeClr val="lt1"/>
                </a:gs>
                <a:gs pos="35000">
                  <a:schemeClr val="lt1"/>
                </a:gs>
                <a:gs pos="100000">
                  <a:schemeClr val="lt1"/>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txBox="1"/>
            <p:nvPr/>
          </p:nvSpPr>
          <p:spPr>
            <a:xfrm>
              <a:off x="8520298" y="2571486"/>
              <a:ext cx="1961387" cy="951103"/>
            </a:xfrm>
            <a:prstGeom prst="rect">
              <a:avLst/>
            </a:prstGeom>
            <a:noFill/>
            <a:ln>
              <a:noFill/>
            </a:ln>
          </p:spPr>
          <p:txBody>
            <a:bodyPr anchorCtr="0" anchor="ctr" bIns="18400" lIns="18400" spcFirstLastPara="1" rIns="18400" wrap="square" tIns="18400">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dk1"/>
                  </a:solidFill>
                  <a:latin typeface="Arial"/>
                  <a:ea typeface="Arial"/>
                  <a:cs typeface="Arial"/>
                  <a:sym typeface="Arial"/>
                </a:rPr>
                <a:t>Measuring process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Chart selection</a:t>
            </a:r>
            <a:endParaRPr/>
          </a:p>
        </p:txBody>
      </p:sp>
      <p:graphicFrame>
        <p:nvGraphicFramePr>
          <p:cNvPr id="242" name="Google Shape;242;p14"/>
          <p:cNvGraphicFramePr/>
          <p:nvPr/>
        </p:nvGraphicFramePr>
        <p:xfrm>
          <a:off x="838200" y="1552575"/>
          <a:ext cx="3000000" cy="3000000"/>
        </p:xfrm>
        <a:graphic>
          <a:graphicData uri="http://schemas.openxmlformats.org/drawingml/2006/table">
            <a:tbl>
              <a:tblPr bandRow="1" firstRow="1">
                <a:noFill/>
                <a:tableStyleId>{AAA865C4-0021-4648-8E6C-7C50FC36C75D}</a:tableStyleId>
              </a:tblPr>
              <a:tblGrid>
                <a:gridCol w="1473200"/>
                <a:gridCol w="1498600"/>
                <a:gridCol w="2959825"/>
                <a:gridCol w="1507400"/>
                <a:gridCol w="3076575"/>
              </a:tblGrid>
              <a:tr h="494575">
                <a:tc>
                  <a:txBody>
                    <a:bodyPr>
                      <a:noAutofit/>
                    </a:bodyPr>
                    <a:lstStyle/>
                    <a:p>
                      <a:pPr indent="0" lvl="0" marL="0" marR="0" rtl="0" algn="l">
                        <a:lnSpc>
                          <a:spcPct val="107000"/>
                        </a:lnSpc>
                        <a:spcBef>
                          <a:spcPts val="0"/>
                        </a:spcBef>
                        <a:spcAft>
                          <a:spcPts val="0"/>
                        </a:spcAft>
                        <a:buNone/>
                      </a:pPr>
                      <a:r>
                        <a:rPr lang="en-IN" sz="1800" u="none" cap="none" strike="noStrike"/>
                        <a:t>X Variable</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Y Variable</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Purpose of analysis</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Type of chart</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Example</a:t>
                      </a:r>
                      <a:endParaRPr sz="1800" u="none" cap="none" strike="noStrike">
                        <a:latin typeface="Calibri"/>
                        <a:ea typeface="Calibri"/>
                        <a:cs typeface="Calibri"/>
                        <a:sym typeface="Calibri"/>
                      </a:endParaRPr>
                    </a:p>
                  </a:txBody>
                  <a:tcPr marT="0" marB="0" marR="68575" marL="68575"/>
                </a:tc>
              </a:tr>
              <a:tr h="846200">
                <a:tc>
                  <a:txBody>
                    <a:bodyPr>
                      <a:noAutofit/>
                    </a:bodyPr>
                    <a:lstStyle/>
                    <a:p>
                      <a:pPr indent="0" lvl="0" marL="0" marR="0" rtl="0" algn="l">
                        <a:lnSpc>
                          <a:spcPct val="107000"/>
                        </a:lnSpc>
                        <a:spcBef>
                          <a:spcPts val="0"/>
                        </a:spcBef>
                        <a:spcAft>
                          <a:spcPts val="0"/>
                        </a:spcAft>
                        <a:buNone/>
                      </a:pPr>
                      <a:r>
                        <a:rPr lang="en-IN" sz="1800" u="none" cap="none" strike="noStrike"/>
                        <a:t>Continuous (numerical)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Continuous (numerical)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How Y changes with X</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Scatter plot</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How cholesterol varies with Age?</a:t>
                      </a:r>
                      <a:endParaRPr sz="1800" u="none" cap="none" strike="noStrike">
                        <a:latin typeface="Calibri"/>
                        <a:ea typeface="Calibri"/>
                        <a:cs typeface="Calibri"/>
                        <a:sym typeface="Calibri"/>
                      </a:endParaRPr>
                    </a:p>
                  </a:txBody>
                  <a:tcPr marT="0" marB="0" marR="68575" marL="68575"/>
                </a:tc>
              </a:tr>
              <a:tr h="632275">
                <a:tc>
                  <a:txBody>
                    <a:bodyPr>
                      <a:noAutofit/>
                    </a:bodyPr>
                    <a:lstStyle/>
                    <a:p>
                      <a:pPr indent="0" lvl="0" marL="0" marR="0" rtl="0" algn="l">
                        <a:lnSpc>
                          <a:spcPct val="107000"/>
                        </a:lnSpc>
                        <a:spcBef>
                          <a:spcPts val="0"/>
                        </a:spcBef>
                        <a:spcAft>
                          <a:spcPts val="0"/>
                        </a:spcAft>
                        <a:buNone/>
                      </a:pPr>
                      <a:r>
                        <a:rPr lang="en-IN" sz="1800" u="none" cap="none" strike="noStrike"/>
                        <a:t>Continuous (numerical)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Categorical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How range of X varies for various category levels</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Box plot</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Cholesterol variation with Men and Women</a:t>
                      </a:r>
                      <a:endParaRPr sz="1800" u="none" cap="none" strike="noStrike">
                        <a:latin typeface="Calibri"/>
                        <a:ea typeface="Calibri"/>
                        <a:cs typeface="Calibri"/>
                        <a:sym typeface="Calibri"/>
                      </a:endParaRPr>
                    </a:p>
                  </a:txBody>
                  <a:tcPr marT="0" marB="0" marR="68575" marL="68575"/>
                </a:tc>
              </a:tr>
              <a:tr h="846200">
                <a:tc>
                  <a:txBody>
                    <a:bodyPr>
                      <a:noAutofit/>
                    </a:bodyPr>
                    <a:lstStyle/>
                    <a:p>
                      <a:pPr indent="0" lvl="0" marL="0" marR="0" rtl="0" algn="l">
                        <a:lnSpc>
                          <a:spcPct val="107000"/>
                        </a:lnSpc>
                        <a:spcBef>
                          <a:spcPts val="0"/>
                        </a:spcBef>
                        <a:spcAft>
                          <a:spcPts val="0"/>
                        </a:spcAft>
                        <a:buNone/>
                      </a:pPr>
                      <a:r>
                        <a:rPr lang="en-IN" sz="1800" u="none" cap="none" strike="noStrike"/>
                        <a:t>Categorical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Categorical</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What is the number or % of records of X which falls under each category</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Stacked bar</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How many men have heart disease compared to women?</a:t>
                      </a:r>
                      <a:endParaRPr sz="1800" u="none" cap="none" strike="noStrike">
                        <a:latin typeface="Calibri"/>
                        <a:ea typeface="Calibri"/>
                        <a:cs typeface="Calibri"/>
                        <a:sym typeface="Calibri"/>
                      </a:endParaRPr>
                    </a:p>
                  </a:txBody>
                  <a:tcPr marT="0" marB="0" marR="68575" marL="68575"/>
                </a:tc>
              </a:tr>
              <a:tr h="418375">
                <a:tc>
                  <a:txBody>
                    <a:bodyPr>
                      <a:noAutofit/>
                    </a:bodyPr>
                    <a:lstStyle/>
                    <a:p>
                      <a:pPr indent="0" lvl="0" marL="0" marR="0" rtl="0" algn="l">
                        <a:lnSpc>
                          <a:spcPct val="107000"/>
                        </a:lnSpc>
                        <a:spcBef>
                          <a:spcPts val="0"/>
                        </a:spcBef>
                        <a:spcAft>
                          <a:spcPts val="0"/>
                        </a:spcAft>
                        <a:buNone/>
                      </a:pPr>
                      <a:r>
                        <a:rPr lang="en-IN" sz="1800" u="none" cap="none" strike="noStrike"/>
                        <a:t>Continuous</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Look at the distribution of the values of the X variable</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Histogram, boxplot</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Distribution of cholesterol ranges</a:t>
                      </a:r>
                      <a:endParaRPr sz="1800" u="none" cap="none" strike="noStrike">
                        <a:latin typeface="Calibri"/>
                        <a:ea typeface="Calibri"/>
                        <a:cs typeface="Calibri"/>
                        <a:sym typeface="Calibri"/>
                      </a:endParaRPr>
                    </a:p>
                  </a:txBody>
                  <a:tcPr marT="0" marB="0" marR="68575" marL="68575"/>
                </a:tc>
              </a:tr>
              <a:tr h="1274050">
                <a:tc gridSpan="2">
                  <a:txBody>
                    <a:bodyPr>
                      <a:noAutofit/>
                    </a:bodyPr>
                    <a:lstStyle/>
                    <a:p>
                      <a:pPr indent="0" lvl="0" marL="0" marR="0" rtl="0" algn="l">
                        <a:lnSpc>
                          <a:spcPct val="107000"/>
                        </a:lnSpc>
                        <a:spcBef>
                          <a:spcPts val="0"/>
                        </a:spcBef>
                        <a:spcAft>
                          <a:spcPts val="0"/>
                        </a:spcAft>
                        <a:buNone/>
                      </a:pPr>
                      <a:r>
                        <a:rPr lang="en-IN" sz="1800" u="none" cap="none" strike="noStrike"/>
                        <a:t>Impact of 2 X variables on a Y variable</a:t>
                      </a:r>
                      <a:endParaRPr sz="1800" u="none" cap="none" strike="noStrike">
                        <a:latin typeface="Calibri"/>
                        <a:ea typeface="Calibri"/>
                        <a:cs typeface="Calibri"/>
                        <a:sym typeface="Calibri"/>
                      </a:endParaRPr>
                    </a:p>
                  </a:txBody>
                  <a:tcPr marT="0" marB="0" marR="68575" marL="68575"/>
                </a:tc>
                <a:tc hMerge="1"/>
                <a:tc>
                  <a:txBody>
                    <a:bodyPr>
                      <a:noAutofit/>
                    </a:bodyPr>
                    <a:lstStyle/>
                    <a:p>
                      <a:pPr indent="0" lvl="0" marL="0" marR="0" rtl="0" algn="l">
                        <a:lnSpc>
                          <a:spcPct val="107000"/>
                        </a:lnSpc>
                        <a:spcBef>
                          <a:spcPts val="0"/>
                        </a:spcBef>
                        <a:spcAft>
                          <a:spcPts val="0"/>
                        </a:spcAft>
                        <a:buNone/>
                      </a:pPr>
                      <a:r>
                        <a:rPr lang="en-IN" sz="1800" u="none" cap="none" strike="noStrike"/>
                        <a:t>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Facet_grid()</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IN" sz="1800" u="none" cap="none" strike="noStrike"/>
                        <a:t>Distribution of chol across mean and women – compared for people who have and don’t have heart disease</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a:t>Practical use cases of various visualization techniques</a:t>
            </a:r>
            <a:endParaRPr sz="3600"/>
          </a:p>
        </p:txBody>
      </p:sp>
      <p:sp>
        <p:nvSpPr>
          <p:cNvPr id="249" name="Google Shape;249;p1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u="sng"/>
              <a:t>Scatterplot</a:t>
            </a:r>
            <a:endParaRPr u="sng"/>
          </a:p>
          <a:p>
            <a:pPr indent="0" lvl="0" marL="0" rtl="0" algn="l">
              <a:lnSpc>
                <a:spcPct val="100000"/>
              </a:lnSpc>
              <a:spcBef>
                <a:spcPts val="640"/>
              </a:spcBef>
              <a:spcAft>
                <a:spcPts val="0"/>
              </a:spcAft>
              <a:buSzPts val="3200"/>
              <a:buNone/>
            </a:pPr>
            <a:r>
              <a:rPr lang="en-IN"/>
              <a:t>Relationship between customer age and average call duration in a telecom customer churn dataset</a:t>
            </a:r>
            <a:endParaRPr/>
          </a:p>
          <a:p>
            <a:pPr indent="0" lvl="0" marL="0" rtl="0" algn="l">
              <a:lnSpc>
                <a:spcPct val="100000"/>
              </a:lnSpc>
              <a:spcBef>
                <a:spcPts val="640"/>
              </a:spcBef>
              <a:spcAft>
                <a:spcPts val="0"/>
              </a:spcAft>
              <a:buSzPts val="3200"/>
              <a:buNone/>
            </a:pPr>
            <a:r>
              <a:rPr lang="en-IN"/>
              <a:t>How sales of a product varies with total minutes of advt aired </a:t>
            </a:r>
            <a:endParaRPr/>
          </a:p>
          <a:p>
            <a:pPr indent="0" lvl="0" marL="0" rtl="0" algn="l">
              <a:lnSpc>
                <a:spcPct val="100000"/>
              </a:lnSpc>
              <a:spcBef>
                <a:spcPts val="640"/>
              </a:spcBef>
              <a:spcAft>
                <a:spcPts val="0"/>
              </a:spcAft>
              <a:buSzPts val="3200"/>
              <a:buNone/>
            </a:pPr>
            <a:r>
              <a:rPr lang="en-IN"/>
              <a:t>How interest revenue of a customer varies with his annual income in a banks customer dataset</a:t>
            </a:r>
            <a:endParaRPr/>
          </a:p>
          <a:p>
            <a:pPr indent="0" lvl="0" marL="0" rtl="0" algn="l">
              <a:lnSpc>
                <a:spcPct val="100000"/>
              </a:lnSpc>
              <a:spcBef>
                <a:spcPts val="640"/>
              </a:spcBef>
              <a:spcAft>
                <a:spcPts val="0"/>
              </a:spcAft>
              <a:buSzPts val="3200"/>
              <a:buNone/>
            </a:pPr>
            <a:r>
              <a:rPr lang="en-IN"/>
              <a:t>Do cholesterol levels increase / decrease with a person’s blood sugar value?</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rPr lang="en-IN"/>
              <a:t> </a:t>
            </a:r>
            <a:endParaRPr/>
          </a:p>
        </p:txBody>
      </p:sp>
      <p:sp>
        <p:nvSpPr>
          <p:cNvPr id="250" name="Google Shape;250;p1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t>Practical use cases of various visualization techniques</a:t>
            </a:r>
            <a:endParaRPr/>
          </a:p>
        </p:txBody>
      </p:sp>
      <p:sp>
        <p:nvSpPr>
          <p:cNvPr id="256" name="Google Shape;256;p1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640"/>
              </a:spcBef>
              <a:spcAft>
                <a:spcPts val="0"/>
              </a:spcAft>
              <a:buNone/>
            </a:pPr>
            <a:r>
              <a:rPr lang="en-IN" u="sng"/>
              <a:t>Boxplot</a:t>
            </a:r>
            <a:endParaRPr u="sng"/>
          </a:p>
          <a:p>
            <a:pPr indent="-431800" lvl="0" marL="457200" marR="0" rtl="0" algn="l">
              <a:lnSpc>
                <a:spcPct val="100000"/>
              </a:lnSpc>
              <a:spcBef>
                <a:spcPts val="640"/>
              </a:spcBef>
              <a:spcAft>
                <a:spcPts val="0"/>
              </a:spcAft>
              <a:buClr>
                <a:schemeClr val="dk1"/>
              </a:buClr>
              <a:buSzPts val="3200"/>
              <a:buFont typeface="Arial"/>
              <a:buChar char="•"/>
            </a:pPr>
            <a:r>
              <a:rPr lang="en-IN"/>
              <a:t>Comparison of incomes of customers who leave and stay with an organisation in a customer churn problem</a:t>
            </a:r>
            <a:endParaRPr/>
          </a:p>
          <a:p>
            <a:pPr indent="-431800" lvl="0" marL="457200" marR="0" rtl="0" algn="l">
              <a:lnSpc>
                <a:spcPct val="100000"/>
              </a:lnSpc>
              <a:spcBef>
                <a:spcPts val="640"/>
              </a:spcBef>
              <a:spcAft>
                <a:spcPts val="0"/>
              </a:spcAft>
              <a:buClr>
                <a:schemeClr val="dk1"/>
              </a:buClr>
              <a:buSzPts val="3200"/>
              <a:buFont typeface="Arial"/>
              <a:buChar char="•"/>
            </a:pPr>
            <a:r>
              <a:rPr lang="en-IN"/>
              <a:t>Comparison of years of experience of people who leave and stay in an organisation in an attrition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a:t>Practical use cases of various visualization techniques</a:t>
            </a:r>
            <a:endParaRPr/>
          </a:p>
        </p:txBody>
      </p:sp>
      <p:sp>
        <p:nvSpPr>
          <p:cNvPr id="262" name="Google Shape;262;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640"/>
              </a:spcBef>
              <a:spcAft>
                <a:spcPts val="0"/>
              </a:spcAft>
              <a:buNone/>
            </a:pPr>
            <a:r>
              <a:rPr lang="en-IN" u="sng"/>
              <a:t>Stacked barplot</a:t>
            </a:r>
            <a:endParaRPr u="sng"/>
          </a:p>
          <a:p>
            <a:pPr indent="-431800" lvl="0" marL="457200" marR="0" rtl="0" algn="l">
              <a:lnSpc>
                <a:spcPct val="100000"/>
              </a:lnSpc>
              <a:spcBef>
                <a:spcPts val="640"/>
              </a:spcBef>
              <a:spcAft>
                <a:spcPts val="0"/>
              </a:spcAft>
              <a:buClr>
                <a:schemeClr val="dk1"/>
              </a:buClr>
              <a:buSzPts val="3200"/>
              <a:buFont typeface="Arial"/>
              <a:buChar char="•"/>
            </a:pPr>
            <a:r>
              <a:rPr lang="en-IN"/>
              <a:t>Comparison of how % attrition varies between male and female</a:t>
            </a:r>
            <a:endParaRPr/>
          </a:p>
          <a:p>
            <a:pPr indent="-431800" lvl="0" marL="457200" marR="0" rtl="0" algn="l">
              <a:lnSpc>
                <a:spcPct val="100000"/>
              </a:lnSpc>
              <a:spcBef>
                <a:spcPts val="640"/>
              </a:spcBef>
              <a:spcAft>
                <a:spcPts val="0"/>
              </a:spcAft>
              <a:buClr>
                <a:schemeClr val="dk1"/>
              </a:buClr>
              <a:buSzPts val="3200"/>
              <a:buFont typeface="Arial"/>
              <a:buChar char="•"/>
            </a:pPr>
            <a:r>
              <a:rPr lang="en-IN"/>
              <a:t>Comparison of how customer churn varies between 3 different customer plans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531812" y="968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Clr>
                <a:schemeClr val="dk1"/>
              </a:buClr>
              <a:buSzPts val="2400"/>
              <a:buNone/>
            </a:pPr>
            <a:r>
              <a:rPr lang="en-IN" sz="3600" u="sng">
                <a:latin typeface="Times New Roman"/>
                <a:ea typeface="Times New Roman"/>
                <a:cs typeface="Times New Roman"/>
                <a:sym typeface="Times New Roman"/>
              </a:rPr>
              <a:t>Hands-on Visualization techniques</a:t>
            </a:r>
            <a:endParaRPr sz="3600" u="sng"/>
          </a:p>
        </p:txBody>
      </p:sp>
      <p:sp>
        <p:nvSpPr>
          <p:cNvPr id="268" name="Google Shape;268;p18"/>
          <p:cNvSpPr txBox="1"/>
          <p:nvPr>
            <p:ph idx="1" type="body"/>
          </p:nvPr>
        </p:nvSpPr>
        <p:spPr>
          <a:xfrm>
            <a:off x="531800" y="1239824"/>
            <a:ext cx="11050500" cy="5237176"/>
          </a:xfrm>
          <a:prstGeom prst="rect">
            <a:avLst/>
          </a:prstGeom>
          <a:noFill/>
          <a:ln>
            <a:noFill/>
          </a:ln>
        </p:spPr>
        <p:txBody>
          <a:bodyPr anchorCtr="0" anchor="t" bIns="45700" lIns="91425" spcFirstLastPara="1" rIns="91425" wrap="square" tIns="45700">
            <a:noAutofit/>
          </a:bodyPr>
          <a:lstStyle/>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Automobile data taken from UCI </a:t>
            </a:r>
            <a:endParaRPr/>
          </a:p>
          <a:p>
            <a:pPr indent="0" lvl="0" marL="127000" rtl="0" algn="l">
              <a:lnSpc>
                <a:spcPct val="100000"/>
              </a:lnSpc>
              <a:spcBef>
                <a:spcPts val="400"/>
              </a:spcBef>
              <a:spcAft>
                <a:spcPts val="0"/>
              </a:spcAft>
              <a:buSzPts val="2000"/>
              <a:buNone/>
            </a:pPr>
            <a:r>
              <a:rPr lang="en-IN" sz="1800"/>
              <a:t>This data set consists of three types of entities: (a) the specification of an auto in terms of various characteristics, (b) its assigned insurance risk rating, (c) its normalized losses in use as compared to other cars. Below are some important functions to look over:</a:t>
            </a:r>
            <a:endParaRPr sz="1800">
              <a:latin typeface="Calibri"/>
              <a:ea typeface="Calibri"/>
              <a:cs typeface="Calibri"/>
              <a:sym typeface="Calibri"/>
            </a:endParaRPr>
          </a:p>
          <a:p>
            <a:pPr indent="0" lvl="0" marL="127000" marR="0" rtl="0" algn="l">
              <a:lnSpc>
                <a:spcPct val="100000"/>
              </a:lnSpc>
              <a:spcBef>
                <a:spcPts val="400"/>
              </a:spcBef>
              <a:spcAft>
                <a:spcPts val="0"/>
              </a:spcAft>
              <a:buClr>
                <a:schemeClr val="dk1"/>
              </a:buClr>
              <a:buSzPts val="2000"/>
              <a:buFont typeface="Arial"/>
              <a:buNone/>
            </a:pPr>
            <a:r>
              <a:t/>
            </a:r>
            <a:endParaRPr sz="2200">
              <a:latin typeface="Calibri"/>
              <a:ea typeface="Calibri"/>
              <a:cs typeface="Calibri"/>
              <a:sym typeface="Calibri"/>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1. For Univariate distributions :</a:t>
            </a:r>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sns.distplot(auto[‘normalized_losses’])</a:t>
            </a:r>
            <a:endParaRPr/>
          </a:p>
          <a:p>
            <a:pPr indent="0" lvl="0" marL="127000" marR="0" rtl="0" algn="l">
              <a:lnSpc>
                <a:spcPct val="100000"/>
              </a:lnSpc>
              <a:spcBef>
                <a:spcPts val="400"/>
              </a:spcBef>
              <a:spcAft>
                <a:spcPts val="0"/>
              </a:spcAft>
              <a:buClr>
                <a:schemeClr val="dk1"/>
              </a:buClr>
              <a:buSzPts val="2000"/>
              <a:buFont typeface="Arial"/>
              <a:buNone/>
            </a:pPr>
            <a:r>
              <a:t/>
            </a:r>
            <a:endParaRPr sz="2200">
              <a:latin typeface="Calibri"/>
              <a:ea typeface="Calibri"/>
              <a:cs typeface="Calibri"/>
              <a:sym typeface="Calibri"/>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2. For bivariate distributions :</a:t>
            </a:r>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sns.jointplot(auto[‘engine_size’], auto[‘horsepower’])</a:t>
            </a:r>
            <a:endParaRPr/>
          </a:p>
          <a:p>
            <a:pPr indent="0" lvl="0" marL="127000" marR="0" rtl="0" algn="l">
              <a:lnSpc>
                <a:spcPct val="100000"/>
              </a:lnSpc>
              <a:spcBef>
                <a:spcPts val="400"/>
              </a:spcBef>
              <a:spcAft>
                <a:spcPts val="0"/>
              </a:spcAft>
              <a:buClr>
                <a:schemeClr val="dk1"/>
              </a:buClr>
              <a:buSzPts val="2000"/>
              <a:buFont typeface="Arial"/>
              <a:buNone/>
            </a:pPr>
            <a:r>
              <a:t/>
            </a:r>
            <a:endParaRPr sz="2200">
              <a:latin typeface="Calibri"/>
              <a:ea typeface="Calibri"/>
              <a:cs typeface="Calibri"/>
              <a:sym typeface="Calibri"/>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3. For multivariate distributions: </a:t>
            </a:r>
            <a:endParaRPr/>
          </a:p>
          <a:p>
            <a:pPr indent="0" lvl="0" marL="127000" marR="0" rtl="0" algn="l">
              <a:lnSpc>
                <a:spcPct val="100000"/>
              </a:lnSpc>
              <a:spcBef>
                <a:spcPts val="400"/>
              </a:spcBef>
              <a:spcAft>
                <a:spcPts val="0"/>
              </a:spcAft>
              <a:buClr>
                <a:schemeClr val="dk1"/>
              </a:buClr>
              <a:buSzPts val="2000"/>
              <a:buFont typeface="Arial"/>
              <a:buNone/>
            </a:pPr>
            <a:r>
              <a:rPr lang="en-IN" sz="2200">
                <a:latin typeface="Calibri"/>
                <a:ea typeface="Calibri"/>
                <a:cs typeface="Calibri"/>
                <a:sym typeface="Calibri"/>
              </a:rPr>
              <a:t>sns.pairplot(auto[[‘normalized_losses’, ‘engine_size’, ‘horsepower’]])</a:t>
            </a:r>
            <a:endParaRPr/>
          </a:p>
          <a:p>
            <a:pPr indent="0" lvl="0" marL="127000" marR="0" rtl="0" algn="l">
              <a:lnSpc>
                <a:spcPct val="100000"/>
              </a:lnSpc>
              <a:spcBef>
                <a:spcPts val="400"/>
              </a:spcBef>
              <a:spcAft>
                <a:spcPts val="0"/>
              </a:spcAft>
              <a:buClr>
                <a:schemeClr val="dk1"/>
              </a:buClr>
              <a:buSzPts val="2000"/>
              <a:buFont typeface="Arial"/>
              <a:buNone/>
            </a:pPr>
            <a:r>
              <a:t/>
            </a:r>
            <a:endParaRPr sz="2200">
              <a:latin typeface="Calibri"/>
              <a:ea typeface="Calibri"/>
              <a:cs typeface="Calibri"/>
              <a:sym typeface="Calibri"/>
            </a:endParaRPr>
          </a:p>
          <a:p>
            <a:pPr indent="0" lvl="0" marL="127000" marR="0" rtl="0" algn="l">
              <a:lnSpc>
                <a:spcPct val="100000"/>
              </a:lnSpc>
              <a:spcBef>
                <a:spcPts val="400"/>
              </a:spcBef>
              <a:spcAft>
                <a:spcPts val="0"/>
              </a:spcAft>
              <a:buClr>
                <a:schemeClr val="dk1"/>
              </a:buClr>
              <a:buSzPts val="2000"/>
              <a:buFont typeface="Arial"/>
              <a:buNone/>
            </a:pPr>
            <a:br>
              <a:rPr lang="en-IN" sz="2200">
                <a:latin typeface="Calibri"/>
                <a:ea typeface="Calibri"/>
                <a:cs typeface="Calibri"/>
                <a:sym typeface="Calibri"/>
              </a:rPr>
            </a:br>
            <a:endParaRPr i="0" sz="2200" u="none">
              <a:solidFill>
                <a:schemeClr val="dk1"/>
              </a:solidFill>
              <a:latin typeface="Calibri"/>
              <a:ea typeface="Calibri"/>
              <a:cs typeface="Calibri"/>
              <a:sym typeface="Calibri"/>
            </a:endParaRPr>
          </a:p>
        </p:txBody>
      </p:sp>
      <p:sp>
        <p:nvSpPr>
          <p:cNvPr id="269" name="Google Shape;269;p18"/>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0" name="Google Shape;270;p18"/>
          <p:cNvSpPr txBox="1"/>
          <p:nvPr/>
        </p:nvSpPr>
        <p:spPr>
          <a:xfrm>
            <a:off x="565150" y="5807075"/>
            <a:ext cx="8534400" cy="6445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Different Plots - Syntax</a:t>
            </a:r>
            <a:endParaRPr/>
          </a:p>
        </p:txBody>
      </p:sp>
      <p:sp>
        <p:nvSpPr>
          <p:cNvPr id="276" name="Google Shape;276;p1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127000" rtl="0" algn="l">
              <a:lnSpc>
                <a:spcPct val="100000"/>
              </a:lnSpc>
              <a:spcBef>
                <a:spcPts val="400"/>
              </a:spcBef>
              <a:spcAft>
                <a:spcPts val="0"/>
              </a:spcAft>
              <a:buSzPts val="2000"/>
              <a:buNone/>
            </a:pPr>
            <a:r>
              <a:rPr lang="en-IN" sz="2000">
                <a:latin typeface="Calibri"/>
                <a:ea typeface="Calibri"/>
                <a:cs typeface="Calibri"/>
                <a:sym typeface="Calibri"/>
              </a:rPr>
              <a:t>Different types of plotting functions between categorical and continuous variables:</a:t>
            </a:r>
            <a:endParaRPr/>
          </a:p>
          <a:p>
            <a:pPr indent="0" lvl="0" marL="127000" rtl="0" algn="l">
              <a:lnSpc>
                <a:spcPct val="100000"/>
              </a:lnSpc>
              <a:spcBef>
                <a:spcPts val="400"/>
              </a:spcBef>
              <a:spcAft>
                <a:spcPts val="0"/>
              </a:spcAft>
              <a:buSzPts val="2000"/>
              <a:buNone/>
            </a:pPr>
            <a:r>
              <a:rPr lang="en-IN" sz="2000">
                <a:latin typeface="Calibri"/>
                <a:ea typeface="Calibri"/>
                <a:cs typeface="Calibri"/>
                <a:sym typeface="Calibri"/>
              </a:rPr>
              <a:t>1.  sns.stripplot(auto[‘fuel_type’], auto[‘horsepower’])</a:t>
            </a:r>
            <a:endParaRPr sz="2000"/>
          </a:p>
          <a:p>
            <a:pPr indent="0" lvl="0" marL="25400" rtl="0" algn="l">
              <a:lnSpc>
                <a:spcPct val="100000"/>
              </a:lnSpc>
              <a:spcBef>
                <a:spcPts val="640"/>
              </a:spcBef>
              <a:spcAft>
                <a:spcPts val="0"/>
              </a:spcAft>
              <a:buSzPts val="3200"/>
              <a:buNone/>
            </a:pPr>
            <a:r>
              <a:rPr lang="en-IN" sz="2000"/>
              <a:t>2. </a:t>
            </a:r>
            <a:r>
              <a:rPr lang="en-IN" sz="2000">
                <a:latin typeface="Calibri"/>
                <a:ea typeface="Calibri"/>
                <a:cs typeface="Calibri"/>
                <a:sym typeface="Calibri"/>
              </a:rPr>
              <a:t>sns.stripplot(auto[‘fuel_type’], auto[‘horsepower’])</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3. sns.boxplot(auto[‘number_of_doors’], auto[‘horsepower’])</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4. sns.barplot(auto[‘body_style’], auto[‘horsepower’])</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5. sns.countplot(auto[‘body_style’])</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6. sns.pointplot(auto[‘fuel_system’],auto[‘horsepower’])</a:t>
            </a:r>
            <a:endParaRPr/>
          </a:p>
          <a:p>
            <a:pPr indent="0" lvl="0" marL="25400" rtl="0" algn="l">
              <a:lnSpc>
                <a:spcPct val="100000"/>
              </a:lnSpc>
              <a:spcBef>
                <a:spcPts val="640"/>
              </a:spcBef>
              <a:spcAft>
                <a:spcPts val="0"/>
              </a:spcAft>
              <a:buSzPts val="3200"/>
              <a:buNone/>
            </a:pPr>
            <a:r>
              <a:t/>
            </a:r>
            <a:endParaRPr sz="2000">
              <a:latin typeface="Calibri"/>
              <a:ea typeface="Calibri"/>
              <a:cs typeface="Calibri"/>
              <a:sym typeface="Calibri"/>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Factor plot between multiple categorical variables:</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 sns.factorplot(x=“fuel_type”,</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                            y=“horsepower”,</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                            col=“engine_location”</a:t>
            </a:r>
            <a:endParaRPr/>
          </a:p>
          <a:p>
            <a:pPr indent="0" lvl="0" marL="25400" rtl="0" algn="l">
              <a:lnSpc>
                <a:spcPct val="100000"/>
              </a:lnSpc>
              <a:spcBef>
                <a:spcPts val="640"/>
              </a:spcBef>
              <a:spcAft>
                <a:spcPts val="0"/>
              </a:spcAft>
              <a:buSzPts val="3200"/>
              <a:buNone/>
            </a:pPr>
            <a:r>
              <a:rPr lang="en-IN" sz="2000">
                <a:latin typeface="Calibri"/>
                <a:ea typeface="Calibri"/>
                <a:cs typeface="Calibri"/>
                <a:sym typeface="Calibri"/>
              </a:rPr>
              <a:t>                             data= auto, kind=“swarm”) </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95" name="Google Shape;95;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Introduction to </a:t>
            </a:r>
            <a:r>
              <a:rPr lang="en-IN" sz="2400">
                <a:latin typeface="Times New Roman"/>
                <a:ea typeface="Times New Roman"/>
                <a:cs typeface="Times New Roman"/>
                <a:sym typeface="Times New Roman"/>
              </a:rPr>
              <a:t>Visualization </a:t>
            </a:r>
            <a:r>
              <a:rPr b="0" i="0" lang="en-IN"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M</a:t>
            </a:r>
            <a:r>
              <a:rPr b="0" i="0" lang="en-IN" sz="2400" u="none" cap="none" strike="noStrike">
                <a:solidFill>
                  <a:schemeClr val="dk1"/>
                </a:solidFill>
                <a:latin typeface="Times New Roman"/>
                <a:ea typeface="Times New Roman"/>
                <a:cs typeface="Times New Roman"/>
                <a:sym typeface="Times New Roman"/>
              </a:rPr>
              <a:t>atlplotlib, Seaborn and Plotly</a:t>
            </a:r>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Hands-on Visualization techniques</a:t>
            </a:r>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Numpy lab exercises</a:t>
            </a:r>
            <a:endParaRPr sz="2400">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Pandas lab exercises</a:t>
            </a:r>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Pandas lab exercises with visualization technique_part 1</a:t>
            </a:r>
            <a:endParaRPr/>
          </a:p>
          <a:p>
            <a:pPr indent="-342900" lvl="0" marL="342900" marR="0" rtl="0" algn="l">
              <a:lnSpc>
                <a:spcPct val="100000"/>
              </a:lnSpc>
              <a:spcBef>
                <a:spcPts val="480"/>
              </a:spcBef>
              <a:spcAft>
                <a:spcPts val="0"/>
              </a:spcAft>
              <a:buClr>
                <a:schemeClr val="dk1"/>
              </a:buClr>
              <a:buSzPts val="2400"/>
              <a:buFont typeface="Arial"/>
              <a:buChar char="•"/>
            </a:pPr>
            <a:r>
              <a:rPr lang="en-IN" sz="2400">
                <a:latin typeface="Times New Roman"/>
                <a:ea typeface="Times New Roman"/>
                <a:cs typeface="Times New Roman"/>
                <a:sym typeface="Times New Roman"/>
              </a:rPr>
              <a:t>Data visualization using Seaborn_part 2</a:t>
            </a:r>
            <a:endParaRPr sz="2400">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Case Study</a:t>
            </a:r>
            <a:endParaRPr sz="2400">
              <a:latin typeface="Times New Roman"/>
              <a:ea typeface="Times New Roman"/>
              <a:cs typeface="Times New Roman"/>
              <a:sym typeface="Times New Roman"/>
            </a:endParaRPr>
          </a:p>
          <a:p>
            <a:pPr indent="0" lvl="0" marL="342900" marR="0" rtl="0" algn="l">
              <a:lnSpc>
                <a:spcPct val="100000"/>
              </a:lnSpc>
              <a:spcBef>
                <a:spcPts val="480"/>
              </a:spcBef>
              <a:spcAft>
                <a:spcPts val="0"/>
              </a:spcAft>
              <a:buSzPts val="3200"/>
              <a:buNone/>
            </a:pPr>
            <a:r>
              <a:t/>
            </a:r>
            <a:endParaRPr sz="2400">
              <a:latin typeface="Times New Roman"/>
              <a:ea typeface="Times New Roman"/>
              <a:cs typeface="Times New Roman"/>
              <a:sym typeface="Times New Roman"/>
            </a:endParaRPr>
          </a:p>
          <a:p>
            <a:pPr indent="0" lvl="0" marL="342900" marR="0" rtl="0" algn="l">
              <a:lnSpc>
                <a:spcPct val="100000"/>
              </a:lnSpc>
              <a:spcBef>
                <a:spcPts val="480"/>
              </a:spcBef>
              <a:spcAft>
                <a:spcPts val="0"/>
              </a:spcAft>
              <a:buSzPts val="3200"/>
              <a:buNone/>
            </a:pPr>
            <a:r>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609600" y="274625"/>
            <a:ext cx="7690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Boxplot and five number summary</a:t>
            </a:r>
            <a:endParaRPr/>
          </a:p>
        </p:txBody>
      </p:sp>
      <p:pic>
        <p:nvPicPr>
          <p:cNvPr descr="Image result for five number summary" id="282" name="Google Shape;282;p20"/>
          <p:cNvPicPr preferRelativeResize="0"/>
          <p:nvPr>
            <p:ph idx="1" type="body"/>
          </p:nvPr>
        </p:nvPicPr>
        <p:blipFill rotWithShape="1">
          <a:blip r:embed="rId3">
            <a:alphaModFix/>
          </a:blip>
          <a:srcRect b="0" l="0" r="0" t="0"/>
          <a:stretch/>
        </p:blipFill>
        <p:spPr>
          <a:xfrm>
            <a:off x="2299843" y="2661925"/>
            <a:ext cx="6979200" cy="266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609600" y="22225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lang="en-IN" sz="4000" u="sng">
                <a:latin typeface="Times New Roman"/>
                <a:ea typeface="Times New Roman"/>
                <a:cs typeface="Times New Roman"/>
                <a:sym typeface="Times New Roman"/>
              </a:rPr>
              <a:t>Numpy Lab exercises</a:t>
            </a:r>
            <a:endParaRPr/>
          </a:p>
        </p:txBody>
      </p:sp>
      <p:sp>
        <p:nvSpPr>
          <p:cNvPr id="288" name="Google Shape;288;p21"/>
          <p:cNvSpPr txBox="1"/>
          <p:nvPr>
            <p:ph idx="1" type="body"/>
          </p:nvPr>
        </p:nvSpPr>
        <p:spPr>
          <a:xfrm>
            <a:off x="609600" y="1371600"/>
            <a:ext cx="10972800" cy="5105400"/>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0"/>
              </a:spcBef>
              <a:spcAft>
                <a:spcPts val="0"/>
              </a:spcAft>
              <a:buSzPts val="3200"/>
              <a:buNone/>
            </a:pPr>
            <a:r>
              <a:t/>
            </a:r>
            <a:endParaRPr sz="2000">
              <a:latin typeface="Calibri"/>
              <a:ea typeface="Calibri"/>
              <a:cs typeface="Calibri"/>
              <a:sym typeface="Calibri"/>
            </a:endParaRPr>
          </a:p>
          <a:p>
            <a:pPr indent="0" lvl="0" marL="0" marR="0" rtl="0" algn="l">
              <a:lnSpc>
                <a:spcPct val="100000"/>
              </a:lnSpc>
              <a:spcBef>
                <a:spcPts val="400"/>
              </a:spcBef>
              <a:spcAft>
                <a:spcPts val="0"/>
              </a:spcAft>
              <a:buSzPts val="3200"/>
              <a:buNone/>
            </a:pPr>
            <a:r>
              <a:rPr lang="en-IN" sz="2000">
                <a:latin typeface="Calibri"/>
                <a:ea typeface="Calibri"/>
                <a:cs typeface="Calibri"/>
                <a:sym typeface="Calibri"/>
              </a:rPr>
              <a:t>Some important functions:</a:t>
            </a:r>
            <a:endParaRPr/>
          </a:p>
          <a:p>
            <a:pPr indent="0" lvl="0" marL="0" rtl="0" algn="l">
              <a:lnSpc>
                <a:spcPct val="100000"/>
              </a:lnSpc>
              <a:spcBef>
                <a:spcPts val="400"/>
              </a:spcBef>
              <a:spcAft>
                <a:spcPts val="0"/>
              </a:spcAft>
              <a:buSzPts val="3200"/>
              <a:buNone/>
            </a:pPr>
            <a:r>
              <a:rPr lang="en-IN" sz="2000">
                <a:latin typeface="Calibri"/>
                <a:ea typeface="Calibri"/>
                <a:cs typeface="Calibri"/>
                <a:sym typeface="Calibri"/>
              </a:rPr>
              <a:t>1. For importing package</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import numpy as np</a:t>
            </a:r>
            <a:endParaRPr/>
          </a:p>
          <a:p>
            <a:pPr indent="0" lvl="0" marL="0" rtl="0" algn="l">
              <a:lnSpc>
                <a:spcPct val="100000"/>
              </a:lnSpc>
              <a:spcBef>
                <a:spcPts val="400"/>
              </a:spcBef>
              <a:spcAft>
                <a:spcPts val="0"/>
              </a:spcAft>
              <a:buSzPts val="3200"/>
              <a:buNone/>
            </a:pPr>
            <a:r>
              <a:rPr lang="en-IN" sz="2000">
                <a:solidFill>
                  <a:schemeClr val="dk1"/>
                </a:solidFill>
                <a:latin typeface="Calibri"/>
                <a:ea typeface="Calibri"/>
                <a:cs typeface="Calibri"/>
                <a:sym typeface="Calibri"/>
              </a:rPr>
              <a:t>2. Copy one array to another</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array_a=np.ones(20)</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array_copy=array.a_copy()</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array_copy</a:t>
            </a:r>
            <a:endParaRPr i="1" sz="1600">
              <a:solidFill>
                <a:srgbClr val="0070C0"/>
              </a:solidFill>
              <a:latin typeface="Calibri"/>
              <a:ea typeface="Calibri"/>
              <a:cs typeface="Calibri"/>
              <a:sym typeface="Calibri"/>
            </a:endParaRPr>
          </a:p>
          <a:p>
            <a:pPr indent="0" lvl="0" marL="0" rtl="0" algn="l">
              <a:lnSpc>
                <a:spcPct val="100000"/>
              </a:lnSpc>
              <a:spcBef>
                <a:spcPts val="400"/>
              </a:spcBef>
              <a:spcAft>
                <a:spcPts val="0"/>
              </a:spcAft>
              <a:buSzPts val="3200"/>
              <a:buNone/>
            </a:pPr>
            <a:r>
              <a:rPr lang="en-IN" sz="2000">
                <a:solidFill>
                  <a:schemeClr val="dk1"/>
                </a:solidFill>
                <a:latin typeface="Calibri"/>
                <a:ea typeface="Calibri"/>
                <a:cs typeface="Calibri"/>
                <a:sym typeface="Calibri"/>
              </a:rPr>
              <a:t>3. Create an array of all even integers from 2 to 10 </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a1=np.arrange(2,11,2)</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a1 </a:t>
            </a:r>
            <a:endParaRPr/>
          </a:p>
          <a:p>
            <a:pPr indent="0" lvl="0" marL="0" rtl="0" algn="l">
              <a:lnSpc>
                <a:spcPct val="100000"/>
              </a:lnSpc>
              <a:spcBef>
                <a:spcPts val="400"/>
              </a:spcBef>
              <a:spcAft>
                <a:spcPts val="0"/>
              </a:spcAft>
              <a:buSzPts val="3200"/>
              <a:buNone/>
            </a:pPr>
            <a:r>
              <a:rPr lang="en-IN" sz="2000">
                <a:solidFill>
                  <a:schemeClr val="dk1"/>
                </a:solidFill>
                <a:latin typeface="Calibri"/>
                <a:ea typeface="Calibri"/>
                <a:cs typeface="Calibri"/>
                <a:sym typeface="Calibri"/>
              </a:rPr>
              <a:t>4. Use 2 arrays as rows and create a matrix</a:t>
            </a:r>
            <a:endParaRPr/>
          </a:p>
          <a:p>
            <a:pPr indent="0" lvl="1" marL="457200" rtl="0" algn="l">
              <a:lnSpc>
                <a:spcPct val="100000"/>
              </a:lnSpc>
              <a:spcBef>
                <a:spcPts val="400"/>
              </a:spcBef>
              <a:spcAft>
                <a:spcPts val="0"/>
              </a:spcAft>
              <a:buSzPts val="2800"/>
              <a:buNone/>
            </a:pPr>
            <a:r>
              <a:rPr i="1" lang="en-IN" sz="1600">
                <a:solidFill>
                  <a:srgbClr val="0070C0"/>
                </a:solidFill>
                <a:latin typeface="Calibri"/>
                <a:ea typeface="Calibri"/>
                <a:cs typeface="Calibri"/>
                <a:sym typeface="Calibri"/>
              </a:rPr>
              <a:t>np.stack(a1,a2)</a:t>
            </a:r>
            <a:endParaRPr/>
          </a:p>
          <a:p>
            <a:pPr indent="0" lvl="0" marL="0" rtl="0" algn="l">
              <a:lnSpc>
                <a:spcPct val="100000"/>
              </a:lnSpc>
              <a:spcBef>
                <a:spcPts val="400"/>
              </a:spcBef>
              <a:spcAft>
                <a:spcPts val="0"/>
              </a:spcAft>
              <a:buSzPts val="3200"/>
              <a:buNone/>
            </a:pPr>
            <a:r>
              <a:t/>
            </a:r>
            <a:endParaRPr sz="20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i="0" sz="2000" u="none">
              <a:solidFill>
                <a:schemeClr val="dk1"/>
              </a:solidFill>
              <a:latin typeface="Calibri"/>
              <a:ea typeface="Calibri"/>
              <a:cs typeface="Calibri"/>
              <a:sym typeface="Calibri"/>
            </a:endParaRPr>
          </a:p>
        </p:txBody>
      </p:sp>
      <p:sp>
        <p:nvSpPr>
          <p:cNvPr id="289" name="Google Shape;289;p21"/>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1800">
                <a:latin typeface="Calibri"/>
                <a:ea typeface="Calibri"/>
                <a:cs typeface="Calibri"/>
                <a:sym typeface="Calibri"/>
              </a:rPr>
              <a:t>5. Create a matrix of shape 10x10 and replace the 0’s with the value 21</a:t>
            </a:r>
            <a:endParaRPr/>
          </a:p>
          <a:p>
            <a:pPr indent="0" lvl="1" marL="457200" rtl="0" algn="l">
              <a:lnSpc>
                <a:spcPct val="100000"/>
              </a:lnSpc>
              <a:spcBef>
                <a:spcPts val="560"/>
              </a:spcBef>
              <a:spcAft>
                <a:spcPts val="0"/>
              </a:spcAft>
              <a:buSzPts val="2800"/>
              <a:buNone/>
            </a:pPr>
            <a:r>
              <a:rPr i="1" lang="en-IN" sz="1400">
                <a:solidFill>
                  <a:srgbClr val="0070C0"/>
                </a:solidFill>
                <a:latin typeface="Calibri"/>
                <a:ea typeface="Calibri"/>
                <a:cs typeface="Calibri"/>
                <a:sym typeface="Calibri"/>
              </a:rPr>
              <a:t>arr=np.eye(10)</a:t>
            </a:r>
            <a:endParaRPr/>
          </a:p>
          <a:p>
            <a:pPr indent="0" lvl="1" marL="457200" rtl="0" algn="l">
              <a:lnSpc>
                <a:spcPct val="100000"/>
              </a:lnSpc>
              <a:spcBef>
                <a:spcPts val="560"/>
              </a:spcBef>
              <a:spcAft>
                <a:spcPts val="0"/>
              </a:spcAft>
              <a:buSzPts val="2800"/>
              <a:buNone/>
            </a:pPr>
            <a:r>
              <a:rPr i="1" lang="en-IN" sz="1400">
                <a:solidFill>
                  <a:srgbClr val="0070C0"/>
                </a:solidFill>
                <a:latin typeface="Calibri"/>
                <a:ea typeface="Calibri"/>
                <a:cs typeface="Calibri"/>
                <a:sym typeface="Calibri"/>
              </a:rPr>
              <a:t>arr[arr = = 0] = 21</a:t>
            </a:r>
            <a:endParaRPr/>
          </a:p>
          <a:p>
            <a:pPr indent="0" lvl="1" marL="457200" rtl="0" algn="l">
              <a:lnSpc>
                <a:spcPct val="100000"/>
              </a:lnSpc>
              <a:spcBef>
                <a:spcPts val="560"/>
              </a:spcBef>
              <a:spcAft>
                <a:spcPts val="0"/>
              </a:spcAft>
              <a:buSzPts val="2800"/>
              <a:buNone/>
            </a:pPr>
            <a:r>
              <a:rPr i="1" lang="en-IN" sz="1400">
                <a:solidFill>
                  <a:srgbClr val="0070C0"/>
                </a:solidFill>
                <a:latin typeface="Calibri"/>
                <a:ea typeface="Calibri"/>
                <a:cs typeface="Calibri"/>
                <a:sym typeface="Calibri"/>
              </a:rPr>
              <a:t>arr</a:t>
            </a:r>
            <a:endParaRPr i="1" sz="1400">
              <a:solidFill>
                <a:srgbClr val="0070C0"/>
              </a:solidFill>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solidFill>
                  <a:schemeClr val="dk1"/>
                </a:solidFill>
                <a:latin typeface="Calibri"/>
                <a:ea typeface="Calibri"/>
                <a:cs typeface="Calibri"/>
                <a:sym typeface="Calibri"/>
              </a:rPr>
              <a:t>6. Create an array of 30 linearly spaced points between 0 and 100</a:t>
            </a:r>
            <a:endParaRPr/>
          </a:p>
          <a:p>
            <a:pPr indent="0" lvl="1" marL="457200" rtl="0" algn="l">
              <a:lnSpc>
                <a:spcPct val="100000"/>
              </a:lnSpc>
              <a:spcBef>
                <a:spcPts val="560"/>
              </a:spcBef>
              <a:spcAft>
                <a:spcPts val="0"/>
              </a:spcAft>
              <a:buSzPts val="2800"/>
              <a:buNone/>
            </a:pPr>
            <a:r>
              <a:rPr i="1" lang="en-IN" sz="1400">
                <a:solidFill>
                  <a:srgbClr val="0070C0"/>
                </a:solidFill>
                <a:latin typeface="Calibri"/>
                <a:ea typeface="Calibri"/>
                <a:cs typeface="Calibri"/>
                <a:sym typeface="Calibri"/>
              </a:rPr>
              <a:t>np.linspace(0,100,30)</a:t>
            </a:r>
            <a:endParaRPr/>
          </a:p>
          <a:p>
            <a:pPr indent="0" lvl="0" marL="0" rtl="0" algn="l">
              <a:lnSpc>
                <a:spcPct val="100000"/>
              </a:lnSpc>
              <a:spcBef>
                <a:spcPts val="640"/>
              </a:spcBef>
              <a:spcAft>
                <a:spcPts val="0"/>
              </a:spcAft>
              <a:buSzPts val="3200"/>
              <a:buNone/>
            </a:pPr>
            <a:r>
              <a:rPr lang="en-IN" sz="1800">
                <a:solidFill>
                  <a:srgbClr val="1D1B10"/>
                </a:solidFill>
                <a:latin typeface="Calibri"/>
                <a:ea typeface="Calibri"/>
                <a:cs typeface="Calibri"/>
                <a:sym typeface="Calibri"/>
              </a:rPr>
              <a:t>7. Calculate standard deviation </a:t>
            </a:r>
            <a:endParaRPr/>
          </a:p>
          <a:p>
            <a:pPr indent="0" lvl="1" marL="457200" rtl="0" algn="l">
              <a:lnSpc>
                <a:spcPct val="100000"/>
              </a:lnSpc>
              <a:spcBef>
                <a:spcPts val="560"/>
              </a:spcBef>
              <a:spcAft>
                <a:spcPts val="0"/>
              </a:spcAft>
              <a:buSzPts val="2800"/>
              <a:buNone/>
            </a:pPr>
            <a:r>
              <a:rPr i="1" lang="en-IN" sz="1400">
                <a:solidFill>
                  <a:srgbClr val="0070C0"/>
                </a:solidFill>
                <a:latin typeface="Calibri"/>
                <a:ea typeface="Calibri"/>
                <a:cs typeface="Calibri"/>
                <a:sym typeface="Calibri"/>
              </a:rPr>
              <a:t>arr.std()</a:t>
            </a:r>
            <a:endParaRPr/>
          </a:p>
          <a:p>
            <a:pPr indent="0" lvl="0" marL="0" rtl="0" algn="l">
              <a:lnSpc>
                <a:spcPct val="100000"/>
              </a:lnSpc>
              <a:spcBef>
                <a:spcPts val="640"/>
              </a:spcBef>
              <a:spcAft>
                <a:spcPts val="0"/>
              </a:spcAft>
              <a:buSzPts val="3200"/>
              <a:buNone/>
            </a:pPr>
            <a:r>
              <a:t/>
            </a:r>
            <a:endParaRPr i="1" sz="1800">
              <a:solidFill>
                <a:srgbClr val="0070C0"/>
              </a:solidFill>
              <a:latin typeface="Calibri"/>
              <a:ea typeface="Calibri"/>
              <a:cs typeface="Calibri"/>
              <a:sym typeface="Calibri"/>
            </a:endParaRPr>
          </a:p>
        </p:txBody>
      </p:sp>
      <p:sp>
        <p:nvSpPr>
          <p:cNvPr id="296" name="Google Shape;296;p2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
        <p:nvSpPr>
          <p:cNvPr id="297" name="Google Shape;297;p22"/>
          <p:cNvSpPr txBox="1"/>
          <p:nvPr>
            <p:ph type="title"/>
          </p:nvPr>
        </p:nvSpPr>
        <p:spPr>
          <a:xfrm>
            <a:off x="609600" y="22225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lang="en-IN" sz="4000" u="sng">
                <a:latin typeface="Times New Roman"/>
                <a:ea typeface="Times New Roman"/>
                <a:cs typeface="Times New Roman"/>
                <a:sym typeface="Times New Roman"/>
              </a:rPr>
              <a:t>Numpy Lab exercises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u="sng"/>
              <a:t>Pandas lab exercises</a:t>
            </a:r>
            <a:endParaRPr u="sng"/>
          </a:p>
        </p:txBody>
      </p:sp>
      <p:sp>
        <p:nvSpPr>
          <p:cNvPr id="304" name="Google Shape;304;p2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000">
                <a:latin typeface="Calibri"/>
                <a:ea typeface="Calibri"/>
                <a:cs typeface="Calibri"/>
                <a:sym typeface="Calibri"/>
              </a:rPr>
              <a:t>Kaggle Automobile Dataset: </a:t>
            </a:r>
            <a:r>
              <a:rPr lang="en-IN" sz="2000" u="sng">
                <a:solidFill>
                  <a:schemeClr val="hlink"/>
                </a:solidFill>
                <a:latin typeface="Calibri"/>
                <a:ea typeface="Calibri"/>
                <a:cs typeface="Calibri"/>
                <a:sym typeface="Calibri"/>
                <a:hlinkClick r:id="rId3"/>
              </a:rPr>
              <a:t>https://www.kaggle.com/nisargpatel/automobiles/data</a:t>
            </a:r>
            <a:endParaRPr sz="20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2000">
                <a:latin typeface="Calibri"/>
                <a:ea typeface="Calibri"/>
                <a:cs typeface="Calibri"/>
                <a:sym typeface="Calibri"/>
              </a:rPr>
              <a:t>Questions and answers on related to the above data</a:t>
            </a:r>
            <a:endParaRPr/>
          </a:p>
          <a:p>
            <a:pPr indent="0" lvl="0" marL="0" rtl="0" algn="l">
              <a:lnSpc>
                <a:spcPct val="100000"/>
              </a:lnSpc>
              <a:spcBef>
                <a:spcPts val="640"/>
              </a:spcBef>
              <a:spcAft>
                <a:spcPts val="0"/>
              </a:spcAft>
              <a:buSzPts val="3200"/>
              <a:buNone/>
            </a:pPr>
            <a:r>
              <a:rPr lang="en-IN" sz="2000">
                <a:latin typeface="Calibri"/>
                <a:ea typeface="Calibri"/>
                <a:cs typeface="Calibri"/>
                <a:sym typeface="Calibri"/>
              </a:rPr>
              <a:t>1. Average price of all cars</a:t>
            </a:r>
            <a:endParaRPr/>
          </a:p>
          <a:p>
            <a:pPr indent="0" lvl="0" marL="0" rtl="0" algn="l">
              <a:lnSpc>
                <a:spcPct val="100000"/>
              </a:lnSpc>
              <a:spcBef>
                <a:spcPts val="640"/>
              </a:spcBef>
              <a:spcAft>
                <a:spcPts val="0"/>
              </a:spcAft>
              <a:buSzPts val="3200"/>
              <a:buNone/>
            </a:pPr>
            <a:r>
              <a:rPr i="1" lang="en-IN" sz="2000">
                <a:solidFill>
                  <a:srgbClr val="0070C0"/>
                </a:solidFill>
                <a:latin typeface="Calibri"/>
                <a:ea typeface="Calibri"/>
                <a:cs typeface="Calibri"/>
                <a:sym typeface="Calibri"/>
              </a:rPr>
              <a:t>auto[‘price’].mean()</a:t>
            </a:r>
            <a:endParaRPr/>
          </a:p>
          <a:p>
            <a:pPr indent="0" lvl="0" marL="0" rtl="0" algn="l">
              <a:lnSpc>
                <a:spcPct val="100000"/>
              </a:lnSpc>
              <a:spcBef>
                <a:spcPts val="640"/>
              </a:spcBef>
              <a:spcAft>
                <a:spcPts val="0"/>
              </a:spcAft>
              <a:buSzPts val="3200"/>
              <a:buNone/>
            </a:pPr>
            <a:r>
              <a:rPr lang="en-IN" sz="2000">
                <a:solidFill>
                  <a:srgbClr val="1D1B10"/>
                </a:solidFill>
                <a:latin typeface="Calibri"/>
                <a:ea typeface="Calibri"/>
                <a:cs typeface="Calibri"/>
                <a:sym typeface="Calibri"/>
              </a:rPr>
              <a:t>2.</a:t>
            </a:r>
            <a:r>
              <a:rPr lang="en-IN" sz="2000">
                <a:latin typeface="Calibri"/>
                <a:ea typeface="Calibri"/>
                <a:cs typeface="Calibri"/>
                <a:sym typeface="Calibri"/>
              </a:rPr>
              <a:t> Costliest make of car in the list</a:t>
            </a:r>
            <a:endParaRPr/>
          </a:p>
          <a:p>
            <a:pPr indent="0" lvl="0" marL="0" rtl="0" algn="l">
              <a:lnSpc>
                <a:spcPct val="100000"/>
              </a:lnSpc>
              <a:spcBef>
                <a:spcPts val="640"/>
              </a:spcBef>
              <a:spcAft>
                <a:spcPts val="0"/>
              </a:spcAft>
              <a:buSzPts val="3200"/>
              <a:buNone/>
            </a:pPr>
            <a:r>
              <a:rPr i="1" lang="en-IN" sz="2000">
                <a:solidFill>
                  <a:srgbClr val="0070C0"/>
                </a:solidFill>
                <a:latin typeface="Calibri"/>
                <a:ea typeface="Calibri"/>
                <a:cs typeface="Calibri"/>
                <a:sym typeface="Calibri"/>
              </a:rPr>
              <a:t>auto[auto[‘price’]==auto[‘price’].max()]</a:t>
            </a:r>
            <a:endParaRPr/>
          </a:p>
          <a:p>
            <a:pPr indent="0" lvl="0" marL="0" rtl="0" algn="l">
              <a:lnSpc>
                <a:spcPct val="100000"/>
              </a:lnSpc>
              <a:spcBef>
                <a:spcPts val="640"/>
              </a:spcBef>
              <a:spcAft>
                <a:spcPts val="0"/>
              </a:spcAft>
              <a:buSzPts val="3200"/>
              <a:buNone/>
            </a:pPr>
            <a:r>
              <a:rPr lang="en-IN" sz="2000">
                <a:solidFill>
                  <a:srgbClr val="0C0C0C"/>
                </a:solidFill>
                <a:latin typeface="Calibri"/>
                <a:ea typeface="Calibri"/>
                <a:cs typeface="Calibri"/>
                <a:sym typeface="Calibri"/>
              </a:rPr>
              <a:t>3. How many cars have horsepower greater than 100</a:t>
            </a:r>
            <a:endParaRPr/>
          </a:p>
          <a:p>
            <a:pPr indent="0" lvl="0" marL="0" rtl="0" algn="l">
              <a:lnSpc>
                <a:spcPct val="100000"/>
              </a:lnSpc>
              <a:spcBef>
                <a:spcPts val="640"/>
              </a:spcBef>
              <a:spcAft>
                <a:spcPts val="0"/>
              </a:spcAft>
              <a:buSzPts val="3200"/>
              <a:buNone/>
            </a:pPr>
            <a:r>
              <a:rPr i="1" lang="en-IN" sz="2000">
                <a:solidFill>
                  <a:srgbClr val="0070C0"/>
                </a:solidFill>
                <a:latin typeface="Calibri"/>
                <a:ea typeface="Calibri"/>
                <a:cs typeface="Calibri"/>
                <a:sym typeface="Calibri"/>
              </a:rPr>
              <a:t>auto[auto[‘horsepower’]&gt;100].count()</a:t>
            </a:r>
            <a:endParaRPr/>
          </a:p>
          <a:p>
            <a:pPr indent="0" lvl="0" marL="0" rtl="0" algn="l">
              <a:lnSpc>
                <a:spcPct val="100000"/>
              </a:lnSpc>
              <a:spcBef>
                <a:spcPts val="640"/>
              </a:spcBef>
              <a:spcAft>
                <a:spcPts val="0"/>
              </a:spcAft>
              <a:buSzPts val="3200"/>
              <a:buNone/>
            </a:pPr>
            <a:r>
              <a:rPr lang="en-IN" sz="2000">
                <a:solidFill>
                  <a:srgbClr val="0C0C0C"/>
                </a:solidFill>
                <a:latin typeface="Calibri"/>
                <a:ea typeface="Calibri"/>
                <a:cs typeface="Calibri"/>
                <a:sym typeface="Calibri"/>
              </a:rPr>
              <a:t>4. What are the 3 most commonly found cars in the dataset</a:t>
            </a:r>
            <a:endParaRPr/>
          </a:p>
          <a:p>
            <a:pPr indent="0" lvl="0" marL="0" rtl="0" algn="l">
              <a:lnSpc>
                <a:spcPct val="100000"/>
              </a:lnSpc>
              <a:spcBef>
                <a:spcPts val="640"/>
              </a:spcBef>
              <a:spcAft>
                <a:spcPts val="0"/>
              </a:spcAft>
              <a:buSzPts val="3200"/>
              <a:buNone/>
            </a:pPr>
            <a:r>
              <a:rPr i="1" lang="en-IN" sz="2000">
                <a:solidFill>
                  <a:srgbClr val="0070C0"/>
                </a:solidFill>
                <a:latin typeface="Calibri"/>
                <a:ea typeface="Calibri"/>
                <a:cs typeface="Calibri"/>
                <a:sym typeface="Calibri"/>
              </a:rPr>
              <a:t>auto[‘make’].value_counts().head(3)</a:t>
            </a:r>
            <a:endParaRPr/>
          </a:p>
          <a:p>
            <a:pPr indent="0" lvl="0" marL="0" rtl="0" algn="l">
              <a:lnSpc>
                <a:spcPct val="100000"/>
              </a:lnSpc>
              <a:spcBef>
                <a:spcPts val="640"/>
              </a:spcBef>
              <a:spcAft>
                <a:spcPts val="0"/>
              </a:spcAft>
              <a:buSzPts val="3200"/>
              <a:buNone/>
            </a:pPr>
            <a:r>
              <a:rPr lang="en-IN" sz="2000">
                <a:solidFill>
                  <a:srgbClr val="0C0C0C"/>
                </a:solidFill>
                <a:latin typeface="Calibri"/>
                <a:ea typeface="Calibri"/>
                <a:cs typeface="Calibri"/>
                <a:sym typeface="Calibri"/>
              </a:rPr>
              <a:t>5. Which cars are priced greater than 40000	</a:t>
            </a:r>
            <a:endParaRPr sz="2000">
              <a:solidFill>
                <a:srgbClr val="0C0C0C"/>
              </a:solidFill>
              <a:latin typeface="Calibri"/>
              <a:ea typeface="Calibri"/>
              <a:cs typeface="Calibri"/>
              <a:sym typeface="Calibri"/>
            </a:endParaRPr>
          </a:p>
          <a:p>
            <a:pPr indent="0" lvl="0" marL="0" rtl="0" algn="l">
              <a:lnSpc>
                <a:spcPct val="100000"/>
              </a:lnSpc>
              <a:spcBef>
                <a:spcPts val="640"/>
              </a:spcBef>
              <a:spcAft>
                <a:spcPts val="0"/>
              </a:spcAft>
              <a:buSzPts val="3200"/>
              <a:buNone/>
            </a:pPr>
            <a:r>
              <a:rPr i="1" lang="en-IN" sz="2000">
                <a:solidFill>
                  <a:srgbClr val="0070C0"/>
                </a:solidFill>
                <a:latin typeface="Calibri"/>
                <a:ea typeface="Calibri"/>
                <a:cs typeface="Calibri"/>
                <a:sym typeface="Calibri"/>
              </a:rPr>
              <a:t>auto[auto[“price”]&gt;40000</a:t>
            </a:r>
            <a:endParaRPr i="1" sz="2000">
              <a:solidFill>
                <a:srgbClr val="0070C0"/>
              </a:solidFill>
              <a:latin typeface="Calibri"/>
              <a:ea typeface="Calibri"/>
              <a:cs typeface="Calibri"/>
              <a:sym typeface="Calibri"/>
            </a:endParaRPr>
          </a:p>
        </p:txBody>
      </p:sp>
      <p:sp>
        <p:nvSpPr>
          <p:cNvPr id="305" name="Google Shape;305;p2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2800" u="sng"/>
              <a:t>Pandas lab exercises with data visualization_part 1</a:t>
            </a:r>
            <a:endParaRPr sz="2800"/>
          </a:p>
        </p:txBody>
      </p:sp>
      <p:sp>
        <p:nvSpPr>
          <p:cNvPr id="312" name="Google Shape;312;p2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000"/>
              <a:t>Games dataset from kaggle: </a:t>
            </a:r>
            <a:r>
              <a:rPr lang="en-IN" sz="2000" u="sng">
                <a:solidFill>
                  <a:schemeClr val="hlink"/>
                </a:solidFill>
                <a:hlinkClick r:id="rId3"/>
              </a:rPr>
              <a:t>https://www.kaggle.com/gutsyrobot/games-data/data</a:t>
            </a:r>
            <a:endParaRPr sz="2000"/>
          </a:p>
          <a:p>
            <a:pPr indent="0" lvl="0" marL="0" rtl="0" algn="l">
              <a:lnSpc>
                <a:spcPct val="100000"/>
              </a:lnSpc>
              <a:spcBef>
                <a:spcPts val="640"/>
              </a:spcBef>
              <a:spcAft>
                <a:spcPts val="0"/>
              </a:spcAft>
              <a:buSzPts val="3200"/>
              <a:buNone/>
            </a:pPr>
            <a:r>
              <a:rPr lang="en-IN" sz="2000">
                <a:latin typeface="Calibri"/>
                <a:ea typeface="Calibri"/>
                <a:cs typeface="Calibri"/>
                <a:sym typeface="Calibri"/>
              </a:rPr>
              <a:t>Questions and answers on related to the above data</a:t>
            </a:r>
            <a:endParaRPr/>
          </a:p>
          <a:p>
            <a:pPr indent="0" lvl="0" marL="0" rtl="0" algn="l">
              <a:lnSpc>
                <a:spcPct val="100000"/>
              </a:lnSpc>
              <a:spcBef>
                <a:spcPts val="640"/>
              </a:spcBef>
              <a:spcAft>
                <a:spcPts val="0"/>
              </a:spcAft>
              <a:buSzPts val="3200"/>
              <a:buNone/>
            </a:pPr>
            <a:r>
              <a:rPr lang="en-IN" sz="1800"/>
              <a:t>1. What is the mean playing time for all games put together</a:t>
            </a:r>
            <a:endParaRPr/>
          </a:p>
          <a:p>
            <a:pPr indent="0" lvl="0" marL="0" rtl="0" algn="l">
              <a:lnSpc>
                <a:spcPct val="100000"/>
              </a:lnSpc>
              <a:spcBef>
                <a:spcPts val="640"/>
              </a:spcBef>
              <a:spcAft>
                <a:spcPts val="0"/>
              </a:spcAft>
              <a:buSzPts val="3200"/>
              <a:buNone/>
            </a:pPr>
            <a:r>
              <a:rPr i="1" lang="en-IN" sz="1800">
                <a:solidFill>
                  <a:srgbClr val="0070C0"/>
                </a:solidFill>
              </a:rPr>
              <a:t>games[‘playingtime’].mean()</a:t>
            </a:r>
            <a:endParaRPr/>
          </a:p>
          <a:p>
            <a:pPr indent="0" lvl="0" marL="0" rtl="0" algn="l">
              <a:lnSpc>
                <a:spcPct val="100000"/>
              </a:lnSpc>
              <a:spcBef>
                <a:spcPts val="640"/>
              </a:spcBef>
              <a:spcAft>
                <a:spcPts val="0"/>
              </a:spcAft>
              <a:buSzPts val="3200"/>
              <a:buNone/>
            </a:pPr>
            <a:r>
              <a:rPr lang="en-IN" sz="1800"/>
              <a:t>2. What is the highest number of comments received for a game?</a:t>
            </a:r>
            <a:endParaRPr/>
          </a:p>
          <a:p>
            <a:pPr indent="0" lvl="0" marL="0" rtl="0" algn="l">
              <a:lnSpc>
                <a:spcPct val="100000"/>
              </a:lnSpc>
              <a:spcBef>
                <a:spcPts val="640"/>
              </a:spcBef>
              <a:spcAft>
                <a:spcPts val="0"/>
              </a:spcAft>
              <a:buSzPts val="3200"/>
              <a:buNone/>
            </a:pPr>
            <a:r>
              <a:rPr i="1" lang="en-IN" sz="1800">
                <a:solidFill>
                  <a:srgbClr val="0070C0"/>
                </a:solidFill>
              </a:rPr>
              <a:t>games[‘total_comments’].max()</a:t>
            </a:r>
            <a:endParaRPr/>
          </a:p>
          <a:p>
            <a:pPr indent="0" lvl="0" marL="0" rtl="0" algn="l">
              <a:lnSpc>
                <a:spcPct val="100000"/>
              </a:lnSpc>
              <a:spcBef>
                <a:spcPts val="640"/>
              </a:spcBef>
              <a:spcAft>
                <a:spcPts val="0"/>
              </a:spcAft>
              <a:buSzPts val="3200"/>
              <a:buNone/>
            </a:pPr>
            <a:r>
              <a:rPr lang="en-IN" sz="1800"/>
              <a:t>3. What is the name of the game with ID 1500</a:t>
            </a:r>
            <a:endParaRPr/>
          </a:p>
          <a:p>
            <a:pPr indent="0" lvl="0" marL="0" rtl="0" algn="l">
              <a:lnSpc>
                <a:spcPct val="100000"/>
              </a:lnSpc>
              <a:spcBef>
                <a:spcPts val="640"/>
              </a:spcBef>
              <a:spcAft>
                <a:spcPts val="0"/>
              </a:spcAft>
              <a:buSzPts val="3200"/>
              <a:buNone/>
            </a:pPr>
            <a:r>
              <a:rPr i="1" lang="en-IN" sz="1800">
                <a:solidFill>
                  <a:srgbClr val="0070C0"/>
                </a:solidFill>
              </a:rPr>
              <a:t>games[games[‘id’]==1500[‘name’]</a:t>
            </a:r>
            <a:endParaRPr/>
          </a:p>
          <a:p>
            <a:pPr indent="0" lvl="0" marL="0" rtl="0" algn="l">
              <a:lnSpc>
                <a:spcPct val="100000"/>
              </a:lnSpc>
              <a:spcBef>
                <a:spcPts val="640"/>
              </a:spcBef>
              <a:spcAft>
                <a:spcPts val="0"/>
              </a:spcAft>
              <a:buSzPts val="3200"/>
              <a:buNone/>
            </a:pPr>
            <a:r>
              <a:rPr lang="en-IN" sz="1800"/>
              <a:t>4. Which game received highest number of comments?</a:t>
            </a:r>
            <a:endParaRPr/>
          </a:p>
          <a:p>
            <a:pPr indent="0" lvl="0" marL="0" rtl="0" algn="l">
              <a:lnSpc>
                <a:spcPct val="100000"/>
              </a:lnSpc>
              <a:spcBef>
                <a:spcPts val="640"/>
              </a:spcBef>
              <a:spcAft>
                <a:spcPts val="0"/>
              </a:spcAft>
              <a:buSzPts val="3200"/>
              <a:buNone/>
            </a:pPr>
            <a:r>
              <a:rPr i="1" lang="en-IN" sz="1800">
                <a:solidFill>
                  <a:srgbClr val="0070C0"/>
                </a:solidFill>
              </a:rPr>
              <a:t>games[games[‘total_comments’]==games[‘total_comments’].max()]</a:t>
            </a:r>
            <a:endParaRPr/>
          </a:p>
          <a:p>
            <a:pPr indent="0" lvl="0" marL="0" rtl="0" algn="l">
              <a:lnSpc>
                <a:spcPct val="100000"/>
              </a:lnSpc>
              <a:spcBef>
                <a:spcPts val="640"/>
              </a:spcBef>
              <a:spcAft>
                <a:spcPts val="0"/>
              </a:spcAft>
              <a:buSzPts val="3200"/>
              <a:buNone/>
            </a:pPr>
            <a:r>
              <a:rPr lang="en-IN" sz="1800"/>
              <a:t>5. What was the average minage of all games per “type”?</a:t>
            </a:r>
            <a:endParaRPr/>
          </a:p>
          <a:p>
            <a:pPr indent="0" lvl="0" marL="0" rtl="0" algn="l">
              <a:lnSpc>
                <a:spcPct val="100000"/>
              </a:lnSpc>
              <a:spcBef>
                <a:spcPts val="640"/>
              </a:spcBef>
              <a:spcAft>
                <a:spcPts val="0"/>
              </a:spcAft>
              <a:buSzPts val="3200"/>
              <a:buNone/>
            </a:pPr>
            <a:r>
              <a:rPr i="1" lang="en-IN" sz="1800">
                <a:solidFill>
                  <a:srgbClr val="0070C0"/>
                </a:solidFill>
              </a:rPr>
              <a:t>games.groupby(‘type’).mean()[‘minage’]</a:t>
            </a:r>
            <a:endParaRPr i="1" sz="1800">
              <a:solidFill>
                <a:srgbClr val="0070C0"/>
              </a:solidFill>
            </a:endParaRPr>
          </a:p>
        </p:txBody>
      </p:sp>
      <p:sp>
        <p:nvSpPr>
          <p:cNvPr id="313" name="Google Shape;313;p2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u="sng"/>
              <a:t>Data Visualization using seaborn_part 2</a:t>
            </a:r>
            <a:endParaRPr sz="3200" u="sng"/>
          </a:p>
        </p:txBody>
      </p:sp>
      <p:sp>
        <p:nvSpPr>
          <p:cNvPr id="319" name="Google Shape;319;p2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t>Questions and Answers</a:t>
            </a:r>
            <a:endParaRPr/>
          </a:p>
          <a:p>
            <a:pPr indent="0" lvl="0" marL="25400" rtl="0" algn="l">
              <a:lnSpc>
                <a:spcPct val="100000"/>
              </a:lnSpc>
              <a:spcBef>
                <a:spcPts val="640"/>
              </a:spcBef>
              <a:spcAft>
                <a:spcPts val="0"/>
              </a:spcAft>
              <a:buSzPts val="3200"/>
              <a:buNone/>
            </a:pPr>
            <a:r>
              <a:rPr lang="en-IN" sz="2000"/>
              <a:t>1. Import the seaborn library and set colour codes as true.</a:t>
            </a:r>
            <a:endParaRPr/>
          </a:p>
          <a:p>
            <a:pPr indent="0" lvl="0" marL="25400" rtl="0" algn="l">
              <a:lnSpc>
                <a:spcPct val="100000"/>
              </a:lnSpc>
              <a:spcBef>
                <a:spcPts val="640"/>
              </a:spcBef>
              <a:spcAft>
                <a:spcPts val="0"/>
              </a:spcAft>
              <a:buSzPts val="3200"/>
              <a:buNone/>
            </a:pPr>
            <a:r>
              <a:rPr i="1" lang="en-IN" sz="2000">
                <a:solidFill>
                  <a:srgbClr val="0070C0"/>
                </a:solidFill>
              </a:rPr>
              <a:t>import seaborn as sns</a:t>
            </a:r>
            <a:endParaRPr i="1" sz="2000">
              <a:solidFill>
                <a:srgbClr val="0070C0"/>
              </a:solidFill>
            </a:endParaRPr>
          </a:p>
          <a:p>
            <a:pPr indent="0" lvl="0" marL="25400" rtl="0" algn="l">
              <a:lnSpc>
                <a:spcPct val="100000"/>
              </a:lnSpc>
              <a:spcBef>
                <a:spcPts val="640"/>
              </a:spcBef>
              <a:spcAft>
                <a:spcPts val="0"/>
              </a:spcAft>
              <a:buSzPts val="3200"/>
              <a:buNone/>
            </a:pPr>
            <a:r>
              <a:rPr i="1" lang="en-IN" sz="2000">
                <a:solidFill>
                  <a:srgbClr val="0070C0"/>
                </a:solidFill>
              </a:rPr>
              <a:t>sns.set(	color_codes=True)</a:t>
            </a:r>
            <a:endParaRPr/>
          </a:p>
          <a:p>
            <a:pPr indent="0" lvl="0" marL="25400" rtl="0" algn="l">
              <a:lnSpc>
                <a:spcPct val="100000"/>
              </a:lnSpc>
              <a:spcBef>
                <a:spcPts val="640"/>
              </a:spcBef>
              <a:spcAft>
                <a:spcPts val="0"/>
              </a:spcAft>
              <a:buSzPts val="3200"/>
              <a:buNone/>
            </a:pPr>
            <a:r>
              <a:rPr lang="en-IN" sz="2000"/>
              <a:t>2. Drop NA values for negating issues during visualizatuon </a:t>
            </a:r>
            <a:endParaRPr/>
          </a:p>
          <a:p>
            <a:pPr indent="0" lvl="0" marL="25400" rtl="0" algn="l">
              <a:lnSpc>
                <a:spcPct val="100000"/>
              </a:lnSpc>
              <a:spcBef>
                <a:spcPts val="640"/>
              </a:spcBef>
              <a:spcAft>
                <a:spcPts val="0"/>
              </a:spcAft>
              <a:buSzPts val="3200"/>
              <a:buNone/>
            </a:pPr>
            <a:r>
              <a:rPr i="1" lang="en-IN" sz="2000">
                <a:solidFill>
                  <a:srgbClr val="0070C0"/>
                </a:solidFill>
              </a:rPr>
              <a:t>games.dropna(inplace==True)</a:t>
            </a:r>
            <a:endParaRPr/>
          </a:p>
          <a:p>
            <a:pPr indent="0" lvl="0" marL="25400" rtl="0" algn="l">
              <a:lnSpc>
                <a:spcPct val="100000"/>
              </a:lnSpc>
              <a:spcBef>
                <a:spcPts val="640"/>
              </a:spcBef>
              <a:spcAft>
                <a:spcPts val="0"/>
              </a:spcAft>
              <a:buSzPts val="3200"/>
              <a:buNone/>
            </a:pPr>
            <a:r>
              <a:rPr lang="en-IN" sz="2000"/>
              <a:t>3. View the distance plot for minage</a:t>
            </a:r>
            <a:endParaRPr sz="2000"/>
          </a:p>
          <a:p>
            <a:pPr indent="0" lvl="0" marL="25400" rtl="0" algn="l">
              <a:lnSpc>
                <a:spcPct val="100000"/>
              </a:lnSpc>
              <a:spcBef>
                <a:spcPts val="640"/>
              </a:spcBef>
              <a:spcAft>
                <a:spcPts val="0"/>
              </a:spcAft>
              <a:buSzPts val="3200"/>
              <a:buNone/>
            </a:pPr>
            <a:r>
              <a:rPr i="1" lang="en-IN" sz="2000">
                <a:solidFill>
                  <a:srgbClr val="0070C0"/>
                </a:solidFill>
              </a:rPr>
              <a:t>sns.distplot(games[‘average_rating’])</a:t>
            </a:r>
            <a:endParaRPr/>
          </a:p>
          <a:p>
            <a:pPr indent="0" lvl="0" marL="25400" rtl="0" algn="l">
              <a:lnSpc>
                <a:spcPct val="100000"/>
              </a:lnSpc>
              <a:spcBef>
                <a:spcPts val="640"/>
              </a:spcBef>
              <a:spcAft>
                <a:spcPts val="0"/>
              </a:spcAft>
              <a:buSzPts val="3200"/>
              <a:buNone/>
            </a:pPr>
            <a:r>
              <a:rPr lang="en-IN" sz="2000"/>
              <a:t>4. Compare type of game and playingtime using  a stripplot</a:t>
            </a:r>
            <a:endParaRPr sz="2000"/>
          </a:p>
          <a:p>
            <a:pPr indent="0" lvl="0" marL="25400" rtl="0" algn="l">
              <a:lnSpc>
                <a:spcPct val="100000"/>
              </a:lnSpc>
              <a:spcBef>
                <a:spcPts val="640"/>
              </a:spcBef>
              <a:spcAft>
                <a:spcPts val="0"/>
              </a:spcAft>
              <a:buSzPts val="3200"/>
              <a:buNone/>
            </a:pPr>
            <a:r>
              <a:rPr i="1" lang="en-IN" sz="2000">
                <a:solidFill>
                  <a:srgbClr val="0070C0"/>
                </a:solidFill>
              </a:rPr>
              <a:t>sns.stripplot(games[‘type’], games[‘playingtime’], jitter= True)</a:t>
            </a:r>
            <a:endParaRPr i="1" sz="200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u="sng"/>
              <a:t>Case Study</a:t>
            </a:r>
            <a:endParaRPr u="sng"/>
          </a:p>
        </p:txBody>
      </p:sp>
      <p:sp>
        <p:nvSpPr>
          <p:cNvPr id="326" name="Google Shape;326;p2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400"/>
              <a:t>Honey production data set- </a:t>
            </a:r>
            <a:endParaRPr sz="2400"/>
          </a:p>
          <a:p>
            <a:pPr indent="0" lvl="0" marL="0" rtl="0" algn="l">
              <a:lnSpc>
                <a:spcPct val="100000"/>
              </a:lnSpc>
              <a:spcBef>
                <a:spcPts val="640"/>
              </a:spcBef>
              <a:spcAft>
                <a:spcPts val="0"/>
              </a:spcAft>
              <a:buSzPts val="3200"/>
              <a:buNone/>
            </a:pPr>
            <a:r>
              <a:rPr lang="en-IN" sz="2400"/>
              <a:t>This dataset provides insight into honey production supply and demand in America by state from 1998 to 2012.</a:t>
            </a:r>
            <a:endParaRPr/>
          </a:p>
          <a:p>
            <a:pPr indent="0" lvl="0" marL="0" rtl="0" algn="l">
              <a:lnSpc>
                <a:spcPct val="100000"/>
              </a:lnSpc>
              <a:spcBef>
                <a:spcPts val="640"/>
              </a:spcBef>
              <a:spcAft>
                <a:spcPts val="0"/>
              </a:spcAft>
              <a:buSzPts val="3200"/>
              <a:buNone/>
            </a:pPr>
            <a:r>
              <a:t/>
            </a:r>
            <a:endParaRPr sz="2400"/>
          </a:p>
          <a:p>
            <a:pPr indent="0" lvl="0" marL="0" rtl="0" algn="l">
              <a:lnSpc>
                <a:spcPct val="100000"/>
              </a:lnSpc>
              <a:spcBef>
                <a:spcPts val="640"/>
              </a:spcBef>
              <a:spcAft>
                <a:spcPts val="0"/>
              </a:spcAft>
              <a:buSzPts val="3200"/>
              <a:buNone/>
            </a:pPr>
            <a:r>
              <a:rPr lang="en-IN" sz="2400"/>
              <a:t>Dataset - </a:t>
            </a:r>
            <a:endParaRPr sz="2400"/>
          </a:p>
          <a:p>
            <a:pPr indent="0" lvl="0" marL="0" rtl="0" algn="l">
              <a:lnSpc>
                <a:spcPct val="100000"/>
              </a:lnSpc>
              <a:spcBef>
                <a:spcPts val="640"/>
              </a:spcBef>
              <a:spcAft>
                <a:spcPts val="0"/>
              </a:spcAft>
              <a:buSzPts val="3200"/>
              <a:buNone/>
            </a:pPr>
            <a:r>
              <a:rPr lang="en-IN" sz="2400"/>
              <a:t>The dataset contains numcol, yieldprod, totalprod, stocks , priceperlb, prodvalue, and other useful information likeCertain states are excluded every year (ex. CT) to avoid disclosing data for individual operations. </a:t>
            </a:r>
            <a:endParaRPr sz="2400"/>
          </a:p>
          <a:p>
            <a:pPr indent="0" lvl="0" marL="0" rtl="0" algn="l">
              <a:lnSpc>
                <a:spcPct val="100000"/>
              </a:lnSpc>
              <a:spcBef>
                <a:spcPts val="640"/>
              </a:spcBef>
              <a:spcAft>
                <a:spcPts val="0"/>
              </a:spcAft>
              <a:buSzPts val="3200"/>
              <a:buNone/>
            </a:pPr>
            <a:r>
              <a:rPr lang="en-IN" sz="2400"/>
              <a:t>For Reference: </a:t>
            </a:r>
            <a:r>
              <a:rPr lang="en-IN" sz="2400" u="sng">
                <a:solidFill>
                  <a:schemeClr val="hlink"/>
                </a:solidFill>
                <a:hlinkClick r:id="rId3"/>
              </a:rPr>
              <a:t>https://www.kaggle.com/arthurpaulino/honey-production/data</a:t>
            </a:r>
            <a:endParaRPr sz="2400"/>
          </a:p>
          <a:p>
            <a:pPr indent="0" lvl="0" marL="0" rtl="0" algn="l">
              <a:lnSpc>
                <a:spcPct val="100000"/>
              </a:lnSpc>
              <a:spcBef>
                <a:spcPts val="640"/>
              </a:spcBef>
              <a:spcAft>
                <a:spcPts val="0"/>
              </a:spcAft>
              <a:buSzPts val="3200"/>
              <a:buNone/>
            </a:pPr>
            <a:r>
              <a:t/>
            </a:r>
            <a:endParaRPr sz="2400"/>
          </a:p>
        </p:txBody>
      </p:sp>
      <p:sp>
        <p:nvSpPr>
          <p:cNvPr id="327" name="Google Shape;327;p2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u="sng"/>
              <a:t>Steps </a:t>
            </a:r>
            <a:endParaRPr u="sng"/>
          </a:p>
        </p:txBody>
      </p:sp>
      <p:sp>
        <p:nvSpPr>
          <p:cNvPr id="334" name="Google Shape;334;p2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Import pandas, numpy, seaborn, matplotlib.pyplot packages</a:t>
            </a:r>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Get the data</a:t>
            </a:r>
            <a:endParaRPr sz="1800">
              <a:latin typeface="Calibri"/>
              <a:ea typeface="Calibri"/>
              <a:cs typeface="Calibri"/>
              <a:sym typeface="Calibri"/>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Explore the data for non-null and extreme values</a:t>
            </a:r>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How many States are included in the dataset?</a:t>
            </a:r>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Which are he States that are included in this dataset?</a:t>
            </a:r>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Calculate the average production for each state across all years</a:t>
            </a:r>
            <a:endParaRPr/>
          </a:p>
          <a:p>
            <a:pPr indent="-342900" lvl="0" marL="342900" rtl="0" algn="l">
              <a:lnSpc>
                <a:spcPct val="100000"/>
              </a:lnSpc>
              <a:spcBef>
                <a:spcPts val="640"/>
              </a:spcBef>
              <a:spcAft>
                <a:spcPts val="0"/>
              </a:spcAft>
              <a:buSzPts val="3200"/>
              <a:buChar char="•"/>
            </a:pPr>
            <a:r>
              <a:rPr lang="en-IN" sz="1800">
                <a:latin typeface="Calibri"/>
                <a:ea typeface="Calibri"/>
                <a:cs typeface="Calibri"/>
                <a:sym typeface="Calibri"/>
              </a:rPr>
              <a:t>How many years data is provided in the dataset? And what is the starting and ending year?</a:t>
            </a:r>
            <a:endParaRPr/>
          </a:p>
          <a:p>
            <a:pPr indent="-311150" lvl="0" marL="514350" rtl="0" algn="l">
              <a:lnSpc>
                <a:spcPct val="100000"/>
              </a:lnSpc>
              <a:spcBef>
                <a:spcPts val="640"/>
              </a:spcBef>
              <a:spcAft>
                <a:spcPts val="0"/>
              </a:spcAft>
              <a:buSzPts val="3200"/>
              <a:buFont typeface="Arial"/>
              <a:buNone/>
            </a:pPr>
            <a:r>
              <a:t/>
            </a:r>
            <a:endParaRPr sz="2000">
              <a:latin typeface="Calibri"/>
              <a:ea typeface="Calibri"/>
              <a:cs typeface="Calibri"/>
              <a:sym typeface="Calibri"/>
            </a:endParaRPr>
          </a:p>
          <a:p>
            <a:pPr indent="0" lvl="0" marL="0" rtl="0" algn="l">
              <a:lnSpc>
                <a:spcPct val="100000"/>
              </a:lnSpc>
              <a:spcBef>
                <a:spcPts val="640"/>
              </a:spcBef>
              <a:spcAft>
                <a:spcPts val="0"/>
              </a:spcAft>
              <a:buSzPts val="3200"/>
              <a:buNone/>
            </a:pPr>
            <a:br>
              <a:rPr lang="en-IN" sz="2400">
                <a:latin typeface="Calibri"/>
                <a:ea typeface="Calibri"/>
                <a:cs typeface="Calibri"/>
                <a:sym typeface="Calibri"/>
              </a:rPr>
            </a:br>
            <a:br>
              <a:rPr lang="en-IN" sz="2400">
                <a:latin typeface="Calibri"/>
                <a:ea typeface="Calibri"/>
                <a:cs typeface="Calibri"/>
                <a:sym typeface="Calibri"/>
              </a:rPr>
            </a:br>
            <a:endParaRPr sz="24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24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2400">
              <a:latin typeface="Calibri"/>
              <a:ea typeface="Calibri"/>
              <a:cs typeface="Calibri"/>
              <a:sym typeface="Calibri"/>
            </a:endParaRPr>
          </a:p>
        </p:txBody>
      </p:sp>
      <p:sp>
        <p:nvSpPr>
          <p:cNvPr id="335" name="Google Shape;335;p27"/>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8"/>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341" name="Google Shape;341;p28"/>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342" name="Google Shape;342;p28"/>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343" name="Google Shape;343;p28"/>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orbel"/>
              <a:buNone/>
            </a:pPr>
            <a:r>
              <a:rPr b="0" i="0" lang="en-IN" sz="4400" u="sng" cap="none" strike="noStrike">
                <a:solidFill>
                  <a:schemeClr val="dk1"/>
                </a:solidFill>
              </a:rPr>
              <a:t>Introduction to Visualization</a:t>
            </a:r>
            <a:endParaRPr u="sng"/>
          </a:p>
        </p:txBody>
      </p:sp>
      <p:sp>
        <p:nvSpPr>
          <p:cNvPr id="103" name="Google Shape;103;p3"/>
          <p:cNvSpPr txBox="1"/>
          <p:nvPr>
            <p:ph idx="1" type="body"/>
          </p:nvPr>
        </p:nvSpPr>
        <p:spPr>
          <a:xfrm>
            <a:off x="609600" y="1295399"/>
            <a:ext cx="10972800" cy="4980600"/>
          </a:xfrm>
          <a:prstGeom prst="rect">
            <a:avLst/>
          </a:prstGeom>
          <a:noFill/>
          <a:ln>
            <a:noFill/>
          </a:ln>
        </p:spPr>
        <p:txBody>
          <a:bodyPr anchorCtr="0" anchor="t" bIns="45700" lIns="91425" spcFirstLastPara="1" rIns="91425" wrap="square" tIns="45700">
            <a:noAutofit/>
          </a:bodyPr>
          <a:lstStyle/>
          <a:p>
            <a:pPr indent="-139700" lvl="0" marL="342900" rtl="0" algn="just">
              <a:lnSpc>
                <a:spcPct val="100000"/>
              </a:lnSpc>
              <a:spcBef>
                <a:spcPts val="0"/>
              </a:spcBef>
              <a:spcAft>
                <a:spcPts val="0"/>
              </a:spcAft>
              <a:buSzPts val="3200"/>
              <a:buNone/>
            </a:pPr>
            <a:r>
              <a:rPr lang="en-IN" sz="2400"/>
              <a:t>Data visualization is an important skill in applied statistics and machine learning.</a:t>
            </a:r>
            <a:endParaRPr sz="2400"/>
          </a:p>
          <a:p>
            <a:pPr indent="-139700" lvl="0" marL="342900" rtl="0" algn="just">
              <a:lnSpc>
                <a:spcPct val="100000"/>
              </a:lnSpc>
              <a:spcBef>
                <a:spcPts val="0"/>
              </a:spcBef>
              <a:spcAft>
                <a:spcPts val="0"/>
              </a:spcAft>
              <a:buSzPts val="3200"/>
              <a:buNone/>
            </a:pPr>
            <a:r>
              <a:rPr lang="en-IN" sz="2400"/>
              <a:t>It provides an important suite of tools for gaining a qualitative understanding. This can be helpful when exploring and getting to know a dataset and can help with identifying patterns, corrupt data, outliers, and much more.</a:t>
            </a:r>
            <a:endParaRPr sz="2400"/>
          </a:p>
          <a:p>
            <a:pPr indent="-139700" lvl="0" marL="342900" rtl="0" algn="just">
              <a:lnSpc>
                <a:spcPct val="100000"/>
              </a:lnSpc>
              <a:spcBef>
                <a:spcPts val="0"/>
              </a:spcBef>
              <a:spcAft>
                <a:spcPts val="0"/>
              </a:spcAft>
              <a:buSzPts val="3200"/>
              <a:buNone/>
            </a:pPr>
            <a:r>
              <a:rPr lang="en-IN" sz="2400">
                <a:highlight>
                  <a:srgbClr val="FFFF00"/>
                </a:highlight>
              </a:rPr>
              <a:t>Visualisation is the most important aspect of exploratory data analysis (EDA)</a:t>
            </a:r>
            <a:endParaRPr sz="2400">
              <a:highlight>
                <a:srgbClr val="FFFF00"/>
              </a:highlight>
            </a:endParaRPr>
          </a:p>
          <a:p>
            <a:pPr indent="-139700" lvl="0" marL="342900" rtl="0" algn="just">
              <a:lnSpc>
                <a:spcPct val="100000"/>
              </a:lnSpc>
              <a:spcBef>
                <a:spcPts val="0"/>
              </a:spcBef>
              <a:spcAft>
                <a:spcPts val="0"/>
              </a:spcAft>
              <a:buSzPts val="3200"/>
              <a:buNone/>
            </a:pPr>
            <a:r>
              <a:t/>
            </a:r>
            <a:endParaRPr sz="2400"/>
          </a:p>
          <a:p>
            <a:pPr indent="0" lvl="0" marL="25400" rtl="0" algn="l">
              <a:lnSpc>
                <a:spcPct val="100000"/>
              </a:lnSpc>
              <a:spcBef>
                <a:spcPts val="640"/>
              </a:spcBef>
              <a:spcAft>
                <a:spcPts val="0"/>
              </a:spcAft>
              <a:buSzPts val="3200"/>
              <a:buNone/>
            </a:pPr>
            <a:r>
              <a:rPr lang="en-IN" sz="2400"/>
              <a:t>There are five key plots that you need to know well for basic data visualization. They are:</a:t>
            </a:r>
            <a:endParaRPr sz="2400"/>
          </a:p>
          <a:p>
            <a:pPr indent="-381000" lvl="0" marL="457200" rtl="0" algn="l">
              <a:lnSpc>
                <a:spcPct val="100000"/>
              </a:lnSpc>
              <a:spcBef>
                <a:spcPts val="640"/>
              </a:spcBef>
              <a:spcAft>
                <a:spcPts val="0"/>
              </a:spcAft>
              <a:buSzPts val="2400"/>
              <a:buChar char="•"/>
            </a:pPr>
            <a:r>
              <a:rPr lang="en-IN" sz="2400"/>
              <a:t>Line Plot</a:t>
            </a:r>
            <a:endParaRPr sz="2400"/>
          </a:p>
          <a:p>
            <a:pPr indent="-381000" lvl="0" marL="457200" rtl="0" algn="l">
              <a:lnSpc>
                <a:spcPct val="100000"/>
              </a:lnSpc>
              <a:spcBef>
                <a:spcPts val="640"/>
              </a:spcBef>
              <a:spcAft>
                <a:spcPts val="0"/>
              </a:spcAft>
              <a:buSzPts val="2400"/>
              <a:buChar char="•"/>
            </a:pPr>
            <a:r>
              <a:rPr lang="en-IN" sz="2400"/>
              <a:t>Bar Chart</a:t>
            </a:r>
            <a:endParaRPr sz="2400"/>
          </a:p>
          <a:p>
            <a:pPr indent="-381000" lvl="0" marL="457200" rtl="0" algn="l">
              <a:lnSpc>
                <a:spcPct val="100000"/>
              </a:lnSpc>
              <a:spcBef>
                <a:spcPts val="640"/>
              </a:spcBef>
              <a:spcAft>
                <a:spcPts val="0"/>
              </a:spcAft>
              <a:buSzPts val="2400"/>
              <a:buChar char="•"/>
            </a:pPr>
            <a:r>
              <a:rPr lang="en-IN" sz="2400"/>
              <a:t>Histogram Plot</a:t>
            </a:r>
            <a:endParaRPr sz="2400"/>
          </a:p>
          <a:p>
            <a:pPr indent="-381000" lvl="0" marL="457200" rtl="0" algn="l">
              <a:lnSpc>
                <a:spcPct val="100000"/>
              </a:lnSpc>
              <a:spcBef>
                <a:spcPts val="640"/>
              </a:spcBef>
              <a:spcAft>
                <a:spcPts val="0"/>
              </a:spcAft>
              <a:buSzPts val="2400"/>
              <a:buChar char="•"/>
            </a:pPr>
            <a:r>
              <a:rPr lang="en-IN" sz="2400"/>
              <a:t>Box and Whisker Plot</a:t>
            </a:r>
            <a:endParaRPr sz="2400"/>
          </a:p>
          <a:p>
            <a:pPr indent="-381000" lvl="0" marL="457200" rtl="0" algn="l">
              <a:lnSpc>
                <a:spcPct val="100000"/>
              </a:lnSpc>
              <a:spcBef>
                <a:spcPts val="640"/>
              </a:spcBef>
              <a:spcAft>
                <a:spcPts val="0"/>
              </a:spcAft>
              <a:buSzPts val="2400"/>
              <a:buChar char="•"/>
            </a:pPr>
            <a:r>
              <a:rPr lang="en-IN" sz="2400"/>
              <a:t>Scatter Plot</a:t>
            </a:r>
            <a:endParaRPr sz="2400"/>
          </a:p>
          <a:p>
            <a:pPr indent="-139700" lvl="0" marL="342900" marR="0" rtl="0" algn="l">
              <a:lnSpc>
                <a:spcPct val="100000"/>
              </a:lnSpc>
              <a:spcBef>
                <a:spcPts val="0"/>
              </a:spcBef>
              <a:spcAft>
                <a:spcPts val="0"/>
              </a:spcAft>
              <a:buClr>
                <a:schemeClr val="dk1"/>
              </a:buClr>
              <a:buSzPts val="3200"/>
              <a:buFont typeface="Arial"/>
              <a:buNone/>
            </a:pPr>
            <a:r>
              <a:t/>
            </a:r>
            <a:endParaRPr sz="2400"/>
          </a:p>
          <a:p>
            <a:pPr indent="-139700" lvl="0" marL="342900" marR="0" rtl="0" algn="l">
              <a:lnSpc>
                <a:spcPct val="100000"/>
              </a:lnSpc>
              <a:spcBef>
                <a:spcPts val="0"/>
              </a:spcBef>
              <a:spcAft>
                <a:spcPts val="0"/>
              </a:spcAft>
              <a:buClr>
                <a:schemeClr val="dk1"/>
              </a:buClr>
              <a:buSzPts val="3200"/>
              <a:buFont typeface="Arial"/>
              <a:buNone/>
            </a:pPr>
            <a:r>
              <a:t/>
            </a:r>
            <a:endParaRPr sz="2400"/>
          </a:p>
          <a:p>
            <a:pPr indent="-139700" lvl="0" marL="342900" marR="0" rtl="0" algn="l">
              <a:lnSpc>
                <a:spcPct val="100000"/>
              </a:lnSpc>
              <a:spcBef>
                <a:spcPts val="0"/>
              </a:spcBef>
              <a:spcAft>
                <a:spcPts val="0"/>
              </a:spcAft>
              <a:buClr>
                <a:schemeClr val="dk1"/>
              </a:buClr>
              <a:buSzPts val="3200"/>
              <a:buFont typeface="Arial"/>
              <a:buNone/>
            </a:pPr>
            <a:r>
              <a:t/>
            </a:r>
            <a:endParaRPr sz="2400"/>
          </a:p>
          <a:p>
            <a:pPr indent="-139700" lvl="0" marL="342900" marR="0" rtl="0" algn="l">
              <a:lnSpc>
                <a:spcPct val="100000"/>
              </a:lnSpc>
              <a:spcBef>
                <a:spcPts val="0"/>
              </a:spcBef>
              <a:spcAft>
                <a:spcPts val="0"/>
              </a:spcAft>
              <a:buClr>
                <a:schemeClr val="dk1"/>
              </a:buClr>
              <a:buSzPts val="3200"/>
              <a:buFont typeface="Arial"/>
              <a:buNone/>
            </a:pPr>
            <a:r>
              <a:t/>
            </a:r>
            <a:endParaRPr sz="2400"/>
          </a:p>
          <a:p>
            <a:pPr indent="-139700" lvl="0" marL="342900" marR="0" rtl="0" algn="l">
              <a:lnSpc>
                <a:spcPct val="100000"/>
              </a:lnSpc>
              <a:spcBef>
                <a:spcPts val="0"/>
              </a:spcBef>
              <a:spcAft>
                <a:spcPts val="0"/>
              </a:spcAft>
              <a:buClr>
                <a:schemeClr val="dk1"/>
              </a:buClr>
              <a:buSzPts val="3200"/>
              <a:buFont typeface="Arial"/>
              <a:buNone/>
            </a:pPr>
            <a:r>
              <a:t/>
            </a:r>
            <a:endParaRPr sz="2400"/>
          </a:p>
        </p:txBody>
      </p:sp>
      <p:sp>
        <p:nvSpPr>
          <p:cNvPr id="104" name="Google Shape;104;p3"/>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Candara"/>
              <a:buNone/>
            </a:pPr>
            <a:fld id="{00000000-1234-1234-1234-123412341234}" type="slidenum">
              <a:rPr b="0" i="0" lang="en-IN" sz="1400" u="none" cap="none" strike="noStrike">
                <a:solidFill>
                  <a:srgbClr val="595959"/>
                </a:solidFill>
                <a:latin typeface="Candara"/>
                <a:ea typeface="Candara"/>
                <a:cs typeface="Candara"/>
                <a:sym typeface="Candar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EDA?</a:t>
            </a:r>
            <a:endParaRPr/>
          </a:p>
        </p:txBody>
      </p:sp>
      <p:sp>
        <p:nvSpPr>
          <p:cNvPr id="111" name="Google Shape;111;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Analyse datasets visually</a:t>
            </a:r>
            <a:endParaRPr/>
          </a:p>
          <a:p>
            <a:pPr indent="-431800" lvl="0" marL="457200" marR="0" rtl="0" algn="l">
              <a:lnSpc>
                <a:spcPct val="100000"/>
              </a:lnSpc>
              <a:spcBef>
                <a:spcPts val="640"/>
              </a:spcBef>
              <a:spcAft>
                <a:spcPts val="0"/>
              </a:spcAft>
              <a:buClr>
                <a:schemeClr val="dk1"/>
              </a:buClr>
              <a:buSzPts val="3200"/>
              <a:buFont typeface="Arial"/>
              <a:buChar char="•"/>
            </a:pPr>
            <a:r>
              <a:rPr lang="en-IN"/>
              <a:t>Summarize main characteristics</a:t>
            </a:r>
            <a:endParaRPr/>
          </a:p>
          <a:p>
            <a:pPr indent="-431800" lvl="0" marL="457200" marR="0" rtl="0" algn="l">
              <a:lnSpc>
                <a:spcPct val="100000"/>
              </a:lnSpc>
              <a:spcBef>
                <a:spcPts val="640"/>
              </a:spcBef>
              <a:spcAft>
                <a:spcPts val="0"/>
              </a:spcAft>
              <a:buClr>
                <a:schemeClr val="dk1"/>
              </a:buClr>
              <a:buSzPts val="3200"/>
              <a:buFont typeface="Arial"/>
              <a:buChar char="•"/>
            </a:pPr>
            <a:r>
              <a:rPr lang="en-IN"/>
              <a:t>Detect anomalies</a:t>
            </a:r>
            <a:endParaRPr/>
          </a:p>
          <a:p>
            <a:pPr indent="-431800" lvl="0" marL="457200" marR="0" rtl="0" algn="l">
              <a:lnSpc>
                <a:spcPct val="100000"/>
              </a:lnSpc>
              <a:spcBef>
                <a:spcPts val="640"/>
              </a:spcBef>
              <a:spcAft>
                <a:spcPts val="0"/>
              </a:spcAft>
              <a:buClr>
                <a:schemeClr val="dk1"/>
              </a:buClr>
              <a:buSzPts val="3200"/>
              <a:buFont typeface="Arial"/>
              <a:buChar char="•"/>
            </a:pPr>
            <a:r>
              <a:rPr lang="en-IN"/>
              <a:t>Visualise patterns /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09600" y="274625"/>
            <a:ext cx="7644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t>Where does EDA sit in the Data Science Landscape?</a:t>
            </a:r>
            <a:endParaRPr/>
          </a:p>
        </p:txBody>
      </p:sp>
      <p:grpSp>
        <p:nvGrpSpPr>
          <p:cNvPr id="117" name="Google Shape;117;p5"/>
          <p:cNvGrpSpPr/>
          <p:nvPr/>
        </p:nvGrpSpPr>
        <p:grpSpPr>
          <a:xfrm>
            <a:off x="846261" y="1831604"/>
            <a:ext cx="10499446" cy="4339361"/>
            <a:chOff x="8061" y="5979"/>
            <a:chExt cx="10499446" cy="4339361"/>
          </a:xfrm>
        </p:grpSpPr>
        <p:sp>
          <p:nvSpPr>
            <p:cNvPr id="118" name="Google Shape;118;p5"/>
            <p:cNvSpPr/>
            <p:nvPr/>
          </p:nvSpPr>
          <p:spPr>
            <a:xfrm>
              <a:off x="3040792" y="870618"/>
              <a:ext cx="6672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txBox="1"/>
            <p:nvPr/>
          </p:nvSpPr>
          <p:spPr>
            <a:xfrm>
              <a:off x="3357014" y="912848"/>
              <a:ext cx="34800" cy="69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20" name="Google Shape;120;p5"/>
            <p:cNvSpPr/>
            <p:nvPr/>
          </p:nvSpPr>
          <p:spPr>
            <a:xfrm>
              <a:off x="8061" y="5979"/>
              <a:ext cx="3034500" cy="1820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txBox="1"/>
            <p:nvPr/>
          </p:nvSpPr>
          <p:spPr>
            <a:xfrm>
              <a:off x="8061" y="5979"/>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lt1"/>
                  </a:solidFill>
                  <a:latin typeface="Arial"/>
                  <a:ea typeface="Arial"/>
                  <a:cs typeface="Arial"/>
                  <a:sym typeface="Arial"/>
                </a:rPr>
                <a:t>Business problem / situation</a:t>
              </a:r>
              <a:endParaRPr/>
            </a:p>
          </p:txBody>
        </p:sp>
        <p:sp>
          <p:nvSpPr>
            <p:cNvPr id="122" name="Google Shape;122;p5"/>
            <p:cNvSpPr/>
            <p:nvPr/>
          </p:nvSpPr>
          <p:spPr>
            <a:xfrm>
              <a:off x="6773265" y="870618"/>
              <a:ext cx="6672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txBox="1"/>
            <p:nvPr/>
          </p:nvSpPr>
          <p:spPr>
            <a:xfrm>
              <a:off x="7089488" y="912848"/>
              <a:ext cx="34800" cy="69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24" name="Google Shape;124;p5"/>
            <p:cNvSpPr/>
            <p:nvPr/>
          </p:nvSpPr>
          <p:spPr>
            <a:xfrm>
              <a:off x="3740534" y="5979"/>
              <a:ext cx="3034500" cy="1820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txBox="1"/>
            <p:nvPr/>
          </p:nvSpPr>
          <p:spPr>
            <a:xfrm>
              <a:off x="3740534" y="5979"/>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lt1"/>
                  </a:solidFill>
                  <a:latin typeface="Arial"/>
                  <a:ea typeface="Arial"/>
                  <a:cs typeface="Arial"/>
                  <a:sym typeface="Arial"/>
                </a:rPr>
                <a:t>Raw data collected</a:t>
              </a:r>
              <a:endParaRPr/>
            </a:p>
          </p:txBody>
        </p:sp>
        <p:sp>
          <p:nvSpPr>
            <p:cNvPr id="126" name="Google Shape;126;p5"/>
            <p:cNvSpPr/>
            <p:nvPr/>
          </p:nvSpPr>
          <p:spPr>
            <a:xfrm>
              <a:off x="1525326" y="1824897"/>
              <a:ext cx="7464900" cy="667200"/>
            </a:xfrm>
            <a:custGeom>
              <a:rect b="b" l="l" r="r" t="t"/>
              <a:pathLst>
                <a:path extrusionOk="0" h="120000" w="120000">
                  <a:moveTo>
                    <a:pt x="120000" y="0"/>
                  </a:moveTo>
                  <a:lnTo>
                    <a:pt x="120000" y="63075"/>
                  </a:lnTo>
                  <a:lnTo>
                    <a:pt x="0" y="63075"/>
                  </a:lnTo>
                  <a:lnTo>
                    <a:pt x="0" y="12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txBox="1"/>
            <p:nvPr/>
          </p:nvSpPr>
          <p:spPr>
            <a:xfrm>
              <a:off x="5070362" y="2155079"/>
              <a:ext cx="375000" cy="69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28" name="Google Shape;128;p5"/>
            <p:cNvSpPr/>
            <p:nvPr/>
          </p:nvSpPr>
          <p:spPr>
            <a:xfrm>
              <a:off x="7473007" y="5979"/>
              <a:ext cx="3034500" cy="1820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txBox="1"/>
            <p:nvPr/>
          </p:nvSpPr>
          <p:spPr>
            <a:xfrm>
              <a:off x="7473007" y="5979"/>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lt1"/>
                  </a:solidFill>
                  <a:latin typeface="Arial"/>
                  <a:ea typeface="Arial"/>
                  <a:cs typeface="Arial"/>
                  <a:sym typeface="Arial"/>
                </a:rPr>
                <a:t>Data cleanup / Datapre-processing</a:t>
              </a:r>
              <a:endParaRPr/>
            </a:p>
          </p:txBody>
        </p:sp>
        <p:sp>
          <p:nvSpPr>
            <p:cNvPr id="130" name="Google Shape;130;p5"/>
            <p:cNvSpPr/>
            <p:nvPr/>
          </p:nvSpPr>
          <p:spPr>
            <a:xfrm>
              <a:off x="3040792" y="3389279"/>
              <a:ext cx="6672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txBox="1"/>
            <p:nvPr/>
          </p:nvSpPr>
          <p:spPr>
            <a:xfrm>
              <a:off x="3357014" y="3431509"/>
              <a:ext cx="34800" cy="69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2" name="Google Shape;132;p5"/>
            <p:cNvSpPr/>
            <p:nvPr/>
          </p:nvSpPr>
          <p:spPr>
            <a:xfrm>
              <a:off x="8061" y="2524640"/>
              <a:ext cx="3034500" cy="18207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txBox="1"/>
            <p:nvPr/>
          </p:nvSpPr>
          <p:spPr>
            <a:xfrm>
              <a:off x="8061" y="2524640"/>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dk1"/>
                  </a:solidFill>
                  <a:latin typeface="Arial"/>
                  <a:ea typeface="Arial"/>
                  <a:cs typeface="Arial"/>
                  <a:sym typeface="Arial"/>
                </a:rPr>
                <a:t>Exploratory data analysis</a:t>
              </a:r>
              <a:endParaRPr/>
            </a:p>
          </p:txBody>
        </p:sp>
        <p:sp>
          <p:nvSpPr>
            <p:cNvPr id="134" name="Google Shape;134;p5"/>
            <p:cNvSpPr/>
            <p:nvPr/>
          </p:nvSpPr>
          <p:spPr>
            <a:xfrm>
              <a:off x="6773265" y="3389279"/>
              <a:ext cx="6672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txBox="1"/>
            <p:nvPr/>
          </p:nvSpPr>
          <p:spPr>
            <a:xfrm>
              <a:off x="7089488" y="3431509"/>
              <a:ext cx="34800" cy="69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6" name="Google Shape;136;p5"/>
            <p:cNvSpPr/>
            <p:nvPr/>
          </p:nvSpPr>
          <p:spPr>
            <a:xfrm>
              <a:off x="3740534" y="2524640"/>
              <a:ext cx="3034500" cy="1820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nvSpPr>
          <p:spPr>
            <a:xfrm>
              <a:off x="3740534" y="2524640"/>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lt1"/>
                  </a:solidFill>
                  <a:latin typeface="Arial"/>
                  <a:ea typeface="Arial"/>
                  <a:cs typeface="Arial"/>
                  <a:sym typeface="Arial"/>
                </a:rPr>
                <a:t>Model buildingModel</a:t>
              </a:r>
              <a:endParaRPr/>
            </a:p>
          </p:txBody>
        </p:sp>
        <p:sp>
          <p:nvSpPr>
            <p:cNvPr id="138" name="Google Shape;138;p5"/>
            <p:cNvSpPr/>
            <p:nvPr/>
          </p:nvSpPr>
          <p:spPr>
            <a:xfrm>
              <a:off x="7473007" y="2524640"/>
              <a:ext cx="3034500" cy="1820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7473007" y="2524640"/>
              <a:ext cx="3034500" cy="18207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rgbClr val="000000"/>
                </a:buClr>
                <a:buSzPts val="3300"/>
                <a:buFont typeface="Arial"/>
                <a:buNone/>
              </a:pPr>
              <a:r>
                <a:rPr b="0" i="0" lang="en-IN" sz="3300" u="none" cap="none" strike="noStrike">
                  <a:solidFill>
                    <a:schemeClr val="lt1"/>
                  </a:solidFill>
                  <a:latin typeface="Arial"/>
                  <a:ea typeface="Arial"/>
                  <a:cs typeface="Arial"/>
                  <a:sym typeface="Arial"/>
                </a:rPr>
                <a:t>Reporting &amp; product development</a:t>
              </a:r>
              <a:endParaRPr/>
            </a:p>
          </p:txBody>
        </p:sp>
      </p:grpSp>
      <p:sp>
        <p:nvSpPr>
          <p:cNvPr id="140" name="Google Shape;140;p5"/>
          <p:cNvSpPr txBox="1"/>
          <p:nvPr/>
        </p:nvSpPr>
        <p:spPr>
          <a:xfrm>
            <a:off x="8747350" y="2421850"/>
            <a:ext cx="19725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Data visualization</a:t>
            </a:r>
            <a:endParaRPr sz="1800">
              <a:latin typeface="Candara"/>
              <a:ea typeface="Candara"/>
              <a:cs typeface="Candara"/>
              <a:sym typeface="Candara"/>
            </a:endParaRPr>
          </a:p>
        </p:txBody>
      </p:sp>
      <p:sp>
        <p:nvSpPr>
          <p:cNvPr id="141" name="Google Shape;141;p5"/>
          <p:cNvSpPr txBox="1"/>
          <p:nvPr/>
        </p:nvSpPr>
        <p:spPr>
          <a:xfrm>
            <a:off x="5220450" y="4933600"/>
            <a:ext cx="19725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Model selection</a:t>
            </a:r>
            <a:endParaRPr sz="1800">
              <a:latin typeface="Candara"/>
              <a:ea typeface="Candara"/>
              <a:cs typeface="Candara"/>
              <a:sym typeface="Candara"/>
            </a:endParaRPr>
          </a:p>
        </p:txBody>
      </p:sp>
      <p:sp>
        <p:nvSpPr>
          <p:cNvPr id="142" name="Google Shape;142;p5"/>
          <p:cNvSpPr txBox="1"/>
          <p:nvPr/>
        </p:nvSpPr>
        <p:spPr>
          <a:xfrm>
            <a:off x="8892875" y="4994300"/>
            <a:ext cx="15318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Model Tuning</a:t>
            </a:r>
            <a:endParaRPr sz="1800">
              <a:latin typeface="Candara"/>
              <a:ea typeface="Candara"/>
              <a:cs typeface="Candara"/>
              <a:sym typeface="Candara"/>
            </a:endParaRPr>
          </a:p>
        </p:txBody>
      </p:sp>
      <p:sp>
        <p:nvSpPr>
          <p:cNvPr id="143" name="Google Shape;143;p5"/>
          <p:cNvSpPr txBox="1"/>
          <p:nvPr/>
        </p:nvSpPr>
        <p:spPr>
          <a:xfrm>
            <a:off x="5145250" y="2535650"/>
            <a:ext cx="15318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ndara"/>
              <a:ea typeface="Candara"/>
              <a:cs typeface="Candara"/>
              <a:sym typeface="Candara"/>
            </a:endParaRPr>
          </a:p>
        </p:txBody>
      </p:sp>
      <p:sp>
        <p:nvSpPr>
          <p:cNvPr id="144" name="Google Shape;144;p5"/>
          <p:cNvSpPr txBox="1"/>
          <p:nvPr/>
        </p:nvSpPr>
        <p:spPr>
          <a:xfrm>
            <a:off x="1292100" y="2459800"/>
            <a:ext cx="21525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Problem definition</a:t>
            </a:r>
            <a:endParaRPr sz="1800">
              <a:latin typeface="Candara"/>
              <a:ea typeface="Candara"/>
              <a:cs typeface="Candara"/>
              <a:sym typeface="Candara"/>
            </a:endParaRPr>
          </a:p>
        </p:txBody>
      </p:sp>
      <p:sp>
        <p:nvSpPr>
          <p:cNvPr id="145" name="Google Shape;145;p5"/>
          <p:cNvSpPr txBox="1"/>
          <p:nvPr/>
        </p:nvSpPr>
        <p:spPr>
          <a:xfrm>
            <a:off x="4970375" y="2421850"/>
            <a:ext cx="2251200" cy="60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Hypothesis testing</a:t>
            </a:r>
            <a:endParaRPr sz="1800">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Where does EDA sit in the Analytics life cycle</a:t>
            </a:r>
            <a:endParaRPr/>
          </a:p>
        </p:txBody>
      </p:sp>
      <p:sp>
        <p:nvSpPr>
          <p:cNvPr id="151" name="Google Shape;151;p6"/>
          <p:cNvSpPr txBox="1"/>
          <p:nvPr>
            <p:ph idx="12" type="sldNum"/>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595959"/>
                </a:solidFill>
                <a:latin typeface="Candara"/>
                <a:ea typeface="Candara"/>
                <a:cs typeface="Candara"/>
                <a:sym typeface="Candara"/>
              </a:rPr>
              <a:t>‹#›</a:t>
            </a:fld>
            <a:endParaRPr b="0" i="0" sz="1400" u="none" cap="none" strike="noStrike">
              <a:solidFill>
                <a:srgbClr val="595959"/>
              </a:solidFill>
              <a:latin typeface="Candara"/>
              <a:ea typeface="Candara"/>
              <a:cs typeface="Candara"/>
              <a:sym typeface="Candara"/>
            </a:endParaRPr>
          </a:p>
        </p:txBody>
      </p:sp>
      <p:grpSp>
        <p:nvGrpSpPr>
          <p:cNvPr id="152" name="Google Shape;152;p6"/>
          <p:cNvGrpSpPr/>
          <p:nvPr/>
        </p:nvGrpSpPr>
        <p:grpSpPr>
          <a:xfrm>
            <a:off x="3795926" y="1873701"/>
            <a:ext cx="4600147" cy="3976184"/>
            <a:chOff x="3795926" y="1873701"/>
            <a:chExt cx="4600147" cy="3976184"/>
          </a:xfrm>
        </p:grpSpPr>
        <p:sp>
          <p:nvSpPr>
            <p:cNvPr id="153" name="Google Shape;153;p6"/>
            <p:cNvSpPr/>
            <p:nvPr/>
          </p:nvSpPr>
          <p:spPr>
            <a:xfrm>
              <a:off x="5433640" y="1873701"/>
              <a:ext cx="1324719" cy="861067"/>
            </a:xfrm>
            <a:custGeom>
              <a:rect b="b" l="l" r="r" t="t"/>
              <a:pathLst>
                <a:path extrusionOk="0" h="861067" w="1324719">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110600" lIns="110600" spcFirstLastPara="1" rIns="110600" wrap="square" tIns="110600">
              <a:noAutofit/>
            </a:bodyPr>
            <a:lstStyle/>
            <a:p>
              <a:pPr indent="0" lvl="0" marL="0" marR="0" rtl="0" algn="ctr">
                <a:lnSpc>
                  <a:spcPct val="9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Data / information</a:t>
              </a:r>
              <a:endParaRPr/>
            </a:p>
          </p:txBody>
        </p:sp>
        <p:sp>
          <p:nvSpPr>
            <p:cNvPr id="154" name="Google Shape;154;p6"/>
            <p:cNvSpPr/>
            <p:nvPr/>
          </p:nvSpPr>
          <p:spPr>
            <a:xfrm>
              <a:off x="4374005" y="2304235"/>
              <a:ext cx="3443988" cy="3443988"/>
            </a:xfrm>
            <a:custGeom>
              <a:rect b="b" l="l" r="r" t="t"/>
              <a:pathLst>
                <a:path extrusionOk="0" h="120000" w="120000">
                  <a:moveTo>
                    <a:pt x="89277" y="7627"/>
                  </a:moveTo>
                  <a:lnTo>
                    <a:pt x="89277" y="7627"/>
                  </a:lnTo>
                  <a:cubicBezTo>
                    <a:pt x="95454" y="11080"/>
                    <a:pt x="100972" y="15599"/>
                    <a:pt x="105575" y="20975"/>
                  </a:cubicBezTo>
                </a:path>
              </a:pathLst>
            </a:custGeom>
            <a:noFill/>
            <a:ln cap="flat" cmpd="sng" w="9525">
              <a:solidFill>
                <a:srgbClr val="BC4B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7071354" y="3063570"/>
              <a:ext cx="1324719" cy="861067"/>
            </a:xfrm>
            <a:custGeom>
              <a:rect b="b" l="l" r="r" t="t"/>
              <a:pathLst>
                <a:path extrusionOk="0" h="861067" w="1324719">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110600" lIns="110600" spcFirstLastPara="1" rIns="110600" wrap="square" tIns="110600">
              <a:noAutofit/>
            </a:bodyPr>
            <a:lstStyle/>
            <a:p>
              <a:pPr indent="0" lvl="0" marL="0" marR="0" rtl="0" algn="ctr">
                <a:lnSpc>
                  <a:spcPct val="9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Descriptive analytics</a:t>
              </a:r>
              <a:endParaRPr/>
            </a:p>
          </p:txBody>
        </p:sp>
        <p:sp>
          <p:nvSpPr>
            <p:cNvPr id="156" name="Google Shape;156;p6"/>
            <p:cNvSpPr/>
            <p:nvPr/>
          </p:nvSpPr>
          <p:spPr>
            <a:xfrm>
              <a:off x="4374005" y="2304235"/>
              <a:ext cx="3443988" cy="3443988"/>
            </a:xfrm>
            <a:custGeom>
              <a:rect b="b" l="l" r="r" t="t"/>
              <a:pathLst>
                <a:path extrusionOk="0" h="120000" w="120000">
                  <a:moveTo>
                    <a:pt x="119857" y="64143"/>
                  </a:moveTo>
                  <a:cubicBezTo>
                    <a:pt x="119308" y="72068"/>
                    <a:pt x="117191" y="79806"/>
                    <a:pt x="113629" y="86907"/>
                  </a:cubicBezTo>
                </a:path>
              </a:pathLst>
            </a:custGeom>
            <a:noFill/>
            <a:ln cap="flat" cmpd="sng" w="9525">
              <a:solidFill>
                <a:srgbClr val="97B8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6445803" y="4988818"/>
              <a:ext cx="1324719" cy="861067"/>
            </a:xfrm>
            <a:custGeom>
              <a:rect b="b" l="l" r="r" t="t"/>
              <a:pathLst>
                <a:path extrusionOk="0" h="861067" w="1324719">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110600" lIns="110600" spcFirstLastPara="1" rIns="110600" wrap="square" tIns="110600">
              <a:noAutofit/>
            </a:bodyPr>
            <a:lstStyle/>
            <a:p>
              <a:pPr indent="0" lvl="0" marL="0" marR="0" rtl="0" algn="ctr">
                <a:lnSpc>
                  <a:spcPct val="9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Diagnostic analytics</a:t>
              </a:r>
              <a:endParaRPr/>
            </a:p>
          </p:txBody>
        </p:sp>
        <p:sp>
          <p:nvSpPr>
            <p:cNvPr id="158" name="Google Shape;158;p6"/>
            <p:cNvSpPr/>
            <p:nvPr/>
          </p:nvSpPr>
          <p:spPr>
            <a:xfrm>
              <a:off x="4374005" y="2304235"/>
              <a:ext cx="3443988" cy="3443988"/>
            </a:xfrm>
            <a:custGeom>
              <a:rect b="b" l="l" r="r" t="t"/>
              <a:pathLst>
                <a:path extrusionOk="0" h="120000" w="120000">
                  <a:moveTo>
                    <a:pt x="67380" y="119544"/>
                  </a:moveTo>
                  <a:cubicBezTo>
                    <a:pt x="62479" y="120151"/>
                    <a:pt x="57522" y="120151"/>
                    <a:pt x="52621" y="119544"/>
                  </a:cubicBezTo>
                </a:path>
              </a:pathLst>
            </a:custGeom>
            <a:noFill/>
            <a:ln cap="flat" cmpd="sng" w="9525">
              <a:solidFill>
                <a:srgbClr val="7C5F9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4421477" y="4988818"/>
              <a:ext cx="1324719" cy="861067"/>
            </a:xfrm>
            <a:custGeom>
              <a:rect b="b" l="l" r="r" t="t"/>
              <a:pathLst>
                <a:path extrusionOk="0" h="861067" w="1324719">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110600" lIns="110600" spcFirstLastPara="1" rIns="110600" wrap="square" tIns="110600">
              <a:noAutofit/>
            </a:bodyPr>
            <a:lstStyle/>
            <a:p>
              <a:pPr indent="0" lvl="0" marL="0" marR="0" rtl="0" algn="ctr">
                <a:lnSpc>
                  <a:spcPct val="9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Predictive analytics</a:t>
              </a:r>
              <a:endParaRPr/>
            </a:p>
          </p:txBody>
        </p:sp>
        <p:sp>
          <p:nvSpPr>
            <p:cNvPr id="160" name="Google Shape;160;p6"/>
            <p:cNvSpPr/>
            <p:nvPr/>
          </p:nvSpPr>
          <p:spPr>
            <a:xfrm>
              <a:off x="4374005" y="2304235"/>
              <a:ext cx="3443988" cy="3443988"/>
            </a:xfrm>
            <a:custGeom>
              <a:rect b="b" l="l" r="r" t="t"/>
              <a:pathLst>
                <a:path extrusionOk="0" h="120000" w="120000">
                  <a:moveTo>
                    <a:pt x="6372" y="86907"/>
                  </a:moveTo>
                  <a:lnTo>
                    <a:pt x="6372" y="86907"/>
                  </a:lnTo>
                  <a:cubicBezTo>
                    <a:pt x="2809" y="79806"/>
                    <a:pt x="692" y="72069"/>
                    <a:pt x="144" y="64143"/>
                  </a:cubicBezTo>
                </a:path>
              </a:pathLst>
            </a:custGeom>
            <a:noFill/>
            <a:ln cap="flat" cmpd="sng" w="9525">
              <a:solidFill>
                <a:srgbClr val="43A9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3795926" y="3063570"/>
              <a:ext cx="1324719" cy="861067"/>
            </a:xfrm>
            <a:custGeom>
              <a:rect b="b" l="l" r="r" t="t"/>
              <a:pathLst>
                <a:path extrusionOk="0" h="861067" w="1324719">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FFBD80"/>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110600" lIns="110600" spcFirstLastPara="1" rIns="110600" wrap="square" tIns="110600">
              <a:noAutofit/>
            </a:bodyPr>
            <a:lstStyle/>
            <a:p>
              <a:pPr indent="0" lvl="0" marL="0" marR="0" rtl="0" algn="ctr">
                <a:lnSpc>
                  <a:spcPct val="9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Prescriptive analytics</a:t>
              </a:r>
              <a:endParaRPr/>
            </a:p>
          </p:txBody>
        </p:sp>
        <p:sp>
          <p:nvSpPr>
            <p:cNvPr id="162" name="Google Shape;162;p6"/>
            <p:cNvSpPr/>
            <p:nvPr/>
          </p:nvSpPr>
          <p:spPr>
            <a:xfrm>
              <a:off x="4374005" y="2304235"/>
              <a:ext cx="3443988" cy="3443988"/>
            </a:xfrm>
            <a:custGeom>
              <a:rect b="b" l="l" r="r" t="t"/>
              <a:pathLst>
                <a:path extrusionOk="0" h="120000" w="120000">
                  <a:moveTo>
                    <a:pt x="14425" y="20975"/>
                  </a:moveTo>
                  <a:lnTo>
                    <a:pt x="14425" y="20975"/>
                  </a:lnTo>
                  <a:cubicBezTo>
                    <a:pt x="19028" y="15599"/>
                    <a:pt x="24546" y="11081"/>
                    <a:pt x="30723" y="7627"/>
                  </a:cubicBezTo>
                </a:path>
              </a:pathLst>
            </a:custGeom>
            <a:noFill/>
            <a:ln cap="flat" cmpd="sng" w="9525">
              <a:solidFill>
                <a:srgbClr val="F590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6"/>
          <p:cNvSpPr/>
          <p:nvPr/>
        </p:nvSpPr>
        <p:spPr>
          <a:xfrm>
            <a:off x="8504082" y="2975342"/>
            <a:ext cx="1655545" cy="1075755"/>
          </a:xfrm>
          <a:prstGeom prst="leftArrow">
            <a:avLst>
              <a:gd fmla="val 62060" name="adj1"/>
              <a:gd fmla="val 50000" name="adj2"/>
            </a:avLst>
          </a:prstGeom>
          <a:gradFill>
            <a:gsLst>
              <a:gs pos="0">
                <a:srgbClr val="F4F8FB"/>
              </a:gs>
              <a:gs pos="100000">
                <a:srgbClr val="0F243E"/>
              </a:gs>
            </a:gsLst>
            <a:lin ang="108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What is happening?</a:t>
            </a:r>
            <a:endParaRPr/>
          </a:p>
        </p:txBody>
      </p:sp>
      <p:sp>
        <p:nvSpPr>
          <p:cNvPr id="164" name="Google Shape;164;p6"/>
          <p:cNvSpPr/>
          <p:nvPr/>
        </p:nvSpPr>
        <p:spPr>
          <a:xfrm>
            <a:off x="7883325" y="4814239"/>
            <a:ext cx="1655545" cy="1093402"/>
          </a:xfrm>
          <a:prstGeom prst="leftArrow">
            <a:avLst>
              <a:gd fmla="val 71221" name="adj1"/>
              <a:gd fmla="val 50000" name="adj2"/>
            </a:avLst>
          </a:prstGeom>
          <a:gradFill>
            <a:gsLst>
              <a:gs pos="0">
                <a:srgbClr val="B2A0C7"/>
              </a:gs>
              <a:gs pos="100000">
                <a:schemeClr val="lt1"/>
              </a:gs>
            </a:gsLst>
            <a:lin ang="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Why did it happen?</a:t>
            </a:r>
            <a:endParaRPr/>
          </a:p>
        </p:txBody>
      </p:sp>
      <p:sp>
        <p:nvSpPr>
          <p:cNvPr id="165" name="Google Shape;165;p6"/>
          <p:cNvSpPr/>
          <p:nvPr/>
        </p:nvSpPr>
        <p:spPr>
          <a:xfrm>
            <a:off x="1981200" y="4894261"/>
            <a:ext cx="2251591" cy="1080000"/>
          </a:xfrm>
          <a:prstGeom prst="rightArrow">
            <a:avLst>
              <a:gd fmla="val 69640" name="adj1"/>
              <a:gd fmla="val 50000" name="adj2"/>
            </a:avLst>
          </a:prstGeom>
          <a:gradFill>
            <a:gsLst>
              <a:gs pos="0">
                <a:schemeClr val="lt1"/>
              </a:gs>
              <a:gs pos="100000">
                <a:srgbClr val="349EBA"/>
              </a:gs>
            </a:gsLst>
            <a:lin ang="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What could happen in future?</a:t>
            </a:r>
            <a:endParaRPr/>
          </a:p>
        </p:txBody>
      </p:sp>
      <p:sp>
        <p:nvSpPr>
          <p:cNvPr id="166" name="Google Shape;166;p6"/>
          <p:cNvSpPr/>
          <p:nvPr/>
        </p:nvSpPr>
        <p:spPr>
          <a:xfrm>
            <a:off x="1828907" y="2975342"/>
            <a:ext cx="1780673" cy="1080000"/>
          </a:xfrm>
          <a:prstGeom prst="rightArrow">
            <a:avLst>
              <a:gd fmla="val 69640" name="adj1"/>
              <a:gd fmla="val 50000" name="adj2"/>
            </a:avLst>
          </a:prstGeom>
          <a:gradFill>
            <a:gsLst>
              <a:gs pos="0">
                <a:schemeClr val="lt1"/>
              </a:gs>
              <a:gs pos="100000">
                <a:srgbClr val="E38229"/>
              </a:gs>
            </a:gsLst>
            <a:lin ang="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What should be done? </a:t>
            </a:r>
            <a:endParaRPr/>
          </a:p>
        </p:txBody>
      </p:sp>
      <p:sp>
        <p:nvSpPr>
          <p:cNvPr id="167" name="Google Shape;167;p6"/>
          <p:cNvSpPr/>
          <p:nvPr/>
        </p:nvSpPr>
        <p:spPr>
          <a:xfrm>
            <a:off x="8242110" y="1642839"/>
            <a:ext cx="2179488" cy="830997"/>
          </a:xfrm>
          <a:prstGeom prst="wedgeRectCallout">
            <a:avLst>
              <a:gd fmla="val -34818" name="adj1"/>
              <a:gd fmla="val 112933" name="adj2"/>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400" u="none" cap="none" strike="noStrike">
                <a:solidFill>
                  <a:schemeClr val="dk1"/>
                </a:solidFill>
                <a:latin typeface="Arial"/>
                <a:ea typeface="Arial"/>
                <a:cs typeface="Arial"/>
                <a:sym typeface="Arial"/>
              </a:rPr>
              <a:t>Exploratory data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ppt_w</p:attrName>
                                        </p:attrNameLst>
                                      </p:cBhvr>
                                      <p:tavLst>
                                        <p:tav fmla="" tm="0">
                                          <p:val>
                                            <p:strVal val="0"/>
                                          </p:val>
                                        </p:tav>
                                        <p:tav fmla="" tm="100000">
                                          <p:val>
                                            <p:strVal val="#ppt_w"/>
                                          </p:val>
                                        </p:tav>
                                      </p:tavLst>
                                    </p:anim>
                                    <p:anim calcmode="lin" valueType="num">
                                      <p:cBhvr additive="base">
                                        <p:cTn dur="500"/>
                                        <p:tgtEl>
                                          <p:spTgt spid="15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Objective of EDA</a:t>
            </a:r>
            <a:endParaRPr/>
          </a:p>
        </p:txBody>
      </p:sp>
      <p:sp>
        <p:nvSpPr>
          <p:cNvPr id="173" name="Google Shape;173;p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Understand the spread of variables in the dataset</a:t>
            </a:r>
            <a:endParaRPr/>
          </a:p>
          <a:p>
            <a:pPr indent="-431800" lvl="0" marL="457200" marR="0" rtl="0" algn="l">
              <a:lnSpc>
                <a:spcPct val="100000"/>
              </a:lnSpc>
              <a:spcBef>
                <a:spcPts val="640"/>
              </a:spcBef>
              <a:spcAft>
                <a:spcPts val="0"/>
              </a:spcAft>
              <a:buClr>
                <a:schemeClr val="dk1"/>
              </a:buClr>
              <a:buSzPts val="3200"/>
              <a:buFont typeface="Arial"/>
              <a:buChar char="•"/>
            </a:pPr>
            <a:r>
              <a:rPr lang="en-IN"/>
              <a:t>Obtain cues on relationship between variables in a dataset</a:t>
            </a:r>
            <a:endParaRPr/>
          </a:p>
          <a:p>
            <a:pPr indent="-431800" lvl="0" marL="457200" marR="0" rtl="0" algn="l">
              <a:lnSpc>
                <a:spcPct val="100000"/>
              </a:lnSpc>
              <a:spcBef>
                <a:spcPts val="640"/>
              </a:spcBef>
              <a:spcAft>
                <a:spcPts val="0"/>
              </a:spcAft>
              <a:buClr>
                <a:schemeClr val="dk1"/>
              </a:buClr>
              <a:buSzPts val="3200"/>
              <a:buFont typeface="Arial"/>
              <a:buChar char="•"/>
            </a:pPr>
            <a:r>
              <a:rPr lang="en-IN"/>
              <a:t>Detect any outliers in the dataset</a:t>
            </a:r>
            <a:endParaRPr/>
          </a:p>
          <a:p>
            <a:pPr indent="-431800" lvl="0" marL="457200" marR="0" rtl="0" algn="l">
              <a:lnSpc>
                <a:spcPct val="100000"/>
              </a:lnSpc>
              <a:spcBef>
                <a:spcPts val="640"/>
              </a:spcBef>
              <a:spcAft>
                <a:spcPts val="0"/>
              </a:spcAft>
              <a:buClr>
                <a:schemeClr val="dk1"/>
              </a:buClr>
              <a:buSzPts val="3200"/>
              <a:buFont typeface="Arial"/>
              <a:buChar char="•"/>
            </a:pPr>
            <a:r>
              <a:rPr lang="en-IN"/>
              <a:t>Spot missing values in the dataset</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Aspects to remember</a:t>
            </a:r>
            <a:endParaRPr/>
          </a:p>
        </p:txBody>
      </p:sp>
      <p:sp>
        <p:nvSpPr>
          <p:cNvPr id="179" name="Google Shape;179;p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EDA is a visual examination of the dataset</a:t>
            </a:r>
            <a:endParaRPr/>
          </a:p>
          <a:p>
            <a:pPr indent="-431800" lvl="0" marL="457200" marR="0" rtl="0" algn="l">
              <a:lnSpc>
                <a:spcPct val="100000"/>
              </a:lnSpc>
              <a:spcBef>
                <a:spcPts val="640"/>
              </a:spcBef>
              <a:spcAft>
                <a:spcPts val="0"/>
              </a:spcAft>
              <a:buClr>
                <a:schemeClr val="dk1"/>
              </a:buClr>
              <a:buSzPts val="3200"/>
              <a:buFont typeface="Arial"/>
              <a:buChar char="•"/>
            </a:pPr>
            <a:r>
              <a:rPr lang="en-IN"/>
              <a:t>The observations from EDA need not necessarily be statistically significant</a:t>
            </a:r>
            <a:endParaRPr/>
          </a:p>
          <a:p>
            <a:pPr indent="-431800" lvl="0" marL="457200" marR="0" rtl="0" algn="l">
              <a:lnSpc>
                <a:spcPct val="100000"/>
              </a:lnSpc>
              <a:spcBef>
                <a:spcPts val="640"/>
              </a:spcBef>
              <a:spcAft>
                <a:spcPts val="0"/>
              </a:spcAft>
              <a:buClr>
                <a:schemeClr val="dk1"/>
              </a:buClr>
              <a:buSzPts val="3200"/>
              <a:buFont typeface="Arial"/>
              <a:buChar char="•"/>
            </a:pPr>
            <a:r>
              <a:rPr lang="en-IN"/>
              <a:t>Further statistical models need to be applied to confirm statistical significance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Stages of EDA</a:t>
            </a:r>
            <a:endParaRPr/>
          </a:p>
        </p:txBody>
      </p:sp>
      <p:sp>
        <p:nvSpPr>
          <p:cNvPr id="185" name="Google Shape;185;p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Univariate analysis — provides summary statistics for each field in the raw data set</a:t>
            </a:r>
            <a:endParaRPr/>
          </a:p>
          <a:p>
            <a:pPr indent="-431800" lvl="0" marL="457200" marR="0" rtl="0" algn="l">
              <a:lnSpc>
                <a:spcPct val="100000"/>
              </a:lnSpc>
              <a:spcBef>
                <a:spcPts val="640"/>
              </a:spcBef>
              <a:spcAft>
                <a:spcPts val="0"/>
              </a:spcAft>
              <a:buClr>
                <a:schemeClr val="dk1"/>
              </a:buClr>
              <a:buSzPts val="3200"/>
              <a:buFont typeface="Arial"/>
              <a:buChar char="•"/>
            </a:pPr>
            <a:r>
              <a:rPr lang="en-IN"/>
              <a:t>Bivariate analysis  — to find the relationship between each variable in the dataset and the target variable of interest</a:t>
            </a:r>
            <a:endParaRPr/>
          </a:p>
          <a:p>
            <a:pPr indent="-431800" lvl="0" marL="457200" marR="0" rtl="0" algn="l">
              <a:lnSpc>
                <a:spcPct val="100000"/>
              </a:lnSpc>
              <a:spcBef>
                <a:spcPts val="640"/>
              </a:spcBef>
              <a:spcAft>
                <a:spcPts val="0"/>
              </a:spcAft>
              <a:buClr>
                <a:schemeClr val="dk1"/>
              </a:buClr>
              <a:buSzPts val="3200"/>
              <a:buFont typeface="Arial"/>
              <a:buChar char="•"/>
            </a:pPr>
            <a:r>
              <a:rPr lang="en-IN"/>
              <a:t>Multivariate analysis  — is performed to understand interactions between different variables in the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