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Default Extension="gif" ContentType="image/gif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1" name="Shape 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/>
          <p:nvPr/>
        </p:nvSpPr>
        <p:spPr>
          <a:xfrm rot="10800000" flipH="1">
            <a:off y="3093234" x="0"/>
            <a:ext cy="712499" cx="845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300757" x="685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 indent="457200"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marL="0"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 indent="190500" marL="0"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" name="Shape 12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" name="Shape 16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460499" x="457200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y="1461908" x="4656667"/>
            <a:ext cy="3465299" cx="4030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205977" x="0"/>
            <a:ext cy="1165500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/>
        </p:nvSpPr>
        <p:spPr>
          <a:xfrm>
            <a:off y="4406309" x="0"/>
            <a:ext cy="519599" cx="868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ctr" anchorCtr="0"/>
          <a:lstStyle>
            <a:lvl1pPr indent="15240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3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7" x="457200"/>
            <a:ext cy="1141499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 indent="304800" marL="0"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 indent="-133350" marL="74295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 indent="-76200" marL="1143000"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 indent="-114300" marL="1600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 indent="-114300" marL="20574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 indent="-114300" marL="25146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 indent="-114300" marL="29718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 indent="-114300" marL="34290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 indent="-114300" marL="3886200"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gif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y="1300757" x="304800"/>
            <a:ext cy="1684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sz="6800" lang="en"/>
              <a:t>Project </a:t>
            </a:r>
            <a:r>
              <a:rPr sz="6800" lang="en" i="1"/>
              <a:t>Arkanoid</a:t>
            </a:r>
          </a:p>
        </p:txBody>
      </p:sp>
      <p:sp>
        <p:nvSpPr>
          <p:cNvPr id="29" name="Shape 29"/>
          <p:cNvSpPr txBox="1"/>
          <p:nvPr>
            <p:ph idx="1" type="subTitle"/>
          </p:nvPr>
        </p:nvSpPr>
        <p:spPr>
          <a:xfrm>
            <a:off y="3093357" x="685800"/>
            <a:ext cy="712499" cx="7772400"/>
          </a:xfrm>
          <a:prstGeom prst="rect">
            <a:avLst/>
          </a:prstGeom>
          <a:solidFill>
            <a:srgbClr val="0000FF"/>
          </a:solidFill>
          <a:ln w="9525" cap="flat">
            <a:solidFill>
              <a:srgbClr val="FFFFFF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buNone/>
            </a:pPr>
            <a:r>
              <a:rPr lang="en"/>
              <a:t>By Josh Weaver &amp; Steve Ham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y="205975" x="457200"/>
            <a:ext cy="1163699" cx="8229600"/>
          </a:xfrm>
          <a:prstGeom prst="rect">
            <a:avLst/>
          </a:prstGeom>
          <a:solidFill>
            <a:srgbClr val="0000FF"/>
          </a:solidFill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Project Goal</a:t>
            </a:r>
          </a:p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b="1" sz="2400" lang="en"/>
              <a:t>Originally</a:t>
            </a:r>
            <a:r>
              <a:rPr sz="2400" lang="en"/>
              <a:t>: to create/modify an open-source 2D side-scrolling platform game, using C++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b="1" sz="2400" lang="en"/>
              <a:t>Later revised to</a:t>
            </a:r>
            <a:r>
              <a:rPr sz="2400" lang="en"/>
              <a:t>: modified/extended version of an Arkanoid clone (still in C++)</a:t>
            </a:r>
          </a:p>
          <a:p>
            <a:pPr lvl="0" indent="-3810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Goal changed due to issues with building &amp; compilation of a specific open-source game we found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5" x="457200"/>
            <a:ext cy="1163699" cx="8229600"/>
          </a:xfrm>
          <a:prstGeom prst="rect">
            <a:avLst/>
          </a:prstGeom>
          <a:solidFill>
            <a:srgbClr val="0000FF"/>
          </a:solidFill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Arkanoid?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78025" x="4696150"/>
            <a:ext cy="3589275" cx="35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/>
        </p:nvSpPr>
        <p:spPr>
          <a:xfrm>
            <a:off y="1694800" x="457200"/>
            <a:ext cy="2049600" cx="414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b="1" sz="2400" lang="en"/>
              <a:t>Game Objective</a:t>
            </a:r>
            <a:r>
              <a:rPr sz="2400" lang="en"/>
              <a:t>: Use a ball &amp; paddle to “destroy” all the bricks on the screen</a:t>
            </a:r>
          </a:p>
          <a:p>
            <a:pPr rtl="0" lvl="0">
              <a:buNone/>
            </a:pPr>
            <a:r>
              <a:rPr sz="2400" lang="en"/>
              <a:t>(Note: screenshot not from our game implementation)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y="205974" x="457200"/>
            <a:ext cy="1163699" cx="8229600"/>
          </a:xfrm>
          <a:prstGeom prst="rect">
            <a:avLst/>
          </a:prstGeom>
          <a:solidFill>
            <a:srgbClr val="0000FF"/>
          </a:solidFill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Modifications &amp; Additions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Converted C++ structs to classes for a proper Object-Oriented design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Fixed various gameplay issues (like preventing the ball from bouncing off the bottom of the window and making it “fall off” instead, etc)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Added various elements: scoring, pausing, a “bad ball”, game-over states (winning &amp; losing), main menu, etc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Refactoring for general code clean-up &amp; design patterns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y="205975" x="457200"/>
            <a:ext cy="1153800" cx="8229600"/>
          </a:xfrm>
          <a:prstGeom prst="rect">
            <a:avLst/>
          </a:prstGeom>
          <a:solidFill>
            <a:srgbClr val="0000FF"/>
          </a:solidFill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Design Patterns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Facade - created a GameEngine class to access the complex system of related classes and methods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Additional patterns that could have been used: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Prototype - to create more balls (as game power-ups)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Observer - for the paddle and ball objects</a:t>
            </a:r>
          </a:p>
          <a:p>
            <a:pPr lvl="0" indent="-3810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Singleton - for at most 1 instance of the GameEngine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y="205974" x="457200"/>
            <a:ext cy="1163699" cx="8229600"/>
          </a:xfrm>
          <a:prstGeom prst="rect">
            <a:avLst/>
          </a:prstGeom>
          <a:solidFill>
            <a:srgbClr val="0000FF"/>
          </a:solidFill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Before Facade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19925" x="1132427"/>
            <a:ext cy="3647375" cx="48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y="205975" x="457200"/>
            <a:ext cy="1153800" cx="8229600"/>
          </a:xfrm>
          <a:prstGeom prst="rect">
            <a:avLst/>
          </a:prstGeom>
          <a:solidFill>
            <a:srgbClr val="0000FF"/>
          </a:solidFill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After Facade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971675" x="762000"/>
            <a:ext cy="1200150" cx="7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y="205975" x="457200"/>
            <a:ext cy="1153800" cx="8229600"/>
          </a:xfrm>
          <a:prstGeom prst="rect">
            <a:avLst/>
          </a:prstGeom>
          <a:solidFill>
            <a:srgbClr val="0000FF"/>
          </a:solidFill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Class Diagram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428199" x="1807896"/>
            <a:ext cy="3715299" cx="531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y="205975" x="457200"/>
            <a:ext cy="1163699" cx="8229600"/>
          </a:xfrm>
          <a:prstGeom prst="rect">
            <a:avLst/>
          </a:prstGeom>
          <a:solidFill>
            <a:srgbClr val="0000FF"/>
          </a:solidFill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Lessons Learned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y="1460499" x="457200"/>
            <a:ext cy="34652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Time would’ve been saved if we had searched for an open-source game using a specific multimedia API (like SFML, in our case) due to the variety of APIs available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Takes too much time to try to analyze &amp; re-work open-source code that lacks proper OO coupling &amp; cohesion</a:t>
            </a:r>
          </a:p>
          <a:p>
            <a:pPr rtl="0" lvl="0" indent="-381000" marL="457200">
              <a:buClr>
                <a:schemeClr val="dk2"/>
              </a:buClr>
              <a:buSzPct val="100000"/>
              <a:buFont typeface="Arial"/>
              <a:buChar char="●"/>
            </a:pPr>
            <a:r>
              <a:rPr sz="2400" lang="en"/>
              <a:t>Activity &amp; use case diagrams were helpful to verify correctness and functionality of our game (Activity especially to verify the game loop, which is important)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