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10.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9143850" cy="6857875"/>
  <p:defaultTextStyle>
    <a:defPPr lvl="0">
      <a:defRPr lang="zh-CN"/>
    </a:defPPr>
    <a:lvl1pPr defTabSz="914400" eaLnBrk="1" hangingPunct="1" indent="0" latinLnBrk="0" lvl="0" marL="0" algn="l" fontAlgn="auto">
      <a:buNone/>
      <a:defRPr kern="1200" sz="1800">
        <a:solidFill>
          <a:schemeClr val="tx1"/>
        </a:solidFill>
        <a:latin typeface="Droid Sans" charset="0"/>
        <a:ea typeface="宋体" charset="0"/>
        <a:cs typeface="Droid Sans" charset="0"/>
      </a:defRPr>
    </a:lvl1pPr>
    <a:lvl2pPr defTabSz="914400" eaLnBrk="1" hangingPunct="1" indent="0" latinLnBrk="0" lvl="1" marL="457200" algn="l" fontAlgn="auto">
      <a:buNone/>
      <a:defRPr kern="1200" sz="1800">
        <a:solidFill>
          <a:schemeClr val="tx1"/>
        </a:solidFill>
        <a:latin typeface="Droid Sans" charset="0"/>
        <a:ea typeface="宋体" charset="0"/>
        <a:cs typeface="Droid Sans" charset="0"/>
      </a:defRPr>
    </a:lvl2pPr>
    <a:lvl3pPr defTabSz="914400" eaLnBrk="1" hangingPunct="1" indent="0" latinLnBrk="0" lvl="2" marL="914400" algn="l" fontAlgn="auto">
      <a:buNone/>
      <a:defRPr kern="1200" sz="1800">
        <a:solidFill>
          <a:schemeClr val="tx1"/>
        </a:solidFill>
        <a:latin typeface="Droid Sans" charset="0"/>
        <a:ea typeface="宋体" charset="0"/>
        <a:cs typeface="Droid Sans" charset="0"/>
      </a:defRPr>
    </a:lvl3pPr>
    <a:lvl4pPr defTabSz="914400" eaLnBrk="1" hangingPunct="1" indent="0" latinLnBrk="0" lvl="3" marL="1371600" algn="l" fontAlgn="auto">
      <a:buNone/>
      <a:defRPr kern="1200" sz="1800">
        <a:solidFill>
          <a:schemeClr val="tx1"/>
        </a:solidFill>
        <a:latin typeface="Droid Sans" charset="0"/>
        <a:ea typeface="宋体" charset="0"/>
        <a:cs typeface="Droid Sans" charset="0"/>
      </a:defRPr>
    </a:lvl4pPr>
    <a:lvl5pPr defTabSz="914400" eaLnBrk="1" hangingPunct="1" indent="0" latinLnBrk="0" lvl="4" marL="1828800" algn="l" fontAlgn="auto">
      <a:buNone/>
      <a:defRPr kern="1200" sz="1800">
        <a:solidFill>
          <a:schemeClr val="tx1"/>
        </a:solidFill>
        <a:latin typeface="Droid Sans" charset="0"/>
        <a:ea typeface="宋体" charset="0"/>
        <a:cs typeface="Droid Sans" charset="0"/>
      </a:defRPr>
    </a:lvl5pPr>
    <a:lvl6pPr defTabSz="914400" eaLnBrk="1" hangingPunct="1" indent="0" latinLnBrk="0" lvl="5" marL="2286000" algn="l" fontAlgn="auto">
      <a:buNone/>
      <a:defRPr kern="1200" sz="1800">
        <a:solidFill>
          <a:schemeClr val="tx1"/>
        </a:solidFill>
        <a:latin typeface="Droid Sans" charset="0"/>
        <a:ea typeface="宋体" charset="0"/>
        <a:cs typeface="Droid Sans" charset="0"/>
      </a:defRPr>
    </a:lvl6pPr>
    <a:lvl7pPr defTabSz="914400" eaLnBrk="1" hangingPunct="1" indent="0" latinLnBrk="0" lvl="6" marL="2743200" algn="l" fontAlgn="auto">
      <a:buNone/>
      <a:defRPr kern="1200" sz="1800">
        <a:solidFill>
          <a:schemeClr val="tx1"/>
        </a:solidFill>
        <a:latin typeface="Droid Sans" charset="0"/>
        <a:ea typeface="宋体" charset="0"/>
        <a:cs typeface="Droid Sans" charset="0"/>
      </a:defRPr>
    </a:lvl7pPr>
    <a:lvl8pPr defTabSz="914400" eaLnBrk="1" hangingPunct="1" indent="0" latinLnBrk="0" lvl="7" marL="3200400" algn="l" fontAlgn="auto">
      <a:buNone/>
      <a:defRPr kern="1200" sz="1800">
        <a:solidFill>
          <a:schemeClr val="tx1"/>
        </a:solidFill>
        <a:latin typeface="Droid Sans" charset="0"/>
        <a:ea typeface="宋体" charset="0"/>
        <a:cs typeface="Droid Sans" charset="0"/>
      </a:defRPr>
    </a:lvl8pPr>
    <a:lvl9pPr defTabSz="914400" eaLnBrk="1" hangingPunct="1" indent="0" latinLnBrk="0" lvl="8" marL="3200400" algn="l" fontAlgn="auto">
      <a:buNone/>
      <a:defRPr kern="1200" sz="1800">
        <a:solidFill>
          <a:schemeClr val="tx1"/>
        </a:solidFill>
        <a:latin typeface="Droid Sans" charset="0"/>
        <a:ea typeface="宋体" charset="0"/>
        <a:cs typeface="Droid Sans" charset="0"/>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5050892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0983795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6" name="对象"/>
          <p:cNvSpPr>
            <a:spLocks noGrp="1"/>
          </p:cNvSpPr>
          <p:nvPr>
            <p:ph type="sldImg"/>
          </p:nvPr>
        </p:nvSpPr>
        <p:spPr>
          <a:xfrm rot="0">
            <a:off x="4038600" y="857250"/>
            <a:ext cx="4114800" cy="2314575"/>
          </a:xfrm>
          <a:prstGeom prst="rect"/>
          <a:noFill/>
          <a:ln w="12700" cmpd="sng" cap="flat">
            <a:noFill/>
            <a:prstDash val="solid"/>
            <a:miter/>
          </a:ln>
        </p:spPr>
      </p:sp>
      <p:sp>
        <p:nvSpPr>
          <p:cNvPr id="17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6742886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5" name="对象"/>
          <p:cNvSpPr>
            <a:spLocks noGrp="1"/>
          </p:cNvSpPr>
          <p:nvPr>
            <p:ph type="sldImg"/>
          </p:nvPr>
        </p:nvSpPr>
        <p:spPr>
          <a:xfrm rot="0">
            <a:off x="4038600" y="857250"/>
            <a:ext cx="4114800" cy="2314575"/>
          </a:xfrm>
          <a:prstGeom prst="rect"/>
          <a:noFill/>
          <a:ln w="12700" cmpd="sng" cap="flat">
            <a:noFill/>
            <a:prstDash val="solid"/>
            <a:miter/>
          </a:ln>
        </p:spPr>
      </p:sp>
      <p:sp>
        <p:nvSpPr>
          <p:cNvPr id="1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0043549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1973344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6866403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446615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2696151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9" name="对象"/>
          <p:cNvSpPr>
            <a:spLocks noGrp="1"/>
          </p:cNvSpPr>
          <p:nvPr>
            <p:ph type="sldImg"/>
          </p:nvPr>
        </p:nvSpPr>
        <p:spPr>
          <a:xfrm rot="0">
            <a:off x="4038600" y="857250"/>
            <a:ext cx="4114800" cy="2314575"/>
          </a:xfrm>
          <a:prstGeom prst="rect"/>
          <a:noFill/>
          <a:ln w="12700" cmpd="sng" cap="flat">
            <a:noFill/>
            <a:prstDash val="solid"/>
            <a:miter/>
          </a:ln>
        </p:spPr>
      </p:sp>
      <p:sp>
        <p:nvSpPr>
          <p:cNvPr id="1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8631215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1" name="对象"/>
          <p:cNvSpPr>
            <a:spLocks noGrp="1"/>
          </p:cNvSpPr>
          <p:nvPr>
            <p:ph type="sldImg"/>
          </p:nvPr>
        </p:nvSpPr>
        <p:spPr>
          <a:xfrm rot="0">
            <a:off x="4038600" y="857250"/>
            <a:ext cx="4114800" cy="2314575"/>
          </a:xfrm>
          <a:prstGeom prst="rect"/>
          <a:noFill/>
          <a:ln w="12700" cmpd="sng" cap="flat">
            <a:noFill/>
            <a:prstDash val="solid"/>
            <a:miter/>
          </a:ln>
        </p:spPr>
      </p:sp>
      <p:sp>
        <p:nvSpPr>
          <p:cNvPr id="1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2734147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9" name="对象"/>
          <p:cNvSpPr>
            <a:spLocks noGrp="1"/>
          </p:cNvSpPr>
          <p:nvPr>
            <p:ph type="sldImg"/>
          </p:nvPr>
        </p:nvSpPr>
        <p:spPr>
          <a:xfrm rot="0">
            <a:off x="4038600" y="857250"/>
            <a:ext cx="4114800" cy="2314575"/>
          </a:xfrm>
          <a:prstGeom prst="rect"/>
          <a:noFill/>
          <a:ln w="12700" cmpd="sng" cap="flat">
            <a:noFill/>
            <a:prstDash val="solid"/>
            <a:miter/>
          </a:ln>
        </p:spPr>
      </p:sp>
      <p:sp>
        <p:nvSpPr>
          <p:cNvPr id="16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3531789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3" name="对象"/>
          <p:cNvSpPr>
            <a:spLocks noGrp="1"/>
          </p:cNvSpPr>
          <p:nvPr>
            <p:ph type="sldImg"/>
          </p:nvPr>
        </p:nvSpPr>
        <p:spPr>
          <a:xfrm rot="0">
            <a:off x="4038600" y="857250"/>
            <a:ext cx="4114800" cy="2314575"/>
          </a:xfrm>
          <a:prstGeom prst="rect"/>
          <a:noFill/>
          <a:ln w="12700" cmpd="sng" cap="flat">
            <a:noFill/>
            <a:prstDash val="solid"/>
            <a:miter/>
          </a:ln>
        </p:spPr>
      </p:sp>
      <p:sp>
        <p:nvSpPr>
          <p:cNvPr id="16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9169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05141655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518452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8074568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6795317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6183702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979509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948687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618631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946292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848222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399002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887919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470619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594522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grpSp>
        <p:nvGrpSpPr>
          <p:cNvPr id="189" name="Google Shape;189;p1"/>
          <p:cNvGrpSpPr/>
          <p:nvPr/>
        </p:nvGrpSpPr>
        <p:grpSpPr>
          <a:xfrm>
            <a:off x="876298" y="990599"/>
            <a:ext cx="1743050" cy="1333491"/>
            <a:chOff x="876298" y="990599"/>
            <a:chExt cx="1743050" cy="1333491"/>
          </a:xfrm>
        </p:grpSpPr>
        <p:sp>
          <p:nvSpPr>
            <p:cNvPr id="190" name="Google Shape;190;p1"/>
            <p:cNvSpPr/>
            <p:nvPr/>
          </p:nvSpPr>
          <p:spPr>
            <a:xfrm>
              <a:off x="876298" y="1266824"/>
              <a:ext cx="1228716" cy="1057266"/>
            </a:xfrm>
            <a:custGeom>
              <a:rect b="b" l="l" r="r" t="t"/>
              <a:pathLst>
                <a:path extrusionOk="0" h="21600" w="21600">
                  <a:moveTo>
                    <a:pt x="16954" y="0"/>
                  </a:moveTo>
                  <a:lnTo>
                    <a:pt x="4646" y="0"/>
                  </a:lnTo>
                  <a:lnTo>
                    <a:pt x="0" y="10801"/>
                  </a:lnTo>
                  <a:lnTo>
                    <a:pt x="4646" y="21600"/>
                  </a:lnTo>
                  <a:lnTo>
                    <a:pt x="16954" y="21600"/>
                  </a:lnTo>
                  <a:lnTo>
                    <a:pt x="21599" y="10801"/>
                  </a:lnTo>
                  <a:lnTo>
                    <a:pt x="16954" y="0"/>
                  </a:lnTo>
                  <a:close/>
                </a:path>
              </a:pathLst>
            </a:custGeom>
            <a:solidFill>
              <a:srgbClr val="5FCAEE"/>
            </a:solidFill>
            <a:ln>
              <a:noFill/>
            </a:ln>
          </p:spPr>
        </p:sp>
        <p:sp>
          <p:nvSpPr>
            <p:cNvPr id="191" name="Google Shape;191;p1"/>
            <p:cNvSpPr/>
            <p:nvPr/>
          </p:nvSpPr>
          <p:spPr>
            <a:xfrm>
              <a:off x="1971672" y="990599"/>
              <a:ext cx="647676" cy="561978"/>
            </a:xfrm>
            <a:custGeom>
              <a:rect b="b" l="l" r="r" t="t"/>
              <a:pathLst>
                <a:path extrusionOk="0" h="21600" w="21600">
                  <a:moveTo>
                    <a:pt x="16915" y="0"/>
                  </a:moveTo>
                  <a:lnTo>
                    <a:pt x="4684" y="0"/>
                  </a:lnTo>
                  <a:lnTo>
                    <a:pt x="0" y="10797"/>
                  </a:lnTo>
                  <a:lnTo>
                    <a:pt x="4684" y="21600"/>
                  </a:lnTo>
                  <a:lnTo>
                    <a:pt x="16915" y="21600"/>
                  </a:lnTo>
                  <a:lnTo>
                    <a:pt x="21600" y="10797"/>
                  </a:lnTo>
                  <a:lnTo>
                    <a:pt x="16915" y="0"/>
                  </a:lnTo>
                  <a:close/>
                </a:path>
              </a:pathLst>
            </a:custGeom>
            <a:solidFill>
              <a:srgbClr val="2D936B"/>
            </a:solidFill>
            <a:ln>
              <a:noFill/>
            </a:ln>
          </p:spPr>
        </p:sp>
      </p:grpSp>
      <p:sp>
        <p:nvSpPr>
          <p:cNvPr id="192" name="Google Shape;192;p1"/>
          <p:cNvSpPr/>
          <p:nvPr/>
        </p:nvSpPr>
        <p:spPr>
          <a:xfrm>
            <a:off x="3752849" y="1190625"/>
            <a:ext cx="1666872" cy="1438290"/>
          </a:xfrm>
          <a:custGeom>
            <a:rect b="b" l="l" r="r" t="t"/>
            <a:pathLst>
              <a:path extrusionOk="0" h="21600" w="21600">
                <a:moveTo>
                  <a:pt x="16938" y="0"/>
                </a:moveTo>
                <a:lnTo>
                  <a:pt x="4658" y="0"/>
                </a:lnTo>
                <a:lnTo>
                  <a:pt x="0" y="10798"/>
                </a:lnTo>
                <a:lnTo>
                  <a:pt x="4658" y="21600"/>
                </a:lnTo>
                <a:lnTo>
                  <a:pt x="16938" y="21600"/>
                </a:lnTo>
                <a:lnTo>
                  <a:pt x="21600" y="10798"/>
                </a:lnTo>
                <a:lnTo>
                  <a:pt x="16938" y="0"/>
                </a:lnTo>
                <a:close/>
              </a:path>
            </a:pathLst>
          </a:custGeom>
          <a:solidFill>
            <a:srgbClr val="42D0A1"/>
          </a:solidFill>
          <a:ln>
            <a:noFill/>
          </a:ln>
        </p:spPr>
      </p:sp>
      <p:sp>
        <p:nvSpPr>
          <p:cNvPr id="193" name="Google Shape;193;p1"/>
          <p:cNvSpPr/>
          <p:nvPr/>
        </p:nvSpPr>
        <p:spPr>
          <a:xfrm>
            <a:off x="3800474" y="5229225"/>
            <a:ext cx="723924" cy="619110"/>
          </a:xfrm>
          <a:custGeom>
            <a:rect b="b" l="l" r="r" t="t"/>
            <a:pathLst>
              <a:path extrusionOk="0" h="21600" w="21600">
                <a:moveTo>
                  <a:pt x="16980" y="0"/>
                </a:moveTo>
                <a:lnTo>
                  <a:pt x="4619" y="0"/>
                </a:lnTo>
                <a:lnTo>
                  <a:pt x="0" y="10801"/>
                </a:lnTo>
                <a:lnTo>
                  <a:pt x="4619" y="21600"/>
                </a:lnTo>
                <a:lnTo>
                  <a:pt x="16980" y="21600"/>
                </a:lnTo>
                <a:lnTo>
                  <a:pt x="21600" y="10801"/>
                </a:lnTo>
                <a:lnTo>
                  <a:pt x="16980" y="0"/>
                </a:lnTo>
                <a:close/>
              </a:path>
            </a:pathLst>
          </a:custGeom>
          <a:solidFill>
            <a:srgbClr val="42AF51"/>
          </a:solidFill>
          <a:ln>
            <a:noFill/>
          </a:ln>
        </p:spPr>
      </p:sp>
      <p:sp>
        <p:nvSpPr>
          <p:cNvPr id="194" name="Google Shape;194;p1"/>
          <p:cNvSpPr txBox="1"/>
          <p:nvPr>
            <p:ph idx="4294967295" type="ctrTitle"/>
          </p:nvPr>
        </p:nvSpPr>
        <p:spPr>
          <a:xfrm>
            <a:off x="1523999" y="19665"/>
            <a:ext cx="7629600" cy="988200"/>
          </a:xfrm>
          <a:prstGeom prst="rect">
            <a:avLst/>
          </a:prstGeom>
          <a:noFill/>
          <a:ln>
            <a:noFill/>
          </a:ln>
        </p:spPr>
        <p:txBody>
          <a:bodyPr anchorCtr="0" anchor="t" bIns="0" lIns="0" spcFirstLastPara="1" rIns="0" wrap="square" tIns="16500">
            <a:spAutoFit/>
          </a:bodyPr>
          <a:lstStyle/>
          <a:p>
            <a:pPr indent="0" lvl="0" marL="3213735" marR="0" rtl="0" algn="l">
              <a:lnSpc>
                <a:spcPct val="100000"/>
              </a:lnSpc>
              <a:spcBef>
                <a:spcPts val="0"/>
              </a:spcBef>
              <a:spcAft>
                <a:spcPts val="0"/>
              </a:spcAft>
              <a:buClr>
                <a:srgbClr val="0F0F0F"/>
              </a:buClr>
              <a:buSzPts val="3200"/>
              <a:buFont typeface="Times New Roman"/>
              <a:buNone/>
            </a:pPr>
            <a:r>
              <a:rPr b="1" i="0" lang="en-US" sz="3200" u="none" cap="none" strike="noStrike">
                <a:solidFill>
                  <a:srgbClr val="0F0F0F"/>
                </a:solidFill>
                <a:latin typeface="Times New Roman"/>
                <a:ea typeface="Times New Roman"/>
                <a:cs typeface="Times New Roman"/>
                <a:sym typeface="Times New Roman"/>
              </a:rPr>
              <a:t>Digital Portfolio </a:t>
            </a:r>
            <a:br>
              <a:rPr b="1" i="0" lang="en-US" sz="3200" u="none" cap="none" strike="noStrike">
                <a:solidFill>
                  <a:srgbClr val="0F0F0F"/>
                </a:solidFill>
                <a:latin typeface="Roboto"/>
                <a:ea typeface="Roboto"/>
                <a:cs typeface="Roboto"/>
                <a:sym typeface="Roboto"/>
              </a:rPr>
            </a:br>
            <a:endParaRPr b="0" i="0" sz="3200" u="none" cap="none" strike="noStrike">
              <a:solidFill>
                <a:schemeClr val="dk1"/>
              </a:solidFill>
              <a:latin typeface="Trebuchet MS"/>
              <a:ea typeface="Trebuchet MS"/>
              <a:cs typeface="Trebuchet MS"/>
              <a:sym typeface="Trebuchet MS"/>
            </a:endParaRPr>
          </a:p>
        </p:txBody>
      </p:sp>
      <p:sp>
        <p:nvSpPr>
          <p:cNvPr id="195" name="Google Shape;195;p1"/>
          <p:cNvSpPr/>
          <p:nvPr/>
        </p:nvSpPr>
        <p:spPr>
          <a:xfrm>
            <a:off x="676275" y="6467475"/>
            <a:ext cx="2143200" cy="200100"/>
          </a:xfrm>
          <a:prstGeom prst="rect">
            <a:avLst/>
          </a:prstGeom>
          <a:noFill/>
          <a:ln>
            <a:noFill/>
          </a:ln>
        </p:spPr>
      </p:sp>
      <p:sp>
        <p:nvSpPr>
          <p:cNvPr id="196" name="Google Shape;196;p1"/>
          <p:cNvSpPr txBox="1"/>
          <p:nvPr>
            <p:ph idx="7" type="sldNum"/>
          </p:nvPr>
        </p:nvSpPr>
        <p:spPr>
          <a:xfrm>
            <a:off x="11353418" y="6473336"/>
            <a:ext cx="151200" cy="1689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2D936B"/>
              </a:solidFill>
              <a:latin typeface="Trebuchet MS"/>
              <a:ea typeface="Trebuchet MS"/>
              <a:cs typeface="Trebuchet MS"/>
              <a:sym typeface="Trebuchet MS"/>
            </a:endParaRPr>
          </a:p>
        </p:txBody>
      </p:sp>
      <p:sp>
        <p:nvSpPr>
          <p:cNvPr id="197" name="Google Shape;197;p1"/>
          <p:cNvSpPr/>
          <p:nvPr/>
        </p:nvSpPr>
        <p:spPr>
          <a:xfrm>
            <a:off x="2554541" y="3314150"/>
            <a:ext cx="8610600" cy="2987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STUDENT NAME: </a:t>
            </a:r>
            <a:r>
              <a:rPr lang="en-US" sz="2400">
                <a:solidFill>
                  <a:schemeClr val="dk1"/>
                </a:solidFill>
                <a:latin typeface="Calibri"/>
                <a:ea typeface="Calibri"/>
                <a:cs typeface="Calibri"/>
                <a:sym typeface="Calibri"/>
              </a:rPr>
              <a:t>S. THENMOZHI</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REGISTER NO AND NMID:24724U18042&amp;astvu24724724u180</a:t>
            </a:r>
            <a:r>
              <a:rPr lang="en-US" sz="2400">
                <a:solidFill>
                  <a:schemeClr val="dk1"/>
                </a:solidFill>
                <a:latin typeface="Calibri"/>
                <a:ea typeface="Calibri"/>
                <a:cs typeface="Calibri"/>
                <a:sym typeface="Calibri"/>
              </a:rPr>
              <a:t>42</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DEPARTMENT: COMPUTER SCIENCE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COLLEGE: COLLEGE/ UNIVERSITY:CHEZHIAN ARTS AND SCIENCE COLLEGE FOR WOMENCOLLEGE AND THIRUVALLUVAR UNIVERSITY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5"/>
          <p:cNvSpPr/>
          <p:nvPr/>
        </p:nvSpPr>
        <p:spPr>
          <a:xfrm>
            <a:off x="752474" y="6486037"/>
            <a:ext cx="1773600" cy="166500"/>
          </a:xfrm>
          <a:prstGeom prst="rect">
            <a:avLst/>
          </a:prstGeom>
          <a:noFill/>
          <a:ln>
            <a:noFill/>
          </a:ln>
        </p:spPr>
        <p:txBody>
          <a:bodyPr anchorCtr="0" anchor="t" bIns="0" lIns="0" spcFirstLastPara="1" rIns="0" wrap="square" tIns="0">
            <a:noAutofit/>
          </a:bodyPr>
          <a:lstStyle/>
          <a:p>
            <a:pPr indent="0" lvl="0" marL="0" marR="0" rtl="0" algn="l">
              <a:lnSpc>
                <a:spcPct val="115909"/>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236" name="Google Shape;236;p5"/>
          <p:cNvSpPr/>
          <p:nvPr/>
        </p:nvSpPr>
        <p:spPr>
          <a:xfrm>
            <a:off x="9353550" y="5362575"/>
            <a:ext cx="457218" cy="457218"/>
          </a:xfrm>
          <a:custGeom>
            <a:rect b="b" l="l" r="r" t="t"/>
            <a:pathLst>
              <a:path extrusionOk="0" h="21600" w="21600">
                <a:moveTo>
                  <a:pt x="21600" y="0"/>
                </a:moveTo>
                <a:lnTo>
                  <a:pt x="0" y="0"/>
                </a:lnTo>
                <a:lnTo>
                  <a:pt x="0" y="21600"/>
                </a:lnTo>
                <a:lnTo>
                  <a:pt x="21600" y="21600"/>
                </a:lnTo>
                <a:lnTo>
                  <a:pt x="21600" y="0"/>
                </a:lnTo>
                <a:close/>
              </a:path>
            </a:pathLst>
          </a:custGeom>
          <a:solidFill>
            <a:srgbClr val="42AF51"/>
          </a:solidFill>
          <a:ln>
            <a:noFill/>
          </a:ln>
        </p:spPr>
      </p:sp>
      <p:sp>
        <p:nvSpPr>
          <p:cNvPr id="237" name="Google Shape;237;p5"/>
          <p:cNvSpPr/>
          <p:nvPr/>
        </p:nvSpPr>
        <p:spPr>
          <a:xfrm>
            <a:off x="6696075" y="1695450"/>
            <a:ext cx="314334" cy="323838"/>
          </a:xfrm>
          <a:custGeom>
            <a:rect b="b" l="l" r="r" t="t"/>
            <a:pathLst>
              <a:path extrusionOk="0" h="21600" w="21600">
                <a:moveTo>
                  <a:pt x="21600" y="0"/>
                </a:moveTo>
                <a:lnTo>
                  <a:pt x="0" y="0"/>
                </a:lnTo>
                <a:lnTo>
                  <a:pt x="0" y="21600"/>
                </a:lnTo>
                <a:lnTo>
                  <a:pt x="21600" y="21600"/>
                </a:lnTo>
                <a:lnTo>
                  <a:pt x="21600" y="0"/>
                </a:lnTo>
                <a:close/>
              </a:path>
            </a:pathLst>
          </a:custGeom>
          <a:solidFill>
            <a:srgbClr val="2D83C3"/>
          </a:solidFill>
          <a:ln>
            <a:noFill/>
          </a:ln>
        </p:spPr>
      </p:sp>
      <p:sp>
        <p:nvSpPr>
          <p:cNvPr id="238" name="Google Shape;238;p5"/>
          <p:cNvSpPr/>
          <p:nvPr/>
        </p:nvSpPr>
        <p:spPr>
          <a:xfrm>
            <a:off x="9353550" y="5895975"/>
            <a:ext cx="180954" cy="180954"/>
          </a:xfrm>
          <a:custGeom>
            <a:rect b="b" l="l" r="r" t="t"/>
            <a:pathLst>
              <a:path extrusionOk="0" h="21600" w="21600">
                <a:moveTo>
                  <a:pt x="21600" y="0"/>
                </a:moveTo>
                <a:lnTo>
                  <a:pt x="0" y="0"/>
                </a:lnTo>
                <a:lnTo>
                  <a:pt x="0" y="21600"/>
                </a:lnTo>
                <a:lnTo>
                  <a:pt x="21600" y="21600"/>
                </a:lnTo>
                <a:lnTo>
                  <a:pt x="21600" y="0"/>
                </a:lnTo>
                <a:close/>
              </a:path>
            </a:pathLst>
          </a:custGeom>
          <a:solidFill>
            <a:srgbClr val="2D936B"/>
          </a:solidFill>
          <a:ln>
            <a:noFill/>
          </a:ln>
        </p:spPr>
      </p:sp>
      <p:sp>
        <p:nvSpPr>
          <p:cNvPr id="239" name="Google Shape;239;p5"/>
          <p:cNvSpPr txBox="1"/>
          <p:nvPr>
            <p:ph type="title"/>
          </p:nvPr>
        </p:nvSpPr>
        <p:spPr>
          <a:xfrm>
            <a:off x="739774" y="654938"/>
            <a:ext cx="8480400" cy="6642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b="1" i="0" lang="en-US" sz="4250" u="none" cap="none" strike="noStrike">
                <a:solidFill>
                  <a:schemeClr val="dk1"/>
                </a:solidFill>
                <a:latin typeface="Trebuchet MS"/>
                <a:ea typeface="Trebuchet MS"/>
                <a:cs typeface="Trebuchet MS"/>
                <a:sym typeface="Trebuchet MS"/>
              </a:rPr>
              <a:t>RESULTS AND SCREENSHOTS</a:t>
            </a:r>
            <a:endParaRPr b="1" i="0" sz="4250" u="none" cap="none" strike="noStrike">
              <a:solidFill>
                <a:schemeClr val="dk1"/>
              </a:solidFill>
              <a:latin typeface="Trebuchet MS"/>
              <a:ea typeface="Trebuchet MS"/>
              <a:cs typeface="Trebuchet MS"/>
              <a:sym typeface="Trebuchet MS"/>
            </a:endParaRPr>
          </a:p>
        </p:txBody>
      </p:sp>
      <p:sp>
        <p:nvSpPr>
          <p:cNvPr id="240" name="Google Shape;240;p5"/>
          <p:cNvSpPr/>
          <p:nvPr/>
        </p:nvSpPr>
        <p:spPr>
          <a:xfrm>
            <a:off x="11277218" y="6473336"/>
            <a:ext cx="228600" cy="168900"/>
          </a:xfrm>
          <a:prstGeom prst="rect">
            <a:avLst/>
          </a:prstGeom>
          <a:noFill/>
          <a:ln>
            <a:noFill/>
          </a:ln>
        </p:spPr>
        <p:txBody>
          <a:bodyPr anchorCtr="0" anchor="t" bIns="0" lIns="0" spcFirstLastPara="1" rIns="0" wrap="square" tIns="6975">
            <a:no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41" name="Google Shape;241;p5"/>
          <p:cNvSpPr/>
          <p:nvPr/>
        </p:nvSpPr>
        <p:spPr>
          <a:xfrm>
            <a:off x="1275075" y="2354700"/>
            <a:ext cx="9668400" cy="2662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make-up artist, also called a makeup artist, and often shortened to MUA, is an artist whose medium is the human body, applying makeup and prosthetics on others for theatre, television, film, fashion, magazines and other similar productions including all aspects of the modeling industry. Awards given for this profession in the entertainment industry include the Academy Award for Best Makeup and Hairstyling,[1] and entertainment industry awards such as the Emmy Awards,[2][3] and the Golden Globes.[4] In some countries professional licenses are required by agencies in order for them to hire the MUA. Bigger production companies[5] have in-house makeup artists on their payroll although most MUA's generally are freelance and their times remain flexible depending on the project.</a:t>
            </a:r>
            <a:endParaRPr/>
          </a:p>
        </p:txBody>
      </p:sp>
      <p:sp>
        <p:nvSpPr>
          <p:cNvPr id="242" name="Google Shape;242;p5"/>
          <p:cNvSpPr/>
          <p:nvPr/>
        </p:nvSpPr>
        <p:spPr>
          <a:xfrm>
            <a:off x="5471802" y="2807111"/>
            <a:ext cx="1257300" cy="35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2"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4" name="矩形"/>
          <p:cNvSpPr>
            <a:spLocks/>
          </p:cNvSpPr>
          <p:nvPr/>
        </p:nvSpPr>
        <p:spPr>
          <a:xfrm rot="0">
            <a:off x="1918938" y="2276440"/>
            <a:ext cx="7919879"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Conclusion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Hair and Makeup Artist Portfolio website provides a professional platform to showcase the artist’s creativity, skills, and achievements. It allows clients to easily view services, explore previous work, read testimonials, and contact the artist for bookings. The project successfully meets the need for personal branding and online presence, helping the artist reach a wider audience and build credibility. With its responsive design and user-friendly layout, the portfolio enhances both client experience and professional growth.</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90679374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0"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117050"/>
            <a:ext cx="12192000" cy="67409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540000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64841">
            <a:off x="4008024" y="2490147"/>
            <a:ext cx="467981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HAIR AND MAKEUP ARTIST PORTFOLIO</a:t>
            </a:r>
            <a:endParaRPr lang="zh-CN" altLang="en-US" sz="3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542508038"/>
      </p:ext>
    </p:extLst>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solidFill>
      </p:bgPr>
    </p:bg>
    <p:spTree>
      <p:nvGrpSpPr>
        <p:cNvPr id="198" name="Shape 198"/>
        <p:cNvGrpSpPr/>
        <p:nvPr/>
      </p:nvGrpSpPr>
      <p:grpSpPr>
        <a:xfrm>
          <a:off x="0" y="0"/>
          <a:ext cx="0" cy="0"/>
          <a:chOff x="0" y="0"/>
          <a:chExt cx="0" cy="0"/>
        </a:xfrm>
      </p:grpSpPr>
      <p:sp>
        <p:nvSpPr>
          <p:cNvPr id="199" name="Google Shape;199;p2"/>
          <p:cNvSpPr/>
          <p:nvPr/>
        </p:nvSpPr>
        <p:spPr>
          <a:xfrm>
            <a:off x="-76200" y="28579"/>
            <a:ext cx="12481722" cy="6858000"/>
          </a:xfrm>
          <a:custGeom>
            <a:rect b="b" l="l" r="r" t="t"/>
            <a:pathLst>
              <a:path extrusionOk="0" h="21600" w="21600">
                <a:moveTo>
                  <a:pt x="21599" y="0"/>
                </a:moveTo>
                <a:lnTo>
                  <a:pt x="0" y="0"/>
                </a:lnTo>
                <a:lnTo>
                  <a:pt x="0" y="21596"/>
                </a:lnTo>
                <a:lnTo>
                  <a:pt x="21599" y="21596"/>
                </a:lnTo>
                <a:lnTo>
                  <a:pt x="21599" y="0"/>
                </a:lnTo>
                <a:close/>
              </a:path>
            </a:pathLst>
          </a:custGeom>
          <a:solidFill>
            <a:srgbClr val="F1F1F1"/>
          </a:solidFill>
          <a:ln>
            <a:noFill/>
          </a:ln>
        </p:spPr>
      </p:sp>
      <p:grpSp>
        <p:nvGrpSpPr>
          <p:cNvPr id="200" name="Google Shape;200;p2"/>
          <p:cNvGrpSpPr/>
          <p:nvPr/>
        </p:nvGrpSpPr>
        <p:grpSpPr>
          <a:xfrm>
            <a:off x="7448612" y="0"/>
            <a:ext cx="4743782" cy="6858486"/>
            <a:chOff x="7448612" y="0"/>
            <a:chExt cx="4743782" cy="6858486"/>
          </a:xfrm>
        </p:grpSpPr>
        <p:sp>
          <p:nvSpPr>
            <p:cNvPr id="201" name="Google Shape;201;p2"/>
            <p:cNvSpPr/>
            <p:nvPr/>
          </p:nvSpPr>
          <p:spPr>
            <a:xfrm>
              <a:off x="9377426" y="4825"/>
              <a:ext cx="1218564" cy="6853572"/>
            </a:xfrm>
            <a:custGeom>
              <a:rect b="b" l="l" r="r" t="t"/>
              <a:pathLst>
                <a:path extrusionOk="0" h="21600" w="21600">
                  <a:moveTo>
                    <a:pt x="0" y="0"/>
                  </a:moveTo>
                  <a:lnTo>
                    <a:pt x="21596" y="21595"/>
                  </a:lnTo>
                </a:path>
              </a:pathLst>
            </a:custGeom>
            <a:noFill/>
            <a:ln cap="flat" cmpd="sng" w="9525">
              <a:solidFill>
                <a:srgbClr val="5FCAEE"/>
              </a:solidFill>
              <a:prstDash val="solid"/>
              <a:round/>
              <a:headEnd len="sm" w="sm" type="none"/>
              <a:tailEnd len="sm" w="sm" type="none"/>
            </a:ln>
          </p:spPr>
        </p:sp>
        <p:sp>
          <p:nvSpPr>
            <p:cNvPr id="202" name="Google Shape;202;p2"/>
            <p:cNvSpPr/>
            <p:nvPr/>
          </p:nvSpPr>
          <p:spPr>
            <a:xfrm>
              <a:off x="7448612" y="3694896"/>
              <a:ext cx="4743468" cy="3163590"/>
            </a:xfrm>
            <a:custGeom>
              <a:rect b="b" l="l" r="r" t="t"/>
              <a:pathLst>
                <a:path extrusionOk="0" h="21600" w="21600">
                  <a:moveTo>
                    <a:pt x="21599" y="0"/>
                  </a:moveTo>
                  <a:lnTo>
                    <a:pt x="0" y="21595"/>
                  </a:lnTo>
                </a:path>
              </a:pathLst>
            </a:custGeom>
            <a:noFill/>
            <a:ln cap="flat" cmpd="sng" w="9525">
              <a:solidFill>
                <a:srgbClr val="5FCAEE"/>
              </a:solidFill>
              <a:prstDash val="solid"/>
              <a:round/>
              <a:headEnd len="sm" w="sm" type="none"/>
              <a:tailEnd len="sm" w="sm" type="none"/>
            </a:ln>
          </p:spPr>
        </p:sp>
        <p:sp>
          <p:nvSpPr>
            <p:cNvPr id="203" name="Google Shape;203;p2"/>
            <p:cNvSpPr/>
            <p:nvPr/>
          </p:nvSpPr>
          <p:spPr>
            <a:xfrm>
              <a:off x="9182100" y="0"/>
              <a:ext cx="3009906" cy="6858000"/>
            </a:xfrm>
            <a:custGeom>
              <a:rect b="b" l="l" r="r" t="t"/>
              <a:pathLst>
                <a:path extrusionOk="0" h="21600" w="21600">
                  <a:moveTo>
                    <a:pt x="21599" y="0"/>
                  </a:moveTo>
                  <a:lnTo>
                    <a:pt x="14671" y="0"/>
                  </a:lnTo>
                  <a:lnTo>
                    <a:pt x="0" y="21599"/>
                  </a:lnTo>
                  <a:lnTo>
                    <a:pt x="21599" y="21599"/>
                  </a:lnTo>
                  <a:lnTo>
                    <a:pt x="21599" y="0"/>
                  </a:lnTo>
                  <a:close/>
                </a:path>
              </a:pathLst>
            </a:custGeom>
            <a:solidFill>
              <a:srgbClr val="5FCAEE">
                <a:alpha val="35690"/>
              </a:srgbClr>
            </a:solidFill>
            <a:ln>
              <a:noFill/>
            </a:ln>
          </p:spPr>
        </p:sp>
        <p:sp>
          <p:nvSpPr>
            <p:cNvPr id="204" name="Google Shape;204;p2"/>
            <p:cNvSpPr/>
            <p:nvPr/>
          </p:nvSpPr>
          <p:spPr>
            <a:xfrm>
              <a:off x="9602878" y="0"/>
              <a:ext cx="2589516" cy="6858000"/>
            </a:xfrm>
            <a:custGeom>
              <a:rect b="b" l="l" r="r" t="t"/>
              <a:pathLst>
                <a:path extrusionOk="0" h="21600" w="21600">
                  <a:moveTo>
                    <a:pt x="21595" y="0"/>
                  </a:moveTo>
                  <a:lnTo>
                    <a:pt x="0" y="0"/>
                  </a:lnTo>
                  <a:lnTo>
                    <a:pt x="10083" y="21599"/>
                  </a:lnTo>
                  <a:lnTo>
                    <a:pt x="21595" y="21599"/>
                  </a:lnTo>
                  <a:lnTo>
                    <a:pt x="21595" y="0"/>
                  </a:lnTo>
                  <a:close/>
                </a:path>
              </a:pathLst>
            </a:custGeom>
            <a:solidFill>
              <a:srgbClr val="5FCAEE">
                <a:alpha val="20000"/>
              </a:srgbClr>
            </a:solidFill>
            <a:ln>
              <a:noFill/>
            </a:ln>
          </p:spPr>
        </p:sp>
        <p:sp>
          <p:nvSpPr>
            <p:cNvPr id="205" name="Google Shape;205;p2"/>
            <p:cNvSpPr/>
            <p:nvPr/>
          </p:nvSpPr>
          <p:spPr>
            <a:xfrm>
              <a:off x="8934450" y="3048000"/>
              <a:ext cx="3257550" cy="3810024"/>
            </a:xfrm>
            <a:custGeom>
              <a:rect b="b" l="l" r="r" t="t"/>
              <a:pathLst>
                <a:path extrusionOk="0" h="21600" w="21600">
                  <a:moveTo>
                    <a:pt x="21600" y="0"/>
                  </a:moveTo>
                  <a:lnTo>
                    <a:pt x="0" y="21600"/>
                  </a:lnTo>
                  <a:lnTo>
                    <a:pt x="21600" y="21600"/>
                  </a:lnTo>
                  <a:lnTo>
                    <a:pt x="21600" y="0"/>
                  </a:lnTo>
                  <a:close/>
                </a:path>
              </a:pathLst>
            </a:custGeom>
            <a:solidFill>
              <a:srgbClr val="17AFE3">
                <a:alpha val="65880"/>
              </a:srgbClr>
            </a:solidFill>
            <a:ln>
              <a:noFill/>
            </a:ln>
          </p:spPr>
        </p:sp>
        <p:sp>
          <p:nvSpPr>
            <p:cNvPr id="206" name="Google Shape;206;p2"/>
            <p:cNvSpPr/>
            <p:nvPr/>
          </p:nvSpPr>
          <p:spPr>
            <a:xfrm>
              <a:off x="9337930" y="0"/>
              <a:ext cx="2854332" cy="6858000"/>
            </a:xfrm>
            <a:custGeom>
              <a:rect b="b" l="l" r="r" t="t"/>
              <a:pathLst>
                <a:path extrusionOk="0" h="21600" w="21600">
                  <a:moveTo>
                    <a:pt x="21598" y="0"/>
                  </a:moveTo>
                  <a:lnTo>
                    <a:pt x="0" y="0"/>
                  </a:lnTo>
                  <a:lnTo>
                    <a:pt x="18689" y="21599"/>
                  </a:lnTo>
                  <a:lnTo>
                    <a:pt x="21598" y="21599"/>
                  </a:lnTo>
                  <a:lnTo>
                    <a:pt x="21598" y="0"/>
                  </a:lnTo>
                  <a:close/>
                </a:path>
              </a:pathLst>
            </a:custGeom>
            <a:solidFill>
              <a:srgbClr val="17AFE3">
                <a:alpha val="49800"/>
              </a:srgbClr>
            </a:solidFill>
            <a:ln>
              <a:noFill/>
            </a:ln>
          </p:spPr>
        </p:sp>
        <p:sp>
          <p:nvSpPr>
            <p:cNvPr id="207" name="Google Shape;207;p2"/>
            <p:cNvSpPr/>
            <p:nvPr/>
          </p:nvSpPr>
          <p:spPr>
            <a:xfrm>
              <a:off x="10896601" y="0"/>
              <a:ext cx="1295406" cy="6858000"/>
            </a:xfrm>
            <a:custGeom>
              <a:rect b="b" l="l" r="r" t="t"/>
              <a:pathLst>
                <a:path extrusionOk="0" h="21600" w="21600">
                  <a:moveTo>
                    <a:pt x="21598" y="0"/>
                  </a:moveTo>
                  <a:lnTo>
                    <a:pt x="17047" y="0"/>
                  </a:lnTo>
                  <a:lnTo>
                    <a:pt x="0" y="21599"/>
                  </a:lnTo>
                  <a:lnTo>
                    <a:pt x="21598" y="21599"/>
                  </a:lnTo>
                  <a:lnTo>
                    <a:pt x="21598" y="0"/>
                  </a:lnTo>
                  <a:close/>
                </a:path>
              </a:pathLst>
            </a:custGeom>
            <a:solidFill>
              <a:srgbClr val="2D83C3">
                <a:alpha val="69800"/>
              </a:srgbClr>
            </a:solidFill>
            <a:ln>
              <a:noFill/>
            </a:ln>
          </p:spPr>
        </p:sp>
        <p:sp>
          <p:nvSpPr>
            <p:cNvPr id="208" name="Google Shape;208;p2"/>
            <p:cNvSpPr/>
            <p:nvPr/>
          </p:nvSpPr>
          <p:spPr>
            <a:xfrm>
              <a:off x="10936247" y="0"/>
              <a:ext cx="1256040" cy="6858000"/>
            </a:xfrm>
            <a:custGeom>
              <a:rect b="b" l="l" r="r" t="t"/>
              <a:pathLst>
                <a:path extrusionOk="0" h="21600" w="21600">
                  <a:moveTo>
                    <a:pt x="21595" y="0"/>
                  </a:moveTo>
                  <a:lnTo>
                    <a:pt x="0" y="0"/>
                  </a:lnTo>
                  <a:lnTo>
                    <a:pt x="19165" y="21599"/>
                  </a:lnTo>
                  <a:lnTo>
                    <a:pt x="21595" y="21599"/>
                  </a:lnTo>
                  <a:lnTo>
                    <a:pt x="21595" y="0"/>
                  </a:lnTo>
                  <a:close/>
                </a:path>
              </a:pathLst>
            </a:custGeom>
            <a:solidFill>
              <a:srgbClr val="226192">
                <a:alpha val="80000"/>
              </a:srgbClr>
            </a:solidFill>
            <a:ln>
              <a:noFill/>
            </a:ln>
          </p:spPr>
        </p:sp>
        <p:sp>
          <p:nvSpPr>
            <p:cNvPr id="209" name="Google Shape;209;p2"/>
            <p:cNvSpPr/>
            <p:nvPr/>
          </p:nvSpPr>
          <p:spPr>
            <a:xfrm>
              <a:off x="10372725" y="3590925"/>
              <a:ext cx="1819260" cy="3267054"/>
            </a:xfrm>
            <a:custGeom>
              <a:rect b="b" l="l" r="r" t="t"/>
              <a:pathLst>
                <a:path extrusionOk="0" h="21600" w="21600">
                  <a:moveTo>
                    <a:pt x="21600" y="0"/>
                  </a:moveTo>
                  <a:lnTo>
                    <a:pt x="0" y="21600"/>
                  </a:lnTo>
                  <a:lnTo>
                    <a:pt x="21600" y="21600"/>
                  </a:lnTo>
                  <a:lnTo>
                    <a:pt x="21600" y="0"/>
                  </a:lnTo>
                  <a:close/>
                </a:path>
              </a:pathLst>
            </a:custGeom>
            <a:solidFill>
              <a:srgbClr val="17AFE3">
                <a:alpha val="65880"/>
              </a:srgbClr>
            </a:solidFill>
            <a:ln>
              <a:noFill/>
            </a:ln>
          </p:spPr>
        </p:sp>
      </p:grpSp>
      <p:sp>
        <p:nvSpPr>
          <p:cNvPr id="210" name="Google Shape;210;p2"/>
          <p:cNvSpPr/>
          <p:nvPr/>
        </p:nvSpPr>
        <p:spPr>
          <a:xfrm>
            <a:off x="0" y="4010025"/>
            <a:ext cx="447660" cy="2847960"/>
          </a:xfrm>
          <a:custGeom>
            <a:rect b="b" l="l" r="r" t="t"/>
            <a:pathLst>
              <a:path extrusionOk="0" h="21600" w="21600">
                <a:moveTo>
                  <a:pt x="0" y="0"/>
                </a:moveTo>
                <a:lnTo>
                  <a:pt x="0" y="21600"/>
                </a:lnTo>
                <a:lnTo>
                  <a:pt x="21600" y="21600"/>
                </a:lnTo>
                <a:lnTo>
                  <a:pt x="0" y="0"/>
                </a:lnTo>
                <a:close/>
              </a:path>
            </a:pathLst>
          </a:custGeom>
          <a:solidFill>
            <a:srgbClr val="5FCAEE">
              <a:alpha val="69800"/>
            </a:srgbClr>
          </a:solidFill>
          <a:ln>
            <a:noFill/>
          </a:ln>
        </p:spPr>
      </p:sp>
      <p:sp>
        <p:nvSpPr>
          <p:cNvPr id="211" name="Google Shape;211;p2"/>
          <p:cNvSpPr/>
          <p:nvPr/>
        </p:nvSpPr>
        <p:spPr>
          <a:xfrm>
            <a:off x="752474" y="6486037"/>
            <a:ext cx="1773600" cy="166500"/>
          </a:xfrm>
          <a:prstGeom prst="rect">
            <a:avLst/>
          </a:prstGeom>
          <a:noFill/>
          <a:ln>
            <a:noFill/>
          </a:ln>
        </p:spPr>
        <p:txBody>
          <a:bodyPr anchorCtr="0" anchor="t" bIns="0" lIns="0" spcFirstLastPara="1" rIns="0" wrap="square" tIns="0">
            <a:noAutofit/>
          </a:bodyPr>
          <a:lstStyle/>
          <a:p>
            <a:pPr indent="0" lvl="0" marL="0" marR="0" rtl="0" algn="l">
              <a:lnSpc>
                <a:spcPct val="115909"/>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212" name="Google Shape;212;p2"/>
          <p:cNvSpPr/>
          <p:nvPr/>
        </p:nvSpPr>
        <p:spPr>
          <a:xfrm>
            <a:off x="7362825" y="447674"/>
            <a:ext cx="361962" cy="361962"/>
          </a:xfrm>
          <a:custGeom>
            <a:rect b="b" l="l" r="r" t="t"/>
            <a:pathLst>
              <a:path extrusionOk="0" h="21600" w="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a:noFill/>
          </a:ln>
        </p:spPr>
      </p:sp>
      <p:sp>
        <p:nvSpPr>
          <p:cNvPr id="213" name="Google Shape;213;p2"/>
          <p:cNvSpPr/>
          <p:nvPr/>
        </p:nvSpPr>
        <p:spPr>
          <a:xfrm>
            <a:off x="11010900" y="5610225"/>
            <a:ext cx="647676" cy="647676"/>
          </a:xfrm>
          <a:custGeom>
            <a:rect b="b" l="l" r="r" t="t"/>
            <a:pathLst>
              <a:path extrusionOk="0" h="21600" w="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a:noFill/>
          </a:ln>
        </p:spPr>
      </p:sp>
      <p:sp>
        <p:nvSpPr>
          <p:cNvPr id="214" name="Google Shape;214;p2"/>
          <p:cNvSpPr/>
          <p:nvPr/>
        </p:nvSpPr>
        <p:spPr>
          <a:xfrm>
            <a:off x="10687050" y="6134100"/>
            <a:ext cx="247500" cy="247800"/>
          </a:xfrm>
          <a:prstGeom prst="rect">
            <a:avLst/>
          </a:prstGeom>
          <a:noFill/>
          <a:ln>
            <a:noFill/>
          </a:ln>
        </p:spPr>
      </p:sp>
      <p:sp>
        <p:nvSpPr>
          <p:cNvPr id="215" name="Google Shape;215;p2"/>
          <p:cNvSpPr/>
          <p:nvPr/>
        </p:nvSpPr>
        <p:spPr>
          <a:xfrm>
            <a:off x="466725" y="6410325"/>
            <a:ext cx="3705300" cy="295200"/>
          </a:xfrm>
          <a:prstGeom prst="rect">
            <a:avLst/>
          </a:prstGeom>
          <a:noFill/>
          <a:ln>
            <a:noFill/>
          </a:ln>
        </p:spPr>
      </p:sp>
      <p:sp>
        <p:nvSpPr>
          <p:cNvPr id="216" name="Google Shape;216;p2"/>
          <p:cNvSpPr txBox="1"/>
          <p:nvPr>
            <p:ph type="title"/>
          </p:nvPr>
        </p:nvSpPr>
        <p:spPr>
          <a:xfrm>
            <a:off x="739774" y="445387"/>
            <a:ext cx="2357100" cy="737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4800"/>
              <a:buFont typeface="Trebuchet MS"/>
              <a:buNone/>
            </a:pPr>
            <a:r>
              <a:rPr b="1" i="0" lang="en-US" sz="4800" u="none" cap="none" strike="noStrike">
                <a:solidFill>
                  <a:schemeClr val="dk1"/>
                </a:solidFill>
                <a:latin typeface="Trebuchet MS"/>
                <a:ea typeface="Trebuchet MS"/>
                <a:cs typeface="Trebuchet MS"/>
                <a:sym typeface="Trebuchet MS"/>
              </a:rPr>
              <a:t>AGENDA</a:t>
            </a:r>
            <a:endParaRPr b="1" i="0" sz="4800" u="none" cap="none" strike="noStrike">
              <a:solidFill>
                <a:schemeClr val="dk1"/>
              </a:solidFill>
              <a:latin typeface="Trebuchet MS"/>
              <a:ea typeface="Trebuchet MS"/>
              <a:cs typeface="Trebuchet MS"/>
              <a:sym typeface="Trebuchet MS"/>
            </a:endParaRPr>
          </a:p>
        </p:txBody>
      </p:sp>
      <p:sp>
        <p:nvSpPr>
          <p:cNvPr id="217" name="Google Shape;217;p2"/>
          <p:cNvSpPr txBox="1"/>
          <p:nvPr>
            <p:ph idx="7" type="sldNum"/>
          </p:nvPr>
        </p:nvSpPr>
        <p:spPr>
          <a:xfrm>
            <a:off x="11353418" y="6473336"/>
            <a:ext cx="151200" cy="1689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2D936B"/>
              </a:solidFill>
              <a:latin typeface="Trebuchet MS"/>
              <a:ea typeface="Trebuchet MS"/>
              <a:cs typeface="Trebuchet MS"/>
              <a:sym typeface="Trebuchet MS"/>
            </a:endParaRPr>
          </a:p>
        </p:txBody>
      </p:sp>
      <p:sp>
        <p:nvSpPr>
          <p:cNvPr id="218" name="Google Shape;218;p2"/>
          <p:cNvSpPr/>
          <p:nvPr/>
        </p:nvSpPr>
        <p:spPr>
          <a:xfrm>
            <a:off x="2509806" y="1041533"/>
            <a:ext cx="5029200" cy="4806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Oi"/>
              <a:buNone/>
            </a:pPr>
            <a:r>
              <a:t/>
            </a:r>
            <a:endParaRPr b="0"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Times New Roman"/>
              <a:buAutoNum type="arabicPeriod"/>
            </a:pPr>
            <a:r>
              <a:rPr b="0" i="0" lang="en-US" sz="2800" u="none" cap="none" strike="noStrike">
                <a:solidFill>
                  <a:srgbClr val="0D0D0D"/>
                </a:solidFill>
                <a:latin typeface="Times New Roman"/>
                <a:ea typeface="Times New Roman"/>
                <a:cs typeface="Times New Roman"/>
                <a:sym typeface="Times New Roman"/>
              </a:rPr>
              <a:t>Problem Statement</a:t>
            </a:r>
            <a:endParaRPr b="0"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Times New Roman"/>
              <a:buAutoNum type="arabicPeriod"/>
            </a:pPr>
            <a:r>
              <a:rPr b="0" i="0" lang="en-US" sz="2800" u="none" cap="none" strike="noStrike">
                <a:solidFill>
                  <a:srgbClr val="0D0D0D"/>
                </a:solidFill>
                <a:latin typeface="Times New Roman"/>
                <a:ea typeface="Times New Roman"/>
                <a:cs typeface="Times New Roman"/>
                <a:sym typeface="Times New Roman"/>
              </a:rPr>
              <a:t>Project Overview</a:t>
            </a:r>
            <a:endParaRPr b="0"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Times New Roman"/>
              <a:buAutoNum type="arabicPeriod"/>
            </a:pPr>
            <a:r>
              <a:rPr b="0" i="0" lang="en-US" sz="2800" u="none" cap="none" strike="noStrike">
                <a:solidFill>
                  <a:srgbClr val="0D0D0D"/>
                </a:solidFill>
                <a:latin typeface="Times New Roman"/>
                <a:ea typeface="Times New Roman"/>
                <a:cs typeface="Times New Roman"/>
                <a:sym typeface="Times New Roman"/>
              </a:rPr>
              <a:t>End Users</a:t>
            </a:r>
            <a:endParaRPr b="0"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Times New Roman"/>
              <a:buAutoNum type="arabicPeriod"/>
            </a:pPr>
            <a:r>
              <a:rPr b="0" i="0" lang="en-US" sz="2800" u="none" cap="none" strike="noStrike">
                <a:solidFill>
                  <a:srgbClr val="0D0D0D"/>
                </a:solidFill>
                <a:latin typeface="Times New Roman"/>
                <a:ea typeface="Times New Roman"/>
                <a:cs typeface="Times New Roman"/>
                <a:sym typeface="Times New Roman"/>
              </a:rPr>
              <a:t>Tools and Technologies</a:t>
            </a:r>
            <a:endParaRPr b="0"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Times New Roman"/>
              <a:buAutoNum type="arabicPeriod"/>
            </a:pPr>
            <a:r>
              <a:rPr b="0" i="0" lang="en-US" sz="2800" u="none" cap="none" strike="noStrike">
                <a:solidFill>
                  <a:srgbClr val="0D0D0D"/>
                </a:solidFill>
                <a:latin typeface="Times New Roman"/>
                <a:ea typeface="Times New Roman"/>
                <a:cs typeface="Times New Roman"/>
                <a:sym typeface="Times New Roman"/>
              </a:rPr>
              <a:t>Portfolio design and Layout</a:t>
            </a:r>
            <a:endParaRPr b="0"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Times New Roman"/>
              <a:buAutoNum type="arabicPeriod"/>
            </a:pPr>
            <a:r>
              <a:rPr b="0" i="0" lang="en-US" sz="2800" u="none" cap="none" strike="noStrike">
                <a:solidFill>
                  <a:srgbClr val="0D0D0D"/>
                </a:solidFill>
                <a:latin typeface="Times New Roman"/>
                <a:ea typeface="Times New Roman"/>
                <a:cs typeface="Times New Roman"/>
                <a:sym typeface="Times New Roman"/>
              </a:rPr>
              <a:t>Features and Functionality</a:t>
            </a:r>
            <a:endParaRPr b="0"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Times New Roman"/>
              <a:buAutoNum type="arabicPeriod"/>
            </a:pPr>
            <a:r>
              <a:rPr b="0" i="0" lang="en-US" sz="2800" u="none" cap="none" strike="noStrike">
                <a:solidFill>
                  <a:srgbClr val="0D0D0D"/>
                </a:solidFill>
                <a:latin typeface="Times New Roman"/>
                <a:ea typeface="Times New Roman"/>
                <a:cs typeface="Times New Roman"/>
                <a:sym typeface="Times New Roman"/>
              </a:rPr>
              <a:t>Results and Screenshots</a:t>
            </a:r>
            <a:endParaRPr b="0"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Times New Roman"/>
              <a:buAutoNum type="arabicPeriod"/>
            </a:pPr>
            <a:r>
              <a:rPr b="0" i="0" lang="en-US" sz="2800" u="none" cap="none" strike="noStrike">
                <a:solidFill>
                  <a:srgbClr val="0D0D0D"/>
                </a:solidFill>
                <a:latin typeface="Times New Roman"/>
                <a:ea typeface="Times New Roman"/>
                <a:cs typeface="Times New Roman"/>
                <a:sym typeface="Times New Roman"/>
              </a:rPr>
              <a:t>Conclusion</a:t>
            </a:r>
            <a:endParaRPr b="0"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Times New Roman"/>
              <a:buAutoNum type="arabicPeriod"/>
            </a:pPr>
            <a:r>
              <a:rPr b="0" i="0" lang="en-US" sz="2800" u="none" cap="none" strike="noStrike">
                <a:solidFill>
                  <a:srgbClr val="0D0D0D"/>
                </a:solidFill>
                <a:latin typeface="Times New Roman"/>
                <a:ea typeface="Times New Roman"/>
                <a:cs typeface="Times New Roman"/>
                <a:sym typeface="Times New Roman"/>
              </a:rPr>
              <a:t>Github Link</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Oi"/>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grpSp>
        <p:nvGrpSpPr>
          <p:cNvPr id="220" name="Google Shape;220;p3"/>
          <p:cNvGrpSpPr/>
          <p:nvPr/>
        </p:nvGrpSpPr>
        <p:grpSpPr>
          <a:xfrm>
            <a:off x="9353550" y="5362575"/>
            <a:ext cx="457218" cy="714354"/>
            <a:chOff x="9353550" y="5362575"/>
            <a:chExt cx="457218" cy="714354"/>
          </a:xfrm>
        </p:grpSpPr>
        <p:sp>
          <p:nvSpPr>
            <p:cNvPr id="221" name="Google Shape;221;p3"/>
            <p:cNvSpPr/>
            <p:nvPr/>
          </p:nvSpPr>
          <p:spPr>
            <a:xfrm>
              <a:off x="9353550" y="5362575"/>
              <a:ext cx="457218" cy="457218"/>
            </a:xfrm>
            <a:custGeom>
              <a:rect b="b" l="l" r="r" t="t"/>
              <a:pathLst>
                <a:path extrusionOk="0" h="21600" w="21600">
                  <a:moveTo>
                    <a:pt x="21600" y="0"/>
                  </a:moveTo>
                  <a:lnTo>
                    <a:pt x="0" y="0"/>
                  </a:lnTo>
                  <a:lnTo>
                    <a:pt x="0" y="21600"/>
                  </a:lnTo>
                  <a:lnTo>
                    <a:pt x="21600" y="21600"/>
                  </a:lnTo>
                  <a:lnTo>
                    <a:pt x="21600" y="0"/>
                  </a:lnTo>
                  <a:close/>
                </a:path>
              </a:pathLst>
            </a:custGeom>
            <a:solidFill>
              <a:srgbClr val="42AF51"/>
            </a:solidFill>
            <a:ln>
              <a:noFill/>
            </a:ln>
          </p:spPr>
        </p:sp>
        <p:sp>
          <p:nvSpPr>
            <p:cNvPr id="222" name="Google Shape;222;p3"/>
            <p:cNvSpPr/>
            <p:nvPr/>
          </p:nvSpPr>
          <p:spPr>
            <a:xfrm>
              <a:off x="9353550" y="5895975"/>
              <a:ext cx="180954" cy="180954"/>
            </a:xfrm>
            <a:custGeom>
              <a:rect b="b" l="l" r="r" t="t"/>
              <a:pathLst>
                <a:path extrusionOk="0" h="21600" w="21600">
                  <a:moveTo>
                    <a:pt x="21600" y="0"/>
                  </a:moveTo>
                  <a:lnTo>
                    <a:pt x="0" y="0"/>
                  </a:lnTo>
                  <a:lnTo>
                    <a:pt x="0" y="21600"/>
                  </a:lnTo>
                  <a:lnTo>
                    <a:pt x="21600" y="21600"/>
                  </a:lnTo>
                  <a:lnTo>
                    <a:pt x="21600" y="0"/>
                  </a:lnTo>
                  <a:close/>
                </a:path>
              </a:pathLst>
            </a:custGeom>
            <a:solidFill>
              <a:srgbClr val="2D936B"/>
            </a:solidFill>
            <a:ln>
              <a:noFill/>
            </a:ln>
          </p:spPr>
        </p:sp>
      </p:grpSp>
      <p:sp>
        <p:nvSpPr>
          <p:cNvPr id="223" name="Google Shape;223;p3"/>
          <p:cNvSpPr/>
          <p:nvPr/>
        </p:nvSpPr>
        <p:spPr>
          <a:xfrm>
            <a:off x="6696075" y="1695450"/>
            <a:ext cx="314334" cy="323838"/>
          </a:xfrm>
          <a:custGeom>
            <a:rect b="b" l="l" r="r" t="t"/>
            <a:pathLst>
              <a:path extrusionOk="0" h="21600" w="21600">
                <a:moveTo>
                  <a:pt x="21600" y="0"/>
                </a:moveTo>
                <a:lnTo>
                  <a:pt x="0" y="0"/>
                </a:lnTo>
                <a:lnTo>
                  <a:pt x="0" y="21600"/>
                </a:lnTo>
                <a:lnTo>
                  <a:pt x="21600" y="21600"/>
                </a:lnTo>
                <a:lnTo>
                  <a:pt x="21600" y="0"/>
                </a:lnTo>
                <a:close/>
              </a:path>
            </a:pathLst>
          </a:custGeom>
          <a:solidFill>
            <a:srgbClr val="2D83C3"/>
          </a:solidFill>
          <a:ln>
            <a:noFill/>
          </a:ln>
        </p:spPr>
      </p:sp>
      <p:sp>
        <p:nvSpPr>
          <p:cNvPr id="224" name="Google Shape;224;p3"/>
          <p:cNvSpPr txBox="1"/>
          <p:nvPr>
            <p:ph type="title"/>
          </p:nvPr>
        </p:nvSpPr>
        <p:spPr>
          <a:xfrm>
            <a:off x="834071" y="575055"/>
            <a:ext cx="5637000" cy="6642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b="1" i="0" lang="en-US" sz="4250" u="none" cap="none" strike="noStrike">
                <a:solidFill>
                  <a:schemeClr val="dk1"/>
                </a:solidFill>
                <a:latin typeface="Trebuchet MS"/>
                <a:ea typeface="Trebuchet MS"/>
                <a:cs typeface="Trebuchet MS"/>
                <a:sym typeface="Trebuchet MS"/>
              </a:rPr>
              <a:t>PROBLEM	STATEMENT</a:t>
            </a:r>
            <a:endParaRPr b="1" i="0" sz="4250" u="none" cap="none" strike="noStrike">
              <a:solidFill>
                <a:schemeClr val="dk1"/>
              </a:solidFill>
              <a:latin typeface="Trebuchet MS"/>
              <a:ea typeface="Trebuchet MS"/>
              <a:cs typeface="Trebuchet MS"/>
              <a:sym typeface="Trebuchet MS"/>
            </a:endParaRPr>
          </a:p>
        </p:txBody>
      </p:sp>
      <p:sp>
        <p:nvSpPr>
          <p:cNvPr id="225" name="Google Shape;225;p3"/>
          <p:cNvSpPr/>
          <p:nvPr/>
        </p:nvSpPr>
        <p:spPr>
          <a:xfrm>
            <a:off x="676275" y="6467475"/>
            <a:ext cx="2143200" cy="200100"/>
          </a:xfrm>
          <a:prstGeom prst="rect">
            <a:avLst/>
          </a:prstGeom>
          <a:noFill/>
          <a:ln>
            <a:noFill/>
          </a:ln>
        </p:spPr>
      </p:sp>
      <p:sp>
        <p:nvSpPr>
          <p:cNvPr id="226" name="Google Shape;226;p3"/>
          <p:cNvSpPr txBox="1"/>
          <p:nvPr>
            <p:ph idx="7" type="sldNum"/>
          </p:nvPr>
        </p:nvSpPr>
        <p:spPr>
          <a:xfrm>
            <a:off x="11353418" y="6473336"/>
            <a:ext cx="151200" cy="1689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2D936B"/>
              </a:solidFill>
              <a:latin typeface="Trebuchet MS"/>
              <a:ea typeface="Trebuchet MS"/>
              <a:cs typeface="Trebuchet MS"/>
              <a:sym typeface="Trebuchet MS"/>
            </a:endParaRPr>
          </a:p>
        </p:txBody>
      </p:sp>
      <p:sp>
        <p:nvSpPr>
          <p:cNvPr id="227" name="Google Shape;227;p3"/>
          <p:cNvSpPr/>
          <p:nvPr/>
        </p:nvSpPr>
        <p:spPr>
          <a:xfrm>
            <a:off x="3714693" y="2476462"/>
            <a:ext cx="4762500" cy="409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Oi"/>
              <a:buNone/>
            </a:pPr>
            <a:r>
              <a:rPr b="0" i="0" lang="en-US" sz="1800" u="none" cap="none" strike="noStrike">
                <a:solidFill>
                  <a:schemeClr val="dk1"/>
                </a:solidFill>
                <a:latin typeface="Oi"/>
                <a:ea typeface="Oi"/>
                <a:cs typeface="Oi"/>
                <a:sym typeface="Oi"/>
              </a:rPr>
              <a:t>Problem Statement</a:t>
            </a:r>
            <a:endParaRPr b="0" i="0" sz="18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1800"/>
              <a:buFont typeface="Oi"/>
              <a:buNone/>
            </a:pPr>
            <a:r>
              <a:t/>
            </a:r>
            <a:endParaRPr b="0" i="0" sz="18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1800"/>
              <a:buFont typeface="Oi"/>
              <a:buNone/>
            </a:pPr>
            <a:r>
              <a:rPr b="0" i="0" lang="en-US" sz="1800" u="none" cap="none" strike="noStrike">
                <a:solidFill>
                  <a:schemeClr val="dk1"/>
                </a:solidFill>
                <a:latin typeface="Oi"/>
                <a:ea typeface="Oi"/>
                <a:cs typeface="Oi"/>
                <a:sym typeface="Oi"/>
              </a:rPr>
              <a:t>Hair and makeup artists usually depend on social media to show their work, but it is not enough to present their skills in a professional way. Clients face difficulty in viewing the artist’s portfolio, knowing about their achievements, and contacting them easily.</a:t>
            </a:r>
            <a:endParaRPr b="0" i="0" sz="18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1800"/>
              <a:buFont typeface="Oi"/>
              <a:buNone/>
            </a:pPr>
            <a:r>
              <a:t/>
            </a:r>
            <a:endParaRPr b="0" i="0" sz="18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1800"/>
              <a:buFont typeface="Oi"/>
              <a:buNone/>
            </a:pPr>
            <a:r>
              <a:rPr b="0" i="0" lang="en-US" sz="1800" u="none" cap="none" strike="noStrike">
                <a:solidFill>
                  <a:schemeClr val="dk1"/>
                </a:solidFill>
                <a:latin typeface="Oi"/>
                <a:ea typeface="Oi"/>
                <a:cs typeface="Oi"/>
                <a:sym typeface="Oi"/>
              </a:rPr>
              <a:t>There is a need for a personal portfolio website that can clearly display the artist’s work, skills, certifications, client feedback, and provide simple ways to connect for bookings.</a:t>
            </a:r>
            <a:endParaRPr b="0" i="0" sz="1800" u="none" cap="none" strike="noStrike">
              <a:solidFill>
                <a:schemeClr val="dk1"/>
              </a:solidFill>
              <a:latin typeface="Oi"/>
              <a:ea typeface="Oi"/>
              <a:cs typeface="Oi"/>
              <a:sym typeface="O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8" name="Shape 228"/>
        <p:cNvGrpSpPr/>
        <p:nvPr/>
      </p:nvGrpSpPr>
      <p:grpSpPr>
        <a:xfrm>
          <a:off x="0" y="0"/>
          <a:ext cx="0" cy="0"/>
          <a:chOff x="0" y="0"/>
          <a:chExt cx="0" cy="0"/>
        </a:xfrm>
      </p:grpSpPr>
      <p:sp>
        <p:nvSpPr>
          <p:cNvPr id="229" name="Google Shape;229;p4"/>
          <p:cNvSpPr/>
          <p:nvPr/>
        </p:nvSpPr>
        <p:spPr>
          <a:xfrm>
            <a:off x="6696075" y="1695450"/>
            <a:ext cx="314334" cy="323838"/>
          </a:xfrm>
          <a:custGeom>
            <a:rect b="b" l="l" r="r" t="t"/>
            <a:pathLst>
              <a:path extrusionOk="0" h="21600" w="21600">
                <a:moveTo>
                  <a:pt x="21600" y="0"/>
                </a:moveTo>
                <a:lnTo>
                  <a:pt x="0" y="0"/>
                </a:lnTo>
                <a:lnTo>
                  <a:pt x="0" y="21600"/>
                </a:lnTo>
                <a:lnTo>
                  <a:pt x="21600" y="21600"/>
                </a:lnTo>
                <a:lnTo>
                  <a:pt x="21600" y="0"/>
                </a:lnTo>
                <a:close/>
              </a:path>
            </a:pathLst>
          </a:custGeom>
          <a:solidFill>
            <a:srgbClr val="2D83C3"/>
          </a:solidFill>
          <a:ln>
            <a:noFill/>
          </a:ln>
        </p:spPr>
      </p:sp>
      <p:sp>
        <p:nvSpPr>
          <p:cNvPr id="230" name="Google Shape;230;p4"/>
          <p:cNvSpPr txBox="1"/>
          <p:nvPr>
            <p:ph type="title"/>
          </p:nvPr>
        </p:nvSpPr>
        <p:spPr>
          <a:xfrm>
            <a:off x="739774" y="829626"/>
            <a:ext cx="5263500" cy="6642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b="1" i="0" lang="en-US" sz="4250" u="none" cap="none" strike="noStrike">
                <a:solidFill>
                  <a:schemeClr val="dk1"/>
                </a:solidFill>
                <a:latin typeface="Trebuchet MS"/>
                <a:ea typeface="Trebuchet MS"/>
                <a:cs typeface="Trebuchet MS"/>
                <a:sym typeface="Trebuchet MS"/>
              </a:rPr>
              <a:t>PROJECT	OVERVIEW</a:t>
            </a:r>
            <a:endParaRPr b="1" i="0" sz="4250" u="none" cap="none" strike="noStrike">
              <a:solidFill>
                <a:schemeClr val="dk1"/>
              </a:solidFill>
              <a:latin typeface="Trebuchet MS"/>
              <a:ea typeface="Trebuchet MS"/>
              <a:cs typeface="Trebuchet MS"/>
              <a:sym typeface="Trebuchet MS"/>
            </a:endParaRPr>
          </a:p>
        </p:txBody>
      </p:sp>
      <p:sp>
        <p:nvSpPr>
          <p:cNvPr id="231" name="Google Shape;231;p4"/>
          <p:cNvSpPr/>
          <p:nvPr/>
        </p:nvSpPr>
        <p:spPr>
          <a:xfrm>
            <a:off x="676275" y="6467475"/>
            <a:ext cx="2143200" cy="200100"/>
          </a:xfrm>
          <a:prstGeom prst="rect">
            <a:avLst/>
          </a:prstGeom>
          <a:noFill/>
          <a:ln>
            <a:noFill/>
          </a:ln>
        </p:spPr>
      </p:sp>
      <p:sp>
        <p:nvSpPr>
          <p:cNvPr id="232" name="Google Shape;232;p4"/>
          <p:cNvSpPr txBox="1"/>
          <p:nvPr>
            <p:ph idx="7" type="sldNum"/>
          </p:nvPr>
        </p:nvSpPr>
        <p:spPr>
          <a:xfrm>
            <a:off x="11353418" y="6473336"/>
            <a:ext cx="151200" cy="1689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rgbClr val="2D936B"/>
              </a:solidFill>
              <a:latin typeface="Trebuchet MS"/>
              <a:ea typeface="Trebuchet MS"/>
              <a:cs typeface="Trebuchet MS"/>
              <a:sym typeface="Trebuchet MS"/>
            </a:endParaRPr>
          </a:p>
        </p:txBody>
      </p:sp>
      <p:sp>
        <p:nvSpPr>
          <p:cNvPr id="233" name="Google Shape;233;p4"/>
          <p:cNvSpPr/>
          <p:nvPr/>
        </p:nvSpPr>
        <p:spPr>
          <a:xfrm>
            <a:off x="3714693" y="2476462"/>
            <a:ext cx="4762500" cy="4092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Oi"/>
              <a:buNone/>
            </a:pPr>
            <a:r>
              <a:rPr b="0" i="0" lang="en-US" sz="1800" u="none" cap="none" strike="noStrike">
                <a:solidFill>
                  <a:schemeClr val="dk1"/>
                </a:solidFill>
                <a:latin typeface="Oi"/>
                <a:ea typeface="Oi"/>
                <a:cs typeface="Oi"/>
                <a:sym typeface="Oi"/>
              </a:rPr>
              <a:t>Project Overview</a:t>
            </a:r>
            <a:endParaRPr b="0" i="0" sz="18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1800"/>
              <a:buFont typeface="Oi"/>
              <a:buNone/>
            </a:pPr>
            <a:r>
              <a:t/>
            </a:r>
            <a:endParaRPr b="0" i="0" sz="1800" u="none" cap="none" strike="noStrike">
              <a:solidFill>
                <a:schemeClr val="dk1"/>
              </a:solidFill>
              <a:latin typeface="Oi"/>
              <a:ea typeface="Oi"/>
              <a:cs typeface="Oi"/>
              <a:sym typeface="Oi"/>
            </a:endParaRPr>
          </a:p>
          <a:p>
            <a:pPr indent="0" lvl="0" marL="0" marR="0" rtl="0" algn="l">
              <a:lnSpc>
                <a:spcPct val="100000"/>
              </a:lnSpc>
              <a:spcBef>
                <a:spcPts val="0"/>
              </a:spcBef>
              <a:spcAft>
                <a:spcPts val="0"/>
              </a:spcAft>
              <a:buClr>
                <a:schemeClr val="dk1"/>
              </a:buClr>
              <a:buSzPts val="1800"/>
              <a:buFont typeface="Oi"/>
              <a:buNone/>
            </a:pPr>
            <a:r>
              <a:rPr b="0" i="0" lang="en-US" sz="1800" u="none" cap="none" strike="noStrike">
                <a:solidFill>
                  <a:schemeClr val="dk1"/>
                </a:solidFill>
                <a:latin typeface="Oi"/>
                <a:ea typeface="Oi"/>
                <a:cs typeface="Oi"/>
                <a:sym typeface="Oi"/>
              </a:rPr>
              <a:t>This project is about creating a personal portfolio website for a hair and makeup artist. The website will showcase the artist’s work, skills, certifications, achievements, and client feedback in an attractive and professional manner. It will include sections such as About Me, Services, Featured Projects, Testimonials, Blog/Insights, and Contact. The portfolio helps the artist build a strong online presence, highlight their creativity, and provide an easy way for clients to connect and book service</a:t>
            </a:r>
            <a:endParaRPr b="0" i="0" sz="1800" u="none" cap="none" strike="noStrike">
              <a:solidFill>
                <a:schemeClr val="dk1"/>
              </a:solidFill>
              <a:latin typeface="Oi"/>
              <a:ea typeface="Oi"/>
              <a:cs typeface="Oi"/>
              <a:sym typeface="Oi"/>
            </a:endParaRPr>
          </a:p>
        </p:txBody>
      </p:sp>
    </p:spTree>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1852039" y="1847820"/>
            <a:ext cx="7775881" cy="43586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End Users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1. Clients / Customers – People who want to book hair and makeup services for weddings, events, photo shoots, or personal grooming.</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2. Event Planners / Photographers – Professionals who collaborate with makeup artists for projects and events.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3. Recruiters / Agencies – Beauty salons, fashion houses, or modeling agencies looking to hire or partner with talented artists.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4. General Audience – Visitors who admire the artist’s work, follow beauty trends, or read the blog/insights section</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06767507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8" name="矩形"/>
          <p:cNvSpPr>
            <a:spLocks/>
          </p:cNvSpPr>
          <p:nvPr/>
        </p:nvSpPr>
        <p:spPr>
          <a:xfrm rot="21460138">
            <a:off x="4152858" y="114146"/>
            <a:ext cx="8424801" cy="891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Tools:</a:t>
            </a:r>
            <a:endParaRPr lang="zh-CN" altLang="en-US" sz="1800" b="0" i="0" u="none" strike="noStrike" kern="1200" cap="none" spc="0" baseline="0">
              <a:solidFill>
                <a:schemeClr val="tx1"/>
              </a:solidFill>
              <a:latin typeface="Droid Sans" pitchFamily="0" charset="0"/>
              <a:ea typeface="宋体" pitchFamily="0" charset="0"/>
              <a:cs typeface="Droid Sans" pitchFamily="0" charset="0"/>
            </a:endParaRPr>
          </a:p>
        </p:txBody>
      </p:sp>
      <p:sp>
        <p:nvSpPr>
          <p:cNvPr id="149" name="矩形"/>
          <p:cNvSpPr>
            <a:spLocks/>
          </p:cNvSpPr>
          <p:nvPr/>
        </p:nvSpPr>
        <p:spPr>
          <a:xfrm rot="0">
            <a:off x="5500020" y="2818731"/>
            <a:ext cx="1257279" cy="358140"/>
          </a:xfrm>
          <a:prstGeom prst="rect"/>
          <a:noFill/>
          <a:ln w="12700" cmpd="sng" cap="flat">
            <a:noFill/>
            <a:prstDash val="solid"/>
            <a:miter/>
          </a:ln>
        </p:spPr>
      </p:sp>
      <p:sp>
        <p:nvSpPr>
          <p:cNvPr id="150" name="矩形"/>
          <p:cNvSpPr>
            <a:spLocks/>
          </p:cNvSpPr>
          <p:nvPr/>
        </p:nvSpPr>
        <p:spPr>
          <a:xfrm rot="32966">
            <a:off x="120092" y="1116512"/>
            <a:ext cx="12167844" cy="5958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Tools and Techniques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HTML, CSS, JavaScript – for website structure, styling, and interactivity</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VS Code / Sublime Text – for coding</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Figma / Canva – for designing layouts and graphics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GitHub / Git – for version control</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Web Hosting (e.g., Netlify/Hostinger) – to publish the websit</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Techniques: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Responsive Web Design – to make the site work on mobile, tablet, and desktop</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Interactive UI/UX Design – for smooth navigation and user experience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Image Optimization – to showcase high-quality makeup and hairstyle images without slowing the site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SEO (Search Engine Optimization) – to make the portfolio visible on Google search</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Client Feedback Integration – adding testimonials and reviews for trust-building</a:t>
            </a:r>
            <a:endParaRPr lang="zh-CN" altLang="en-US" sz="1800" b="0" i="0" u="none" strike="noStrike" kern="1200" cap="none" spc="0" baseline="0">
              <a:solidFill>
                <a:schemeClr val="tx1"/>
              </a:solidFill>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64622694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矩形"/>
          <p:cNvSpPr>
            <a:spLocks/>
          </p:cNvSpPr>
          <p:nvPr/>
        </p:nvSpPr>
        <p:spPr>
          <a:xfrm rot="0">
            <a:off x="264088" y="1200131"/>
            <a:ext cx="11951817" cy="56921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Portfolio Design and Layout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Theme: Dark nylon color theme for an elegant and professional look.</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Header: Interactive navigation bar with logo and menu links.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Hero Section: Large background image/video with artist’s name and tagline.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About Me: Short introduction, photo, and skills.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Services / Tech Stack: List of makeup and hairstyle services with icons.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Featured Projects: Gallery of past works with images and short descriptions.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Testimonials: Client reviews to build trust.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Achievements &amp; Certifications: Awards, training, and certificates.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Blog/Insights: Beauty tips, trends, and personal posts.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Contact Section: Form, email, and social media link</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378501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25479">
            <a:off x="1128900" y="1343004"/>
            <a:ext cx="12238990" cy="56921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Features and Functionality</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Interactive Header &amp; Navigation – Easy access to all sections.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Hero Section – Highlights artist’s name, tagline, and main work.</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About Me – Showcases artist’s skills, experience, and profile.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Services Offered – Displays makeup, hairstyle, and beauty services.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Portfolio / Gallery – High-quality images of previous work.</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Testimonials – Client reviews for credibility.</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Achievements &amp; Certifications – Awards and training details.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Blog / Insights – Tips, trends, and updates.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Contact Form – Easy booking and inquiries.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34149637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