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63" r:id="rId4"/>
    <p:sldId id="264" r:id="rId5"/>
    <p:sldId id="265" r:id="rId6"/>
    <p:sldId id="266" r:id="rId7"/>
    <p:sldId id="257" r:id="rId8"/>
    <p:sldId id="258" r:id="rId9"/>
    <p:sldId id="259"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1E1F"/>
    <a:srgbClr val="FDF4CA"/>
    <a:srgbClr val="ECE6C2"/>
    <a:srgbClr val="20477A"/>
    <a:srgbClr val="4679BB"/>
    <a:srgbClr val="0E3465"/>
    <a:srgbClr val="243565"/>
    <a:srgbClr val="A521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4" d="100"/>
          <a:sy n="134" d="100"/>
        </p:scale>
        <p:origin x="64" y="8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5D748-B8C2-2C4F-B1D4-AC113294BB40}" type="datetimeFigureOut">
              <a:rPr lang="en-US" smtClean="0"/>
              <a:t>1/28/15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D405E-4865-804E-8801-40AD9D905CFE}" type="slidenum">
              <a:rPr lang="en-US" smtClean="0"/>
              <a:t>‹#›</a:t>
            </a:fld>
            <a:endParaRPr lang="en-US"/>
          </a:p>
        </p:txBody>
      </p:sp>
    </p:spTree>
    <p:extLst>
      <p:ext uri="{BB962C8B-B14F-4D97-AF65-F5344CB8AC3E}">
        <p14:creationId xmlns:p14="http://schemas.microsoft.com/office/powerpoint/2010/main" val="6642307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Kyle</a:t>
            </a:r>
            <a:r>
              <a:rPr lang="en-US" baseline="0" dirty="0" smtClean="0"/>
              <a:t> S.</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2</a:t>
            </a:fld>
            <a:endParaRPr lang="en-US"/>
          </a:p>
        </p:txBody>
      </p:sp>
    </p:spTree>
    <p:extLst>
      <p:ext uri="{BB962C8B-B14F-4D97-AF65-F5344CB8AC3E}">
        <p14:creationId xmlns:p14="http://schemas.microsoft.com/office/powerpoint/2010/main" val="250883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Mahan S.</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3</a:t>
            </a:fld>
            <a:endParaRPr lang="en-US"/>
          </a:p>
        </p:txBody>
      </p:sp>
    </p:spTree>
    <p:extLst>
      <p:ext uri="{BB962C8B-B14F-4D97-AF65-F5344CB8AC3E}">
        <p14:creationId xmlns:p14="http://schemas.microsoft.com/office/powerpoint/2010/main" val="306574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Jon N.</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4</a:t>
            </a:fld>
            <a:endParaRPr lang="en-US"/>
          </a:p>
        </p:txBody>
      </p:sp>
    </p:spTree>
    <p:extLst>
      <p:ext uri="{BB962C8B-B14F-4D97-AF65-F5344CB8AC3E}">
        <p14:creationId xmlns:p14="http://schemas.microsoft.com/office/powerpoint/2010/main" val="402164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Josh</a:t>
            </a:r>
            <a:r>
              <a:rPr lang="en-US" baseline="0" dirty="0" smtClean="0"/>
              <a:t> M. </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5</a:t>
            </a:fld>
            <a:endParaRPr lang="en-US"/>
          </a:p>
        </p:txBody>
      </p:sp>
    </p:spTree>
    <p:extLst>
      <p:ext uri="{BB962C8B-B14F-4D97-AF65-F5344CB8AC3E}">
        <p14:creationId xmlns:p14="http://schemas.microsoft.com/office/powerpoint/2010/main" val="4091248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Carrie D. </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6</a:t>
            </a:fld>
            <a:endParaRPr lang="en-US"/>
          </a:p>
        </p:txBody>
      </p:sp>
    </p:spTree>
    <p:extLst>
      <p:ext uri="{BB962C8B-B14F-4D97-AF65-F5344CB8AC3E}">
        <p14:creationId xmlns:p14="http://schemas.microsoft.com/office/powerpoint/2010/main" val="44890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Order Form</a:t>
            </a:r>
          </a:p>
          <a:p>
            <a:r>
              <a:rPr lang="en-US" dirty="0" smtClean="0"/>
              <a:t>Carrie</a:t>
            </a:r>
            <a:r>
              <a:rPr lang="en-US" baseline="0" dirty="0" smtClean="0"/>
              <a:t> D. </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7</a:t>
            </a:fld>
            <a:endParaRPr lang="en-US"/>
          </a:p>
        </p:txBody>
      </p:sp>
    </p:spTree>
    <p:extLst>
      <p:ext uri="{BB962C8B-B14F-4D97-AF65-F5344CB8AC3E}">
        <p14:creationId xmlns:p14="http://schemas.microsoft.com/office/powerpoint/2010/main" val="356946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Order Form</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8</a:t>
            </a:fld>
            <a:endParaRPr lang="en-US"/>
          </a:p>
        </p:txBody>
      </p:sp>
    </p:spTree>
    <p:extLst>
      <p:ext uri="{BB962C8B-B14F-4D97-AF65-F5344CB8AC3E}">
        <p14:creationId xmlns:p14="http://schemas.microsoft.com/office/powerpoint/2010/main" val="254852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r>
              <a:rPr lang="en-US" baseline="0" dirty="0" smtClean="0"/>
              <a:t> Order Confirmation</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9</a:t>
            </a:fld>
            <a:endParaRPr lang="en-US"/>
          </a:p>
        </p:txBody>
      </p:sp>
    </p:spTree>
    <p:extLst>
      <p:ext uri="{BB962C8B-B14F-4D97-AF65-F5344CB8AC3E}">
        <p14:creationId xmlns:p14="http://schemas.microsoft.com/office/powerpoint/2010/main" val="362654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a:t>
            </a:r>
            <a:r>
              <a:rPr lang="en-US" baseline="0" dirty="0" smtClean="0"/>
              <a:t> Order Confirmation</a:t>
            </a:r>
          </a:p>
          <a:p>
            <a:r>
              <a:rPr lang="en-US" smtClean="0"/>
              <a:t>Carrie</a:t>
            </a:r>
            <a:r>
              <a:rPr lang="en-US" baseline="0" smtClean="0"/>
              <a:t> D. </a:t>
            </a:r>
            <a:endParaRPr lang="en-US" dirty="0"/>
          </a:p>
        </p:txBody>
      </p:sp>
      <p:sp>
        <p:nvSpPr>
          <p:cNvPr id="4" name="Slide Number Placeholder 3"/>
          <p:cNvSpPr>
            <a:spLocks noGrp="1"/>
          </p:cNvSpPr>
          <p:nvPr>
            <p:ph type="sldNum" sz="quarter" idx="10"/>
          </p:nvPr>
        </p:nvSpPr>
        <p:spPr/>
        <p:txBody>
          <a:bodyPr/>
          <a:lstStyle/>
          <a:p>
            <a:fld id="{4CBD405E-4865-804E-8801-40AD9D905CFE}" type="slidenum">
              <a:rPr lang="en-US" smtClean="0"/>
              <a:t>10</a:t>
            </a:fld>
            <a:endParaRPr lang="en-US"/>
          </a:p>
        </p:txBody>
      </p:sp>
    </p:spTree>
    <p:extLst>
      <p:ext uri="{BB962C8B-B14F-4D97-AF65-F5344CB8AC3E}">
        <p14:creationId xmlns:p14="http://schemas.microsoft.com/office/powerpoint/2010/main" val="50283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D5E37-A586-6A4C-ABDA-515A0AECFC87}" type="datetimeFigureOut">
              <a:rPr lang="en-US" smtClean="0"/>
              <a:t>1/28/15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406341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D5E37-A586-6A4C-ABDA-515A0AECFC87}" type="datetimeFigureOut">
              <a:rPr lang="en-US" smtClean="0"/>
              <a:t>1/28/15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6399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D5E37-A586-6A4C-ABDA-515A0AECFC87}" type="datetimeFigureOut">
              <a:rPr lang="en-US" smtClean="0"/>
              <a:t>1/28/15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35263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D5E37-A586-6A4C-ABDA-515A0AECFC87}" type="datetimeFigureOut">
              <a:rPr lang="en-US" smtClean="0"/>
              <a:t>1/28/15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402782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D5E37-A586-6A4C-ABDA-515A0AECFC87}" type="datetimeFigureOut">
              <a:rPr lang="en-US" smtClean="0"/>
              <a:t>1/28/15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235835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D5E37-A586-6A4C-ABDA-515A0AECFC87}" type="datetimeFigureOut">
              <a:rPr lang="en-US" smtClean="0"/>
              <a:t>1/28/15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289468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D5E37-A586-6A4C-ABDA-515A0AECFC87}" type="datetimeFigureOut">
              <a:rPr lang="en-US" smtClean="0"/>
              <a:t>1/28/15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373795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D5E37-A586-6A4C-ABDA-515A0AECFC87}" type="datetimeFigureOut">
              <a:rPr lang="en-US" smtClean="0"/>
              <a:t>1/28/15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198279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D5E37-A586-6A4C-ABDA-515A0AECFC87}" type="datetimeFigureOut">
              <a:rPr lang="en-US" smtClean="0"/>
              <a:t>1/28/15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249527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D5E37-A586-6A4C-ABDA-515A0AECFC87}" type="datetimeFigureOut">
              <a:rPr lang="en-US" smtClean="0"/>
              <a:t>1/28/15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411876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D5E37-A586-6A4C-ABDA-515A0AECFC87}" type="datetimeFigureOut">
              <a:rPr lang="en-US" smtClean="0"/>
              <a:t>1/28/15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CC89C-7DDF-304A-B6E5-92D0CD714ED2}" type="slidenum">
              <a:rPr lang="en-US" smtClean="0"/>
              <a:t>‹#›</a:t>
            </a:fld>
            <a:endParaRPr lang="en-US"/>
          </a:p>
        </p:txBody>
      </p:sp>
    </p:spTree>
    <p:extLst>
      <p:ext uri="{BB962C8B-B14F-4D97-AF65-F5344CB8AC3E}">
        <p14:creationId xmlns:p14="http://schemas.microsoft.com/office/powerpoint/2010/main" val="3648353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D5E37-A586-6A4C-ABDA-515A0AECFC87}" type="datetimeFigureOut">
              <a:rPr lang="en-US" smtClean="0"/>
              <a:t>1/28/15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CC89C-7DDF-304A-B6E5-92D0CD714ED2}" type="slidenum">
              <a:rPr lang="en-US" smtClean="0"/>
              <a:t>‹#›</a:t>
            </a:fld>
            <a:endParaRPr lang="en-US"/>
          </a:p>
        </p:txBody>
      </p:sp>
    </p:spTree>
    <p:extLst>
      <p:ext uri="{BB962C8B-B14F-4D97-AF65-F5344CB8AC3E}">
        <p14:creationId xmlns:p14="http://schemas.microsoft.com/office/powerpoint/2010/main" val="408731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microsoft.com/office/2007/relationships/hdphoto" Target="../media/hdphoto1.wdp"/><Relationship Id="rId6" Type="http://schemas.openxmlformats.org/officeDocument/2006/relationships/image" Target="../media/image1.png"/><Relationship Id="rId7" Type="http://schemas.openxmlformats.org/officeDocument/2006/relationships/image" Target="../media/image6.jpeg"/><Relationship Id="rId8" Type="http://schemas.microsoft.com/office/2007/relationships/hdphoto" Target="../media/hdphoto2.wdp"/><Relationship Id="rId9" Type="http://schemas.openxmlformats.org/officeDocument/2006/relationships/image" Target="../media/image7.jpeg"/><Relationship Id="rId10"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3" descr="Buyback-Boss-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36" y="2252966"/>
            <a:ext cx="4968328" cy="1330103"/>
          </a:xfrm>
          <a:prstGeom prst="rect">
            <a:avLst/>
          </a:prstGeom>
        </p:spPr>
      </p:pic>
      <p:pic>
        <p:nvPicPr>
          <p:cNvPr id="5" name="Picture 4" descr="Buyback-Boss-Logo.png"/>
          <p:cNvPicPr>
            <a:picLocks noChangeAspect="1"/>
          </p:cNvPicPr>
          <p:nvPr/>
        </p:nvPicPr>
        <p:blipFill rotWithShape="1">
          <a:blip r:embed="rId2">
            <a:extLst>
              <a:ext uri="{28A0092B-C50C-407E-A947-70E740481C1C}">
                <a14:useLocalDpi xmlns:a14="http://schemas.microsoft.com/office/drawing/2010/main" val="0"/>
              </a:ext>
            </a:extLst>
          </a:blip>
          <a:srcRect l="76969"/>
          <a:stretch/>
        </p:blipFill>
        <p:spPr>
          <a:xfrm>
            <a:off x="2252916" y="3612979"/>
            <a:ext cx="840858" cy="1021657"/>
          </a:xfrm>
          <a:prstGeom prst="rect">
            <a:avLst/>
          </a:prstGeom>
        </p:spPr>
      </p:pic>
      <p:sp>
        <p:nvSpPr>
          <p:cNvPr id="6" name="TextBox 5"/>
          <p:cNvSpPr txBox="1"/>
          <p:nvPr/>
        </p:nvSpPr>
        <p:spPr>
          <a:xfrm>
            <a:off x="1959345" y="3926494"/>
            <a:ext cx="5225310" cy="383446"/>
          </a:xfrm>
          <a:prstGeom prst="rect">
            <a:avLst/>
          </a:prstGeom>
          <a:noFill/>
        </p:spPr>
        <p:txBody>
          <a:bodyPr wrap="square" rtlCol="0">
            <a:spAutoFit/>
          </a:bodyPr>
          <a:lstStyle/>
          <a:p>
            <a:r>
              <a:rPr lang="en-US" dirty="0" smtClean="0">
                <a:solidFill>
                  <a:srgbClr val="A5211A"/>
                </a:solidFill>
              </a:rPr>
              <a:t>A                   Referral Program:  </a:t>
            </a:r>
            <a:r>
              <a:rPr lang="en-US" b="1" dirty="0" smtClean="0">
                <a:solidFill>
                  <a:srgbClr val="A5211A"/>
                </a:solidFill>
              </a:rPr>
              <a:t>Give $10, Get $10.</a:t>
            </a:r>
            <a:endParaRPr lang="en-US" b="1" dirty="0">
              <a:solidFill>
                <a:srgbClr val="A5211A"/>
              </a:solidFill>
            </a:endParaRPr>
          </a:p>
        </p:txBody>
      </p:sp>
    </p:spTree>
    <p:extLst>
      <p:ext uri="{BB962C8B-B14F-4D97-AF65-F5344CB8AC3E}">
        <p14:creationId xmlns:p14="http://schemas.microsoft.com/office/powerpoint/2010/main" val="129585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 b="36347"/>
          <a:stretch/>
        </p:blipFill>
        <p:spPr>
          <a:xfrm>
            <a:off x="177080" y="524813"/>
            <a:ext cx="8789841" cy="3694687"/>
          </a:xfrm>
          <a:prstGeom prst="rect">
            <a:avLst/>
          </a:prstGeom>
        </p:spPr>
      </p:pic>
      <p:pic>
        <p:nvPicPr>
          <p:cNvPr id="4" name="Picture 3"/>
          <p:cNvPicPr>
            <a:picLocks noChangeAspect="1"/>
          </p:cNvPicPr>
          <p:nvPr/>
        </p:nvPicPr>
        <p:blipFill rotWithShape="1">
          <a:blip r:embed="rId3"/>
          <a:srcRect t="34539" b="45027"/>
          <a:stretch/>
        </p:blipFill>
        <p:spPr>
          <a:xfrm>
            <a:off x="177080" y="1658410"/>
            <a:ext cx="8789841" cy="1186079"/>
          </a:xfrm>
          <a:prstGeom prst="rect">
            <a:avLst/>
          </a:prstGeom>
        </p:spPr>
      </p:pic>
      <p:pic>
        <p:nvPicPr>
          <p:cNvPr id="5" name="Picture 4"/>
          <p:cNvPicPr>
            <a:picLocks noChangeAspect="1"/>
          </p:cNvPicPr>
          <p:nvPr/>
        </p:nvPicPr>
        <p:blipFill rotWithShape="1">
          <a:blip r:embed="rId3"/>
          <a:srcRect t="55335" b="-5244"/>
          <a:stretch/>
        </p:blipFill>
        <p:spPr>
          <a:xfrm>
            <a:off x="177080" y="2739527"/>
            <a:ext cx="8789841" cy="2896970"/>
          </a:xfrm>
          <a:prstGeom prst="rect">
            <a:avLst/>
          </a:prstGeom>
        </p:spPr>
      </p:pic>
      <p:sp>
        <p:nvSpPr>
          <p:cNvPr id="16" name="Multiply 15"/>
          <p:cNvSpPr/>
          <p:nvPr/>
        </p:nvSpPr>
        <p:spPr>
          <a:xfrm>
            <a:off x="7150617" y="2557387"/>
            <a:ext cx="146194" cy="155319"/>
          </a:xfrm>
          <a:prstGeom prst="mathMultiply">
            <a:avLst/>
          </a:prstGeom>
          <a:solidFill>
            <a:schemeClr val="bg1">
              <a:lumMod val="85000"/>
              <a:alpha val="63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078063" y="2637684"/>
            <a:ext cx="4922279" cy="0"/>
          </a:xfrm>
          <a:prstGeom prst="line">
            <a:avLst/>
          </a:prstGeom>
          <a:ln>
            <a:solidFill>
              <a:srgbClr val="A5211A"/>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773703" y="1756283"/>
            <a:ext cx="5730413" cy="4719918"/>
            <a:chOff x="1836673" y="1913723"/>
            <a:chExt cx="5730413" cy="4719918"/>
          </a:xfrm>
        </p:grpSpPr>
        <p:grpSp>
          <p:nvGrpSpPr>
            <p:cNvPr id="20" name="Group 19"/>
            <p:cNvGrpSpPr/>
            <p:nvPr/>
          </p:nvGrpSpPr>
          <p:grpSpPr>
            <a:xfrm>
              <a:off x="1836673" y="1913723"/>
              <a:ext cx="5730413" cy="4719918"/>
              <a:chOff x="1836673" y="2294960"/>
              <a:chExt cx="5507409" cy="4339882"/>
            </a:xfrm>
          </p:grpSpPr>
          <p:grpSp>
            <p:nvGrpSpPr>
              <p:cNvPr id="15" name="Group 14"/>
              <p:cNvGrpSpPr/>
              <p:nvPr/>
            </p:nvGrpSpPr>
            <p:grpSpPr>
              <a:xfrm>
                <a:off x="1836673" y="2294960"/>
                <a:ext cx="5507409" cy="2378990"/>
                <a:chOff x="1836673" y="2001072"/>
                <a:chExt cx="5507409" cy="2378990"/>
              </a:xfrm>
            </p:grpSpPr>
            <p:grpSp>
              <p:nvGrpSpPr>
                <p:cNvPr id="9" name="Group 8"/>
                <p:cNvGrpSpPr/>
                <p:nvPr/>
              </p:nvGrpSpPr>
              <p:grpSpPr>
                <a:xfrm>
                  <a:off x="1836673" y="2784629"/>
                  <a:ext cx="5507409" cy="1595433"/>
                  <a:chOff x="1694967" y="2624066"/>
                  <a:chExt cx="5507409" cy="1595433"/>
                </a:xfrm>
              </p:grpSpPr>
              <p:pic>
                <p:nvPicPr>
                  <p:cNvPr id="3" name="Picture 2" descr="Referral Program.jpg"/>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t="14607"/>
                  <a:stretch/>
                </p:blipFill>
                <p:spPr>
                  <a:xfrm>
                    <a:off x="1694967" y="2624066"/>
                    <a:ext cx="5507409" cy="1595433"/>
                  </a:xfrm>
                  <a:prstGeom prst="rect">
                    <a:avLst/>
                  </a:prstGeom>
                </p:spPr>
              </p:pic>
              <p:sp>
                <p:nvSpPr>
                  <p:cNvPr id="6" name="TextBox 5"/>
                  <p:cNvSpPr txBox="1"/>
                  <p:nvPr/>
                </p:nvSpPr>
                <p:spPr>
                  <a:xfrm>
                    <a:off x="1836673" y="3705184"/>
                    <a:ext cx="1611243" cy="338554"/>
                  </a:xfrm>
                  <a:prstGeom prst="rect">
                    <a:avLst/>
                  </a:prstGeom>
                  <a:solidFill>
                    <a:srgbClr val="FDF4CA"/>
                  </a:solidFill>
                </p:spPr>
                <p:txBody>
                  <a:bodyPr wrap="square" rtlCol="0">
                    <a:spAutoFit/>
                  </a:bodyPr>
                  <a:lstStyle/>
                  <a:p>
                    <a:pPr algn="ctr"/>
                    <a:r>
                      <a:rPr lang="en-US" sz="800" b="1" dirty="0" smtClean="0">
                        <a:solidFill>
                          <a:srgbClr val="A5211A"/>
                        </a:solidFill>
                      </a:rPr>
                      <a:t>Share your personalized referral code with friends</a:t>
                    </a:r>
                    <a:endParaRPr lang="en-US" sz="800" b="1" dirty="0">
                      <a:solidFill>
                        <a:srgbClr val="A5211A"/>
                      </a:solidFill>
                    </a:endParaRPr>
                  </a:p>
                </p:txBody>
              </p:sp>
              <p:sp>
                <p:nvSpPr>
                  <p:cNvPr id="7" name="TextBox 6"/>
                  <p:cNvSpPr txBox="1"/>
                  <p:nvPr/>
                </p:nvSpPr>
                <p:spPr>
                  <a:xfrm>
                    <a:off x="3542371" y="3720503"/>
                    <a:ext cx="1726252" cy="439136"/>
                  </a:xfrm>
                  <a:prstGeom prst="rect">
                    <a:avLst/>
                  </a:prstGeom>
                  <a:solidFill>
                    <a:srgbClr val="FDF4CA"/>
                  </a:solidFill>
                </p:spPr>
                <p:txBody>
                  <a:bodyPr wrap="square" rtlCol="0">
                    <a:spAutoFit/>
                  </a:bodyPr>
                  <a:lstStyle/>
                  <a:p>
                    <a:pPr algn="ctr"/>
                    <a:r>
                      <a:rPr lang="en-US" sz="800" b="1" dirty="0" smtClean="0">
                        <a:solidFill>
                          <a:srgbClr val="A5211A"/>
                        </a:solidFill>
                      </a:rPr>
                      <a:t>Your friends sell their devices to Buyback Boss</a:t>
                    </a:r>
                    <a:endParaRPr lang="en-US" sz="800" b="1" dirty="0">
                      <a:solidFill>
                        <a:srgbClr val="A5211A"/>
                      </a:solidFill>
                    </a:endParaRPr>
                  </a:p>
                </p:txBody>
              </p:sp>
              <p:sp>
                <p:nvSpPr>
                  <p:cNvPr id="8" name="TextBox 7"/>
                  <p:cNvSpPr txBox="1"/>
                  <p:nvPr/>
                </p:nvSpPr>
                <p:spPr>
                  <a:xfrm>
                    <a:off x="5268624" y="3705183"/>
                    <a:ext cx="1933752" cy="461665"/>
                  </a:xfrm>
                  <a:prstGeom prst="rect">
                    <a:avLst/>
                  </a:prstGeom>
                  <a:solidFill>
                    <a:srgbClr val="FDF4CA"/>
                  </a:solidFill>
                </p:spPr>
                <p:txBody>
                  <a:bodyPr wrap="square" rtlCol="0">
                    <a:spAutoFit/>
                  </a:bodyPr>
                  <a:lstStyle/>
                  <a:p>
                    <a:pPr algn="ctr"/>
                    <a:r>
                      <a:rPr lang="en-US" sz="800" b="1" dirty="0" smtClean="0">
                        <a:solidFill>
                          <a:srgbClr val="A5211A"/>
                        </a:solidFill>
                      </a:rPr>
                      <a:t>Your friends get $10 toward their device sale, and we will send you an email with a link to claim your $10 cash!</a:t>
                    </a:r>
                    <a:endParaRPr lang="en-US" sz="800" b="1" dirty="0">
                      <a:solidFill>
                        <a:srgbClr val="A5211A"/>
                      </a:solidFill>
                    </a:endParaRPr>
                  </a:p>
                </p:txBody>
              </p:sp>
            </p:grpSp>
            <p:sp>
              <p:nvSpPr>
                <p:cNvPr id="10" name="Rectangle 9"/>
                <p:cNvSpPr/>
                <p:nvPr/>
              </p:nvSpPr>
              <p:spPr>
                <a:xfrm>
                  <a:off x="1836673" y="2214708"/>
                  <a:ext cx="5507409" cy="577295"/>
                </a:xfrm>
                <a:prstGeom prst="rect">
                  <a:avLst/>
                </a:prstGeom>
                <a:solidFill>
                  <a:srgbClr val="FDF4CA"/>
                </a:solidFill>
                <a:ln>
                  <a:solidFill>
                    <a:srgbClr val="FDF4C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Buyback-Boss-Logo.png"/>
                <p:cNvPicPr>
                  <a:picLocks noChangeAspect="1"/>
                </p:cNvPicPr>
                <p:nvPr/>
              </p:nvPicPr>
              <p:blipFill rotWithShape="1">
                <a:blip r:embed="rId6">
                  <a:extLst>
                    <a:ext uri="{28A0092B-C50C-407E-A947-70E740481C1C}">
                      <a14:useLocalDpi xmlns:a14="http://schemas.microsoft.com/office/drawing/2010/main" val="0"/>
                    </a:ext>
                  </a:extLst>
                </a:blip>
                <a:srcRect l="76969"/>
                <a:stretch/>
              </p:blipFill>
              <p:spPr>
                <a:xfrm>
                  <a:off x="2256891" y="2001072"/>
                  <a:ext cx="808135" cy="939396"/>
                </a:xfrm>
                <a:prstGeom prst="rect">
                  <a:avLst/>
                </a:prstGeom>
              </p:spPr>
            </p:pic>
            <p:sp>
              <p:nvSpPr>
                <p:cNvPr id="12" name="TextBox 11"/>
                <p:cNvSpPr txBox="1"/>
                <p:nvPr/>
              </p:nvSpPr>
              <p:spPr>
                <a:xfrm>
                  <a:off x="1978379" y="2289344"/>
                  <a:ext cx="5021963" cy="352572"/>
                </a:xfrm>
                <a:prstGeom prst="rect">
                  <a:avLst/>
                </a:prstGeom>
                <a:noFill/>
              </p:spPr>
              <p:txBody>
                <a:bodyPr wrap="square" rtlCol="0">
                  <a:spAutoFit/>
                </a:bodyPr>
                <a:lstStyle/>
                <a:p>
                  <a:r>
                    <a:rPr lang="en-US" dirty="0" smtClean="0">
                      <a:solidFill>
                        <a:srgbClr val="A5211A"/>
                      </a:solidFill>
                    </a:rPr>
                    <a:t>A                   Referral Program:  </a:t>
                  </a:r>
                  <a:r>
                    <a:rPr lang="en-US" b="1" dirty="0" smtClean="0">
                      <a:solidFill>
                        <a:srgbClr val="A5211A"/>
                      </a:solidFill>
                    </a:rPr>
                    <a:t>Give $10, Get $10.</a:t>
                  </a:r>
                  <a:endParaRPr lang="en-US" b="1" dirty="0">
                    <a:solidFill>
                      <a:srgbClr val="A5211A"/>
                    </a:solidFill>
                  </a:endParaRPr>
                </a:p>
              </p:txBody>
            </p:sp>
          </p:grpSp>
          <p:sp>
            <p:nvSpPr>
              <p:cNvPr id="17" name="Rectangle 16"/>
              <p:cNvSpPr/>
              <p:nvPr/>
            </p:nvSpPr>
            <p:spPr>
              <a:xfrm>
                <a:off x="1836673" y="4673949"/>
                <a:ext cx="5507409" cy="1960893"/>
              </a:xfrm>
              <a:prstGeom prst="rect">
                <a:avLst/>
              </a:prstGeom>
              <a:solidFill>
                <a:srgbClr val="FDF4CA"/>
              </a:solidFill>
              <a:ln>
                <a:solidFill>
                  <a:srgbClr val="FDF4C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a:off x="2078063" y="4411550"/>
              <a:ext cx="4922279" cy="0"/>
            </a:xfrm>
            <a:prstGeom prst="line">
              <a:avLst/>
            </a:prstGeom>
            <a:ln>
              <a:solidFill>
                <a:srgbClr val="A5211A"/>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286082" y="6213791"/>
              <a:ext cx="4546336" cy="184666"/>
            </a:xfrm>
            <a:prstGeom prst="rect">
              <a:avLst/>
            </a:prstGeom>
            <a:noFill/>
          </p:spPr>
          <p:txBody>
            <a:bodyPr wrap="square" rtlCol="0">
              <a:spAutoFit/>
            </a:bodyPr>
            <a:lstStyle/>
            <a:p>
              <a:pPr algn="ctr"/>
              <a:r>
                <a:rPr lang="en-US" sz="600" dirty="0" smtClean="0">
                  <a:solidFill>
                    <a:srgbClr val="A5211A"/>
                  </a:solidFill>
                </a:rPr>
                <a:t>OR USE THIS CODE WITH FRIENDS:</a:t>
              </a:r>
              <a:endParaRPr lang="en-US" sz="600" dirty="0">
                <a:solidFill>
                  <a:srgbClr val="A5211A"/>
                </a:solidFill>
              </a:endParaRPr>
            </a:p>
          </p:txBody>
        </p:sp>
        <p:sp>
          <p:nvSpPr>
            <p:cNvPr id="25" name="TextBox 24"/>
            <p:cNvSpPr txBox="1"/>
            <p:nvPr/>
          </p:nvSpPr>
          <p:spPr>
            <a:xfrm>
              <a:off x="3998933" y="6376207"/>
              <a:ext cx="1175229" cy="215444"/>
            </a:xfrm>
            <a:prstGeom prst="rect">
              <a:avLst/>
            </a:prstGeom>
            <a:solidFill>
              <a:schemeClr val="bg1"/>
            </a:solidFill>
            <a:ln>
              <a:solidFill>
                <a:schemeClr val="bg1">
                  <a:lumMod val="50000"/>
                </a:schemeClr>
              </a:solidFill>
            </a:ln>
          </p:spPr>
          <p:txBody>
            <a:bodyPr wrap="square" rtlCol="0">
              <a:spAutoFit/>
            </a:bodyPr>
            <a:lstStyle/>
            <a:p>
              <a:pPr algn="ctr"/>
              <a:r>
                <a:rPr lang="en-US" sz="800" b="1" dirty="0" smtClean="0">
                  <a:solidFill>
                    <a:srgbClr val="A5211A"/>
                  </a:solidFill>
                </a:rPr>
                <a:t>bbb10293</a:t>
              </a:r>
              <a:endParaRPr lang="en-US" sz="800" b="1" dirty="0">
                <a:solidFill>
                  <a:srgbClr val="A5211A"/>
                </a:solidFill>
              </a:endParaRPr>
            </a:p>
          </p:txBody>
        </p:sp>
        <p:pic>
          <p:nvPicPr>
            <p:cNvPr id="27" name="Picture 26" descr="Screen Shot 2015-01-26 at 3.39.34 PM.png"/>
            <p:cNvPicPr>
              <a:picLocks noChangeAspect="1"/>
            </p:cNvPicPr>
            <p:nvPr/>
          </p:nvPicPr>
          <p:blipFill rotWithShape="1">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t="13389" r="1760" b="13857"/>
            <a:stretch/>
          </p:blipFill>
          <p:spPr>
            <a:xfrm>
              <a:off x="3253770" y="4484871"/>
              <a:ext cx="2665559" cy="190093"/>
            </a:xfrm>
            <a:prstGeom prst="rect">
              <a:avLst/>
            </a:prstGeom>
          </p:spPr>
        </p:pic>
        <p:sp>
          <p:nvSpPr>
            <p:cNvPr id="29" name="TextBox 28"/>
            <p:cNvSpPr txBox="1"/>
            <p:nvPr/>
          </p:nvSpPr>
          <p:spPr>
            <a:xfrm>
              <a:off x="2284401" y="4750144"/>
              <a:ext cx="4548017" cy="246221"/>
            </a:xfrm>
            <a:prstGeom prst="rect">
              <a:avLst/>
            </a:prstGeom>
            <a:solidFill>
              <a:schemeClr val="bg1"/>
            </a:solidFill>
            <a:ln>
              <a:solidFill>
                <a:srgbClr val="7F7F7F"/>
              </a:solidFill>
            </a:ln>
          </p:spPr>
          <p:txBody>
            <a:bodyPr wrap="square" rtlCol="0">
              <a:spAutoFit/>
            </a:bodyPr>
            <a:lstStyle/>
            <a:p>
              <a:r>
                <a:rPr lang="en-US" sz="1000" dirty="0" smtClean="0">
                  <a:solidFill>
                    <a:schemeClr val="bg1">
                      <a:lumMod val="50000"/>
                    </a:schemeClr>
                  </a:solidFill>
                  <a:latin typeface="Calibri"/>
                  <a:cs typeface="Calibri"/>
                </a:rPr>
                <a:t>Add a message….</a:t>
              </a:r>
              <a:endParaRPr lang="en-US" sz="1000" dirty="0">
                <a:solidFill>
                  <a:schemeClr val="bg1">
                    <a:lumMod val="50000"/>
                  </a:schemeClr>
                </a:solidFill>
                <a:latin typeface="Calibri"/>
                <a:cs typeface="Calibri"/>
              </a:endParaRPr>
            </a:p>
          </p:txBody>
        </p:sp>
        <p:sp>
          <p:nvSpPr>
            <p:cNvPr id="30" name="Rectangle 29"/>
            <p:cNvSpPr/>
            <p:nvPr/>
          </p:nvSpPr>
          <p:spPr>
            <a:xfrm>
              <a:off x="2284401" y="5113442"/>
              <a:ext cx="4548017" cy="827447"/>
            </a:xfrm>
            <a:prstGeom prst="rect">
              <a:avLst/>
            </a:prstGeom>
            <a:solidFill>
              <a:schemeClr val="bg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Buyback-Boss-Logo.png"/>
            <p:cNvPicPr>
              <a:picLocks noChangeAspect="1"/>
            </p:cNvPicPr>
            <p:nvPr/>
          </p:nvPicPr>
          <p:blipFill rotWithShape="1">
            <a:blip r:embed="rId6">
              <a:extLst>
                <a:ext uri="{28A0092B-C50C-407E-A947-70E740481C1C}">
                  <a14:useLocalDpi xmlns:a14="http://schemas.microsoft.com/office/drawing/2010/main" val="0"/>
                </a:ext>
              </a:extLst>
            </a:blip>
            <a:srcRect r="71369"/>
            <a:stretch/>
          </p:blipFill>
          <p:spPr>
            <a:xfrm>
              <a:off x="2347372" y="5249892"/>
              <a:ext cx="458358" cy="428589"/>
            </a:xfrm>
            <a:prstGeom prst="rect">
              <a:avLst/>
            </a:prstGeom>
          </p:spPr>
        </p:pic>
        <p:sp>
          <p:nvSpPr>
            <p:cNvPr id="32" name="TextBox 31"/>
            <p:cNvSpPr txBox="1"/>
            <p:nvPr/>
          </p:nvSpPr>
          <p:spPr>
            <a:xfrm>
              <a:off x="2847710" y="5134435"/>
              <a:ext cx="3673343" cy="215444"/>
            </a:xfrm>
            <a:prstGeom prst="rect">
              <a:avLst/>
            </a:prstGeom>
            <a:noFill/>
          </p:spPr>
          <p:txBody>
            <a:bodyPr wrap="square" rtlCol="0">
              <a:spAutoFit/>
            </a:bodyPr>
            <a:lstStyle/>
            <a:p>
              <a:r>
                <a:rPr lang="en-US" sz="800" b="1" dirty="0" smtClean="0">
                  <a:solidFill>
                    <a:srgbClr val="7F7F7F"/>
                  </a:solidFill>
                </a:rPr>
                <a:t>Just sold my iPhone to Buyback Boss!  </a:t>
              </a:r>
              <a:endParaRPr lang="en-US" sz="800" b="1" dirty="0">
                <a:solidFill>
                  <a:srgbClr val="7F7F7F"/>
                </a:solidFill>
              </a:endParaRPr>
            </a:p>
          </p:txBody>
        </p:sp>
        <p:sp>
          <p:nvSpPr>
            <p:cNvPr id="33" name="TextBox 32"/>
            <p:cNvSpPr txBox="1"/>
            <p:nvPr/>
          </p:nvSpPr>
          <p:spPr>
            <a:xfrm>
              <a:off x="2853181" y="5255415"/>
              <a:ext cx="1365920" cy="184666"/>
            </a:xfrm>
            <a:prstGeom prst="rect">
              <a:avLst/>
            </a:prstGeom>
            <a:noFill/>
          </p:spPr>
          <p:txBody>
            <a:bodyPr wrap="square" rtlCol="0">
              <a:spAutoFit/>
            </a:bodyPr>
            <a:lstStyle/>
            <a:p>
              <a:r>
                <a:rPr lang="en-US" sz="600" dirty="0" err="1" smtClean="0">
                  <a:solidFill>
                    <a:srgbClr val="7F7F7F"/>
                  </a:solidFill>
                </a:rPr>
                <a:t>www.buybackboss.com</a:t>
              </a:r>
              <a:endParaRPr lang="en-US" sz="600" dirty="0">
                <a:solidFill>
                  <a:srgbClr val="7F7F7F"/>
                </a:solidFill>
              </a:endParaRPr>
            </a:p>
          </p:txBody>
        </p:sp>
        <p:sp>
          <p:nvSpPr>
            <p:cNvPr id="34" name="TextBox 33"/>
            <p:cNvSpPr txBox="1"/>
            <p:nvPr/>
          </p:nvSpPr>
          <p:spPr>
            <a:xfrm>
              <a:off x="2853180" y="5412787"/>
              <a:ext cx="3673343" cy="461665"/>
            </a:xfrm>
            <a:prstGeom prst="rect">
              <a:avLst/>
            </a:prstGeom>
            <a:noFill/>
          </p:spPr>
          <p:txBody>
            <a:bodyPr wrap="square" rtlCol="0">
              <a:spAutoFit/>
            </a:bodyPr>
            <a:lstStyle/>
            <a:p>
              <a:r>
                <a:rPr lang="en-US" sz="800" dirty="0" smtClean="0">
                  <a:solidFill>
                    <a:srgbClr val="7F7F7F"/>
                  </a:solidFill>
                </a:rPr>
                <a:t>Sold my phone to Buyback Boss and got an awesome price for it! You can go on their site and get an instant free quote to sell yours.  Use my code </a:t>
              </a:r>
              <a:r>
                <a:rPr lang="en-US" sz="800" b="1" dirty="0" smtClean="0">
                  <a:solidFill>
                    <a:srgbClr val="7F7F7F"/>
                  </a:solidFill>
                </a:rPr>
                <a:t>bbb10923</a:t>
              </a:r>
              <a:r>
                <a:rPr lang="en-US" sz="800" dirty="0" smtClean="0">
                  <a:solidFill>
                    <a:srgbClr val="7F7F7F"/>
                  </a:solidFill>
                </a:rPr>
                <a:t> and get $10 extra toward your phone sale!  </a:t>
              </a:r>
              <a:r>
                <a:rPr lang="en-US" sz="800" b="1" dirty="0" smtClean="0">
                  <a:solidFill>
                    <a:srgbClr val="7F7F7F"/>
                  </a:solidFill>
                </a:rPr>
                <a:t>  </a:t>
              </a:r>
              <a:endParaRPr lang="en-US" sz="800" b="1" dirty="0">
                <a:solidFill>
                  <a:srgbClr val="7F7F7F"/>
                </a:solidFill>
              </a:endParaRPr>
            </a:p>
          </p:txBody>
        </p:sp>
        <p:pic>
          <p:nvPicPr>
            <p:cNvPr id="35" name="Picture 34" descr="Screen Shot 2015-01-26 at 4.01.45 PM.png"/>
            <p:cNvPicPr>
              <a:picLocks noChangeAspect="1"/>
            </p:cNvPicPr>
            <p:nvPr/>
          </p:nvPicPr>
          <p:blipFill rotWithShape="1">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l="6358" t="19879" r="6647" b="18515"/>
            <a:stretch/>
          </p:blipFill>
          <p:spPr>
            <a:xfrm>
              <a:off x="3998933" y="5989631"/>
              <a:ext cx="1175101" cy="196351"/>
            </a:xfrm>
            <a:prstGeom prst="rect">
              <a:avLst/>
            </a:prstGeom>
          </p:spPr>
        </p:pic>
      </p:grpSp>
      <p:sp>
        <p:nvSpPr>
          <p:cNvPr id="37" name="Multiply 36"/>
          <p:cNvSpPr/>
          <p:nvPr/>
        </p:nvSpPr>
        <p:spPr>
          <a:xfrm>
            <a:off x="7296811" y="2030615"/>
            <a:ext cx="146194" cy="155319"/>
          </a:xfrm>
          <a:prstGeom prst="mathMultiply">
            <a:avLst/>
          </a:prstGeom>
          <a:solidFill>
            <a:srgbClr val="FDF4CA"/>
          </a:solidFill>
          <a:ln>
            <a:solidFill>
              <a:srgbClr val="A5211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38" name="Straight Connector 37"/>
          <p:cNvCxnSpPr/>
          <p:nvPr/>
        </p:nvCxnSpPr>
        <p:spPr>
          <a:xfrm>
            <a:off x="2077847" y="2523944"/>
            <a:ext cx="4922279" cy="0"/>
          </a:xfrm>
          <a:prstGeom prst="line">
            <a:avLst/>
          </a:prstGeom>
          <a:ln>
            <a:solidFill>
              <a:srgbClr val="A5211A"/>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79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yback-Bos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7" y="335895"/>
            <a:ext cx="2842637" cy="761021"/>
          </a:xfrm>
          <a:prstGeom prst="rect">
            <a:avLst/>
          </a:prstGeom>
        </p:spPr>
      </p:pic>
      <p:sp>
        <p:nvSpPr>
          <p:cNvPr id="5" name="TextBox 4"/>
          <p:cNvSpPr txBox="1"/>
          <p:nvPr/>
        </p:nvSpPr>
        <p:spPr>
          <a:xfrm>
            <a:off x="306897" y="1274315"/>
            <a:ext cx="8340247" cy="4185762"/>
          </a:xfrm>
          <a:prstGeom prst="rect">
            <a:avLst/>
          </a:prstGeom>
          <a:noFill/>
        </p:spPr>
        <p:txBody>
          <a:bodyPr wrap="square" rtlCol="0">
            <a:spAutoFit/>
          </a:bodyPr>
          <a:lstStyle/>
          <a:p>
            <a:r>
              <a:rPr lang="en-US" sz="2000" dirty="0" smtClean="0">
                <a:solidFill>
                  <a:srgbClr val="A5211A"/>
                </a:solidFill>
              </a:rPr>
              <a:t>Buybackboss.com</a:t>
            </a:r>
            <a:r>
              <a:rPr lang="en-US" dirty="0" smtClean="0"/>
              <a:t> is a </a:t>
            </a:r>
            <a:r>
              <a:rPr lang="en-US" sz="2000" dirty="0" smtClean="0">
                <a:solidFill>
                  <a:srgbClr val="A5211A"/>
                </a:solidFill>
              </a:rPr>
              <a:t>recommerce</a:t>
            </a:r>
            <a:r>
              <a:rPr lang="en-US" dirty="0" smtClean="0"/>
              <a:t> website for used and damaged iPhones.  </a:t>
            </a:r>
          </a:p>
          <a:p>
            <a:endParaRPr lang="en-US" dirty="0"/>
          </a:p>
          <a:p>
            <a:r>
              <a:rPr lang="en-US" dirty="0" smtClean="0"/>
              <a:t>Owner, Jack Wight, is a recent </a:t>
            </a:r>
            <a:r>
              <a:rPr lang="en-US" sz="2000" dirty="0" smtClean="0">
                <a:solidFill>
                  <a:srgbClr val="A5211A"/>
                </a:solidFill>
              </a:rPr>
              <a:t>Marketing graduate </a:t>
            </a:r>
            <a:r>
              <a:rPr lang="en-US" dirty="0" smtClean="0"/>
              <a:t>from the W. P. Carey School of Business.  In 2014, Wight was named one of Arizona’s “</a:t>
            </a:r>
            <a:r>
              <a:rPr lang="en-US" sz="2000" dirty="0" smtClean="0">
                <a:solidFill>
                  <a:srgbClr val="A5211A"/>
                </a:solidFill>
              </a:rPr>
              <a:t>Top 35 Entrepreneurs Under 35</a:t>
            </a:r>
            <a:r>
              <a:rPr lang="en-US" dirty="0" smtClean="0"/>
              <a:t>,” by </a:t>
            </a:r>
            <a:r>
              <a:rPr lang="en-US" i="1" dirty="0" smtClean="0"/>
              <a:t>Arizona Economy. </a:t>
            </a:r>
          </a:p>
          <a:p>
            <a:endParaRPr lang="en-US" i="1" dirty="0"/>
          </a:p>
          <a:p>
            <a:r>
              <a:rPr lang="en-US" dirty="0" smtClean="0"/>
              <a:t>Currently, Buyback Boss is </a:t>
            </a:r>
            <a:r>
              <a:rPr lang="en-US" sz="2000" dirty="0" smtClean="0">
                <a:solidFill>
                  <a:srgbClr val="A5211A"/>
                </a:solidFill>
              </a:rPr>
              <a:t>competing</a:t>
            </a:r>
            <a:r>
              <a:rPr lang="en-US" dirty="0" smtClean="0"/>
              <a:t> with other popular recommerce sites such as: </a:t>
            </a:r>
          </a:p>
          <a:p>
            <a:pPr marL="742950" lvl="1" indent="-285750">
              <a:buFont typeface="Arial"/>
              <a:buChar char="•"/>
            </a:pPr>
            <a:r>
              <a:rPr lang="en-US" dirty="0" smtClean="0"/>
              <a:t>Gazelle</a:t>
            </a:r>
          </a:p>
          <a:p>
            <a:pPr marL="742950" lvl="1" indent="-285750">
              <a:buFont typeface="Arial"/>
              <a:buChar char="•"/>
            </a:pPr>
            <a:r>
              <a:rPr lang="en-US" dirty="0" err="1" smtClean="0"/>
              <a:t>iCracked</a:t>
            </a:r>
            <a:endParaRPr lang="en-US" dirty="0" smtClean="0"/>
          </a:p>
          <a:p>
            <a:pPr marL="742950" lvl="1" indent="-285750">
              <a:buFont typeface="Arial"/>
              <a:buChar char="•"/>
            </a:pPr>
            <a:r>
              <a:rPr lang="en-US" dirty="0" err="1" smtClean="0"/>
              <a:t>uSell</a:t>
            </a:r>
            <a:endParaRPr lang="en-US" dirty="0" smtClean="0"/>
          </a:p>
          <a:p>
            <a:pPr marL="742950" lvl="1" indent="-285750">
              <a:buFont typeface="Arial"/>
              <a:buChar char="•"/>
            </a:pPr>
            <a:r>
              <a:rPr lang="en-US" dirty="0" smtClean="0"/>
              <a:t>And more!</a:t>
            </a:r>
          </a:p>
          <a:p>
            <a:pPr marL="742950" lvl="1" indent="-285750">
              <a:buFont typeface="Arial"/>
              <a:buChar char="•"/>
            </a:pPr>
            <a:endParaRPr lang="en-US" dirty="0"/>
          </a:p>
          <a:p>
            <a:r>
              <a:rPr lang="en-US" dirty="0" smtClean="0"/>
              <a:t>These popular recommerce sites are all competing for site traffic using </a:t>
            </a:r>
            <a:r>
              <a:rPr lang="en-US" sz="2000" dirty="0" smtClean="0">
                <a:solidFill>
                  <a:srgbClr val="A5211A"/>
                </a:solidFill>
              </a:rPr>
              <a:t>pay-per-click </a:t>
            </a:r>
            <a:r>
              <a:rPr lang="en-US" dirty="0" smtClean="0"/>
              <a:t>marketing, </a:t>
            </a:r>
            <a:r>
              <a:rPr lang="en-US" sz="2000" dirty="0" smtClean="0">
                <a:solidFill>
                  <a:srgbClr val="A5211A"/>
                </a:solidFill>
              </a:rPr>
              <a:t>search engine optimization</a:t>
            </a:r>
            <a:r>
              <a:rPr lang="en-US" dirty="0" smtClean="0"/>
              <a:t>, and incentive-based </a:t>
            </a:r>
            <a:r>
              <a:rPr lang="en-US" sz="2000" dirty="0" smtClean="0">
                <a:solidFill>
                  <a:srgbClr val="A5211A"/>
                </a:solidFill>
              </a:rPr>
              <a:t>referral programs</a:t>
            </a:r>
            <a:r>
              <a:rPr lang="en-US" dirty="0" smtClean="0"/>
              <a:t>.  </a:t>
            </a:r>
          </a:p>
        </p:txBody>
      </p:sp>
    </p:spTree>
    <p:extLst>
      <p:ext uri="{BB962C8B-B14F-4D97-AF65-F5344CB8AC3E}">
        <p14:creationId xmlns:p14="http://schemas.microsoft.com/office/powerpoint/2010/main" val="38482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yback-Bos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7" y="335895"/>
            <a:ext cx="2842637" cy="761021"/>
          </a:xfrm>
          <a:prstGeom prst="rect">
            <a:avLst/>
          </a:prstGeom>
        </p:spPr>
      </p:pic>
      <p:sp>
        <p:nvSpPr>
          <p:cNvPr id="5" name="TextBox 4"/>
          <p:cNvSpPr txBox="1"/>
          <p:nvPr/>
        </p:nvSpPr>
        <p:spPr>
          <a:xfrm>
            <a:off x="306897" y="1274315"/>
            <a:ext cx="8340247" cy="3570208"/>
          </a:xfrm>
          <a:prstGeom prst="rect">
            <a:avLst/>
          </a:prstGeom>
          <a:noFill/>
        </p:spPr>
        <p:txBody>
          <a:bodyPr wrap="square" rtlCol="0">
            <a:spAutoFit/>
          </a:bodyPr>
          <a:lstStyle/>
          <a:p>
            <a:r>
              <a:rPr lang="en-US" dirty="0" smtClean="0"/>
              <a:t>Many </a:t>
            </a:r>
            <a:r>
              <a:rPr lang="en-US" sz="2000" dirty="0" smtClean="0">
                <a:solidFill>
                  <a:srgbClr val="A5211A"/>
                </a:solidFill>
              </a:rPr>
              <a:t>off-the-shelf</a:t>
            </a:r>
            <a:r>
              <a:rPr lang="en-US" dirty="0" smtClean="0"/>
              <a:t> referral programs, such as </a:t>
            </a:r>
            <a:r>
              <a:rPr lang="en-US" dirty="0" err="1" smtClean="0"/>
              <a:t>FriendBuy</a:t>
            </a:r>
            <a:r>
              <a:rPr lang="en-US" dirty="0"/>
              <a:t> </a:t>
            </a:r>
            <a:r>
              <a:rPr lang="en-US" dirty="0" smtClean="0"/>
              <a:t>or Get Ambassador, require the user to log in and save information.  </a:t>
            </a:r>
          </a:p>
          <a:p>
            <a:endParaRPr lang="en-US" dirty="0"/>
          </a:p>
          <a:p>
            <a:r>
              <a:rPr lang="en-US" dirty="0" smtClean="0"/>
              <a:t> Buyback Boss is built to offer a </a:t>
            </a:r>
            <a:r>
              <a:rPr lang="en-US" sz="2000" dirty="0" smtClean="0">
                <a:solidFill>
                  <a:srgbClr val="A5211A"/>
                </a:solidFill>
              </a:rPr>
              <a:t>fast and easy </a:t>
            </a:r>
            <a:r>
              <a:rPr lang="en-US" dirty="0" smtClean="0"/>
              <a:t>recommerce solution – requiring the users to log in would be detrimental to the business as </a:t>
            </a:r>
            <a:r>
              <a:rPr lang="en-US" sz="2000" dirty="0" smtClean="0">
                <a:solidFill>
                  <a:srgbClr val="A5211A"/>
                </a:solidFill>
              </a:rPr>
              <a:t>most competitors</a:t>
            </a:r>
            <a:r>
              <a:rPr lang="en-US" dirty="0" smtClean="0"/>
              <a:t> do not require any login information.  </a:t>
            </a:r>
          </a:p>
          <a:p>
            <a:endParaRPr lang="en-US" dirty="0"/>
          </a:p>
          <a:p>
            <a:r>
              <a:rPr lang="en-US" dirty="0" smtClean="0"/>
              <a:t>Our team will create a </a:t>
            </a:r>
            <a:r>
              <a:rPr lang="en-US" sz="2000" dirty="0" smtClean="0">
                <a:solidFill>
                  <a:srgbClr val="A5211A"/>
                </a:solidFill>
              </a:rPr>
              <a:t>comprehensive referral program </a:t>
            </a:r>
            <a:r>
              <a:rPr lang="en-US" dirty="0" smtClean="0"/>
              <a:t>to increase site traffic through the use of customer-to-customer marketing.  The referral program will also give the business a </a:t>
            </a:r>
            <a:r>
              <a:rPr lang="en-US" sz="2000" dirty="0" smtClean="0">
                <a:solidFill>
                  <a:srgbClr val="A5211A"/>
                </a:solidFill>
              </a:rPr>
              <a:t>personal touch </a:t>
            </a:r>
            <a:r>
              <a:rPr lang="en-US" dirty="0" smtClean="0"/>
              <a:t>by persuading customers who may be skeptical about selling their phone online with their own friends’ testimonials.  </a:t>
            </a:r>
          </a:p>
          <a:p>
            <a:endParaRPr lang="en-US" dirty="0"/>
          </a:p>
        </p:txBody>
      </p:sp>
    </p:spTree>
    <p:extLst>
      <p:ext uri="{BB962C8B-B14F-4D97-AF65-F5344CB8AC3E}">
        <p14:creationId xmlns:p14="http://schemas.microsoft.com/office/powerpoint/2010/main" val="307117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yback-Bos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7" y="335895"/>
            <a:ext cx="2842637" cy="761021"/>
          </a:xfrm>
          <a:prstGeom prst="rect">
            <a:avLst/>
          </a:prstGeom>
        </p:spPr>
      </p:pic>
      <p:sp>
        <p:nvSpPr>
          <p:cNvPr id="5" name="TextBox 4"/>
          <p:cNvSpPr txBox="1"/>
          <p:nvPr/>
        </p:nvSpPr>
        <p:spPr>
          <a:xfrm>
            <a:off x="306897" y="1274315"/>
            <a:ext cx="8340247" cy="5296836"/>
          </a:xfrm>
          <a:prstGeom prst="rect">
            <a:avLst/>
          </a:prstGeom>
          <a:noFill/>
        </p:spPr>
        <p:txBody>
          <a:bodyPr wrap="square" rtlCol="0">
            <a:spAutoFit/>
          </a:bodyPr>
          <a:lstStyle/>
          <a:p>
            <a:r>
              <a:rPr lang="en-US" sz="2000" dirty="0" smtClean="0">
                <a:solidFill>
                  <a:srgbClr val="A5211A"/>
                </a:solidFill>
              </a:rPr>
              <a:t>The client’s needs:</a:t>
            </a:r>
          </a:p>
          <a:p>
            <a:pPr marL="800100" lvl="1" indent="-342900">
              <a:lnSpc>
                <a:spcPct val="120000"/>
              </a:lnSpc>
              <a:buFont typeface="+mj-lt"/>
              <a:buAutoNum type="arabicPeriod"/>
            </a:pPr>
            <a:r>
              <a:rPr lang="en-US" dirty="0" smtClean="0"/>
              <a:t>A functional referral system that does not require a user login. </a:t>
            </a:r>
          </a:p>
          <a:p>
            <a:pPr marL="800100" lvl="1" indent="-342900">
              <a:lnSpc>
                <a:spcPct val="120000"/>
              </a:lnSpc>
              <a:buFont typeface="+mj-lt"/>
              <a:buAutoNum type="arabicPeriod"/>
            </a:pPr>
            <a:r>
              <a:rPr lang="en-US" dirty="0" smtClean="0"/>
              <a:t>A means for customers to share each purchase on Facebook, Twitter, and other social media outlets.</a:t>
            </a:r>
          </a:p>
          <a:p>
            <a:pPr marL="800100" lvl="1" indent="-342900">
              <a:lnSpc>
                <a:spcPct val="120000"/>
              </a:lnSpc>
              <a:buFont typeface="+mj-lt"/>
              <a:buAutoNum type="arabicPeriod"/>
            </a:pPr>
            <a:r>
              <a:rPr lang="en-US" dirty="0" smtClean="0"/>
              <a:t>Branding that is consistent with the current website. </a:t>
            </a:r>
          </a:p>
          <a:p>
            <a:endParaRPr lang="en-US" dirty="0" smtClean="0"/>
          </a:p>
          <a:p>
            <a:r>
              <a:rPr lang="en-US" sz="2000" dirty="0" smtClean="0">
                <a:solidFill>
                  <a:srgbClr val="A5211A"/>
                </a:solidFill>
              </a:rPr>
              <a:t>The client’s wants:</a:t>
            </a:r>
          </a:p>
          <a:p>
            <a:pPr marL="800100" lvl="1" indent="-342900">
              <a:lnSpc>
                <a:spcPct val="120000"/>
              </a:lnSpc>
              <a:buAutoNum type="arabicPeriod"/>
            </a:pPr>
            <a:r>
              <a:rPr lang="en-US" dirty="0" smtClean="0"/>
              <a:t>An automatic email sent to customers when their referral code is used.</a:t>
            </a:r>
          </a:p>
          <a:p>
            <a:pPr marL="800100" lvl="1" indent="-342900">
              <a:lnSpc>
                <a:spcPct val="120000"/>
              </a:lnSpc>
              <a:buAutoNum type="arabicPeriod"/>
            </a:pPr>
            <a:r>
              <a:rPr lang="en-US" dirty="0" smtClean="0"/>
              <a:t>A clickable link which points to his site with the referral code already attached to the order form.</a:t>
            </a:r>
          </a:p>
          <a:p>
            <a:pPr marL="800100" lvl="1" indent="-342900">
              <a:lnSpc>
                <a:spcPct val="120000"/>
              </a:lnSpc>
              <a:buAutoNum type="arabicPeriod"/>
            </a:pPr>
            <a:r>
              <a:rPr lang="en-US" dirty="0" smtClean="0"/>
              <a:t>An option for customers to become “ambassadors” for the company </a:t>
            </a:r>
            <a:r>
              <a:rPr lang="en-US" i="1" dirty="0" smtClean="0"/>
              <a:t>(i.e., “We will send you referral cards to give to your friends!”)</a:t>
            </a:r>
          </a:p>
          <a:p>
            <a:pPr marL="800100" lvl="1" indent="-342900">
              <a:lnSpc>
                <a:spcPct val="120000"/>
              </a:lnSpc>
              <a:buAutoNum type="arabicPeriod"/>
            </a:pPr>
            <a:r>
              <a:rPr lang="en-US" dirty="0" smtClean="0"/>
              <a:t>Bulk payment processing for referral cash</a:t>
            </a:r>
          </a:p>
          <a:p>
            <a:pPr marL="800100" lvl="1" indent="-342900">
              <a:lnSpc>
                <a:spcPct val="120000"/>
              </a:lnSpc>
              <a:buAutoNum type="arabicPeriod"/>
            </a:pPr>
            <a:r>
              <a:rPr lang="en-US" dirty="0" smtClean="0"/>
              <a:t>A back-end solution to analyze the ROI for the referral program </a:t>
            </a:r>
            <a:r>
              <a:rPr lang="en-US" i="1" dirty="0" smtClean="0"/>
              <a:t>(i.e., what percent of customers refer? On average how many customers does each person refer?) </a:t>
            </a:r>
            <a:endParaRPr lang="en-US" i="1" dirty="0"/>
          </a:p>
        </p:txBody>
      </p:sp>
    </p:spTree>
    <p:extLst>
      <p:ext uri="{BB962C8B-B14F-4D97-AF65-F5344CB8AC3E}">
        <p14:creationId xmlns:p14="http://schemas.microsoft.com/office/powerpoint/2010/main" val="39041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6897" y="310325"/>
            <a:ext cx="8340247" cy="6669516"/>
          </a:xfrm>
          <a:prstGeom prst="rect">
            <a:avLst/>
          </a:prstGeom>
          <a:noFill/>
        </p:spPr>
        <p:txBody>
          <a:bodyPr wrap="square" rtlCol="0">
            <a:spAutoFit/>
          </a:bodyPr>
          <a:lstStyle/>
          <a:p>
            <a:r>
              <a:rPr lang="en-US" sz="2000" dirty="0" smtClean="0">
                <a:solidFill>
                  <a:srgbClr val="A5211A"/>
                </a:solidFill>
              </a:rPr>
              <a:t>High-Level Tasks:</a:t>
            </a:r>
          </a:p>
          <a:p>
            <a:pPr marL="800100" lvl="1" indent="-342900">
              <a:lnSpc>
                <a:spcPct val="120000"/>
              </a:lnSpc>
              <a:buFont typeface="+mj-lt"/>
              <a:buAutoNum type="arabicPeriod"/>
            </a:pPr>
            <a:r>
              <a:rPr lang="en-US" sz="1600" dirty="0" smtClean="0"/>
              <a:t>Examine existing application infrastructure.</a:t>
            </a:r>
          </a:p>
          <a:p>
            <a:pPr marL="800100" lvl="1" indent="-342900">
              <a:lnSpc>
                <a:spcPct val="120000"/>
              </a:lnSpc>
              <a:buFont typeface="+mj-lt"/>
              <a:buAutoNum type="arabicPeriod"/>
            </a:pPr>
            <a:r>
              <a:rPr lang="en-US" sz="1600" dirty="0" smtClean="0"/>
              <a:t>Design optimal referral program from</a:t>
            </a:r>
            <a:r>
              <a:rPr lang="en-US" sz="1600" dirty="0" smtClean="0">
                <a:solidFill>
                  <a:srgbClr val="A5211A"/>
                </a:solidFill>
              </a:rPr>
              <a:t> customer’s point-of-view</a:t>
            </a:r>
            <a:r>
              <a:rPr lang="en-US" sz="1600" dirty="0" smtClean="0"/>
              <a:t>.</a:t>
            </a:r>
          </a:p>
          <a:p>
            <a:pPr marL="800100" lvl="1" indent="-342900">
              <a:lnSpc>
                <a:spcPct val="120000"/>
              </a:lnSpc>
              <a:buFont typeface="+mj-lt"/>
              <a:buAutoNum type="arabicPeriod"/>
            </a:pPr>
            <a:r>
              <a:rPr lang="en-US" sz="1600" dirty="0" smtClean="0"/>
              <a:t>Integrate </a:t>
            </a:r>
            <a:r>
              <a:rPr lang="en-US" sz="1600" dirty="0" smtClean="0">
                <a:solidFill>
                  <a:srgbClr val="A5211A"/>
                </a:solidFill>
              </a:rPr>
              <a:t>optimal referral program </a:t>
            </a:r>
            <a:r>
              <a:rPr lang="en-US" sz="1600" dirty="0" smtClean="0"/>
              <a:t>with current infrastructure.  </a:t>
            </a:r>
          </a:p>
          <a:p>
            <a:pPr marL="1257300" lvl="2" indent="-342900">
              <a:lnSpc>
                <a:spcPct val="120000"/>
              </a:lnSpc>
              <a:buFont typeface="+mj-lt"/>
              <a:buAutoNum type="alphaLcPeriod"/>
            </a:pPr>
            <a:r>
              <a:rPr lang="en-US" sz="1600" dirty="0" smtClean="0"/>
              <a:t>During phone sale to Buyback Boss: </a:t>
            </a:r>
          </a:p>
          <a:p>
            <a:pPr marL="1714500" lvl="3" indent="-342900">
              <a:lnSpc>
                <a:spcPct val="120000"/>
              </a:lnSpc>
              <a:buFont typeface="Arial"/>
              <a:buChar char="•"/>
            </a:pPr>
            <a:r>
              <a:rPr lang="en-US" sz="1400" dirty="0" smtClean="0"/>
              <a:t>Read and validate an inputted referral code.</a:t>
            </a:r>
          </a:p>
          <a:p>
            <a:pPr lvl="4">
              <a:lnSpc>
                <a:spcPct val="120000"/>
              </a:lnSpc>
            </a:pPr>
            <a:r>
              <a:rPr lang="en-US" sz="1400" i="1" dirty="0" smtClean="0"/>
              <a:t>NOTE: A valid referral code is one that exists in the database and is not the customer’s own referral code.  </a:t>
            </a:r>
          </a:p>
          <a:p>
            <a:pPr marL="1714500" lvl="3" indent="-342900">
              <a:lnSpc>
                <a:spcPct val="120000"/>
              </a:lnSpc>
              <a:buFont typeface="Arial"/>
              <a:buChar char="•"/>
            </a:pPr>
            <a:r>
              <a:rPr lang="en-US" sz="1400" dirty="0" smtClean="0"/>
              <a:t>Allocate $10 to each order with a valid referral code.  </a:t>
            </a:r>
          </a:p>
          <a:p>
            <a:pPr marL="1714500" lvl="3" indent="-342900">
              <a:lnSpc>
                <a:spcPct val="120000"/>
              </a:lnSpc>
              <a:buFont typeface="Arial"/>
              <a:buChar char="•"/>
            </a:pPr>
            <a:r>
              <a:rPr lang="en-US" sz="1400" dirty="0" smtClean="0"/>
              <a:t>Allocate $10 to the referrer’s account. </a:t>
            </a:r>
          </a:p>
          <a:p>
            <a:pPr marL="1714500" lvl="3" indent="-342900">
              <a:lnSpc>
                <a:spcPct val="120000"/>
              </a:lnSpc>
              <a:buFont typeface="Arial"/>
              <a:buChar char="•"/>
            </a:pPr>
            <a:r>
              <a:rPr lang="en-US" sz="1400" dirty="0" smtClean="0"/>
              <a:t>Contact referrer to have them validate form of payment and address.</a:t>
            </a:r>
          </a:p>
          <a:p>
            <a:pPr marL="1714500" lvl="3" indent="-342900">
              <a:lnSpc>
                <a:spcPct val="120000"/>
              </a:lnSpc>
              <a:buFont typeface="Arial"/>
              <a:buChar char="•"/>
            </a:pPr>
            <a:r>
              <a:rPr lang="en-US" sz="1400" dirty="0" smtClean="0"/>
              <a:t>Disburse payment to referrer after confirmation of information. </a:t>
            </a:r>
          </a:p>
          <a:p>
            <a:pPr lvl="3">
              <a:lnSpc>
                <a:spcPct val="120000"/>
              </a:lnSpc>
            </a:pPr>
            <a:r>
              <a:rPr lang="en-US" sz="1400" dirty="0"/>
              <a:t>	</a:t>
            </a:r>
            <a:r>
              <a:rPr lang="en-US" sz="1400" i="1" dirty="0" smtClean="0"/>
              <a:t>NOTE: Possible development for bulk payments, i.e., allow users to collect multiple 	payments and choose when to redeem rather than disburse $10 each time.  </a:t>
            </a:r>
            <a:endParaRPr lang="en-US" sz="1400" dirty="0" smtClean="0"/>
          </a:p>
          <a:p>
            <a:pPr marL="1257300" lvl="2" indent="-342900">
              <a:lnSpc>
                <a:spcPct val="120000"/>
              </a:lnSpc>
              <a:buFont typeface="+mj-lt"/>
              <a:buAutoNum type="alphaLcPeriod"/>
            </a:pPr>
            <a:r>
              <a:rPr lang="en-US" sz="1600" dirty="0" smtClean="0"/>
              <a:t>After a phone sale to Buyback Boss:</a:t>
            </a:r>
          </a:p>
          <a:p>
            <a:pPr marL="1714500" lvl="3" indent="-342900">
              <a:lnSpc>
                <a:spcPct val="120000"/>
              </a:lnSpc>
              <a:buFont typeface="Arial"/>
              <a:buChar char="•"/>
            </a:pPr>
            <a:r>
              <a:rPr lang="en-US" sz="1400" dirty="0" smtClean="0"/>
              <a:t>Check to see if customer has a referral link. </a:t>
            </a:r>
          </a:p>
          <a:p>
            <a:pPr marL="1714500" lvl="3" indent="-342900">
              <a:lnSpc>
                <a:spcPct val="120000"/>
              </a:lnSpc>
              <a:buFont typeface="Arial"/>
              <a:buChar char="•"/>
            </a:pPr>
            <a:r>
              <a:rPr lang="en-US" sz="1400" dirty="0" smtClean="0"/>
              <a:t>Read or generate referral link for customer.  </a:t>
            </a:r>
          </a:p>
          <a:p>
            <a:pPr marL="1714500" lvl="3" indent="-342900">
              <a:lnSpc>
                <a:spcPct val="120000"/>
              </a:lnSpc>
              <a:buFont typeface="Arial"/>
              <a:buChar char="•"/>
            </a:pPr>
            <a:r>
              <a:rPr lang="en-US" sz="1400" dirty="0" smtClean="0"/>
              <a:t>Display order confirmation screen. </a:t>
            </a:r>
          </a:p>
          <a:p>
            <a:pPr marL="1714500" lvl="3" indent="-342900">
              <a:lnSpc>
                <a:spcPct val="120000"/>
              </a:lnSpc>
              <a:buFont typeface="Arial"/>
              <a:buChar char="•"/>
            </a:pPr>
            <a:r>
              <a:rPr lang="en-US" sz="1400" dirty="0" smtClean="0"/>
              <a:t>Display pop-up explaining referral program and asking user to share referral link with friends.</a:t>
            </a:r>
          </a:p>
          <a:p>
            <a:pPr marL="1714500" lvl="3" indent="-342900">
              <a:lnSpc>
                <a:spcPct val="120000"/>
              </a:lnSpc>
              <a:buFont typeface="Arial"/>
              <a:buChar char="•"/>
            </a:pPr>
            <a:r>
              <a:rPr lang="en-US" sz="1400" dirty="0" smtClean="0"/>
              <a:t>Depending on user-input, automatically share to Facebook, Twitter, Email, or other social media.</a:t>
            </a:r>
          </a:p>
          <a:p>
            <a:pPr marL="1257300" lvl="2" indent="-342900">
              <a:lnSpc>
                <a:spcPct val="120000"/>
              </a:lnSpc>
              <a:buFont typeface="+mj-lt"/>
              <a:buAutoNum type="alphaLcPeriod"/>
            </a:pPr>
            <a:endParaRPr lang="en-US" dirty="0" smtClean="0"/>
          </a:p>
          <a:p>
            <a:pPr marL="800100" lvl="1" indent="-342900">
              <a:lnSpc>
                <a:spcPct val="120000"/>
              </a:lnSpc>
              <a:buFont typeface="+mj-lt"/>
              <a:buAutoNum type="arabicPeriod"/>
            </a:pPr>
            <a:endParaRPr lang="en-US" dirty="0" smtClean="0"/>
          </a:p>
        </p:txBody>
      </p:sp>
    </p:spTree>
    <p:extLst>
      <p:ext uri="{BB962C8B-B14F-4D97-AF65-F5344CB8AC3E}">
        <p14:creationId xmlns:p14="http://schemas.microsoft.com/office/powerpoint/2010/main" val="74884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3" descr="Buyback-Bos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36" y="2252966"/>
            <a:ext cx="4968328" cy="1330103"/>
          </a:xfrm>
          <a:prstGeom prst="rect">
            <a:avLst/>
          </a:prstGeom>
        </p:spPr>
      </p:pic>
      <p:sp>
        <p:nvSpPr>
          <p:cNvPr id="6" name="TextBox 5"/>
          <p:cNvSpPr txBox="1"/>
          <p:nvPr/>
        </p:nvSpPr>
        <p:spPr>
          <a:xfrm>
            <a:off x="1959345" y="3926494"/>
            <a:ext cx="5225310" cy="461665"/>
          </a:xfrm>
          <a:prstGeom prst="rect">
            <a:avLst/>
          </a:prstGeom>
          <a:noFill/>
        </p:spPr>
        <p:txBody>
          <a:bodyPr wrap="square" rtlCol="0">
            <a:spAutoFit/>
          </a:bodyPr>
          <a:lstStyle/>
          <a:p>
            <a:pPr algn="ctr"/>
            <a:r>
              <a:rPr lang="en-US" sz="2400" b="1" dirty="0" smtClean="0">
                <a:solidFill>
                  <a:srgbClr val="A5211A"/>
                </a:solidFill>
              </a:rPr>
              <a:t>Design Mockups</a:t>
            </a:r>
            <a:endParaRPr lang="en-US" sz="2400" b="1" dirty="0">
              <a:solidFill>
                <a:srgbClr val="A5211A"/>
              </a:solidFill>
            </a:endParaRPr>
          </a:p>
        </p:txBody>
      </p:sp>
    </p:spTree>
    <p:extLst>
      <p:ext uri="{BB962C8B-B14F-4D97-AF65-F5344CB8AC3E}">
        <p14:creationId xmlns:p14="http://schemas.microsoft.com/office/powerpoint/2010/main" val="35158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22 at 9.31.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35" y="485525"/>
            <a:ext cx="8653730" cy="5886950"/>
          </a:xfrm>
          <a:prstGeom prst="rect">
            <a:avLst/>
          </a:prstGeom>
        </p:spPr>
      </p:pic>
    </p:spTree>
    <p:extLst>
      <p:ext uri="{BB962C8B-B14F-4D97-AF65-F5344CB8AC3E}">
        <p14:creationId xmlns:p14="http://schemas.microsoft.com/office/powerpoint/2010/main" val="413733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32007" t="10273" r="34192" b="15617"/>
          <a:stretch/>
        </p:blipFill>
        <p:spPr>
          <a:xfrm>
            <a:off x="3014858" y="768205"/>
            <a:ext cx="2925054" cy="4362868"/>
          </a:xfrm>
          <a:prstGeom prst="rect">
            <a:avLst/>
          </a:prstGeom>
        </p:spPr>
      </p:pic>
      <p:pic>
        <p:nvPicPr>
          <p:cNvPr id="3" name="Picture 2"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2833" r="-1" b="90815"/>
          <a:stretch/>
        </p:blipFill>
        <p:spPr>
          <a:xfrm>
            <a:off x="122568" y="240357"/>
            <a:ext cx="8898865" cy="540690"/>
          </a:xfrm>
          <a:prstGeom prst="rect">
            <a:avLst/>
          </a:prstGeom>
        </p:spPr>
      </p:pic>
      <p:pic>
        <p:nvPicPr>
          <p:cNvPr id="7" name="Picture 6"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t="10273" r="67994" b="8450"/>
          <a:stretch/>
        </p:blipFill>
        <p:spPr>
          <a:xfrm>
            <a:off x="248001" y="781047"/>
            <a:ext cx="2769723" cy="4784727"/>
          </a:xfrm>
          <a:prstGeom prst="rect">
            <a:avLst/>
          </a:prstGeom>
        </p:spPr>
      </p:pic>
      <p:pic>
        <p:nvPicPr>
          <p:cNvPr id="8" name="Picture 7"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65808" t="10273" r="95" b="-265"/>
          <a:stretch/>
        </p:blipFill>
        <p:spPr>
          <a:xfrm>
            <a:off x="6065336" y="781047"/>
            <a:ext cx="2950712" cy="5297834"/>
          </a:xfrm>
          <a:prstGeom prst="rect">
            <a:avLst/>
          </a:prstGeom>
        </p:spPr>
      </p:pic>
      <p:grpSp>
        <p:nvGrpSpPr>
          <p:cNvPr id="15" name="Group 14"/>
          <p:cNvGrpSpPr/>
          <p:nvPr/>
        </p:nvGrpSpPr>
        <p:grpSpPr>
          <a:xfrm>
            <a:off x="3117491" y="5349143"/>
            <a:ext cx="2822421" cy="525935"/>
            <a:chOff x="3117491" y="755371"/>
            <a:chExt cx="2822421" cy="525935"/>
          </a:xfrm>
        </p:grpSpPr>
        <p:pic>
          <p:nvPicPr>
            <p:cNvPr id="4" name="Picture 3"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33192" t="19208" r="34193" b="71858"/>
            <a:stretch/>
          </p:blipFill>
          <p:spPr>
            <a:xfrm>
              <a:off x="3117491" y="755371"/>
              <a:ext cx="2822421" cy="525935"/>
            </a:xfrm>
            <a:prstGeom prst="rect">
              <a:avLst/>
            </a:prstGeom>
          </p:spPr>
        </p:pic>
        <p:pic>
          <p:nvPicPr>
            <p:cNvPr id="5" name="Picture 4"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40753" t="12235" r="40568" b="82317"/>
            <a:stretch/>
          </p:blipFill>
          <p:spPr>
            <a:xfrm>
              <a:off x="3347570" y="898646"/>
              <a:ext cx="1335932" cy="265035"/>
            </a:xfrm>
            <a:prstGeom prst="rect">
              <a:avLst/>
            </a:prstGeom>
          </p:spPr>
        </p:pic>
        <p:sp>
          <p:nvSpPr>
            <p:cNvPr id="9" name="TextBox 8"/>
            <p:cNvSpPr txBox="1"/>
            <p:nvPr/>
          </p:nvSpPr>
          <p:spPr>
            <a:xfrm>
              <a:off x="3219280" y="904632"/>
              <a:ext cx="1062805" cy="261610"/>
            </a:xfrm>
            <a:prstGeom prst="rect">
              <a:avLst/>
            </a:prstGeom>
            <a:noFill/>
          </p:spPr>
          <p:txBody>
            <a:bodyPr wrap="none" rtlCol="0">
              <a:spAutoFit/>
            </a:bodyPr>
            <a:lstStyle/>
            <a:p>
              <a:r>
                <a:rPr lang="en-US" sz="1100" dirty="0" smtClean="0">
                  <a:latin typeface="Helvetica"/>
                  <a:cs typeface="Helvetica"/>
                </a:rPr>
                <a:t>Referral Code</a:t>
              </a:r>
              <a:endParaRPr lang="en-US" sz="1100" dirty="0">
                <a:latin typeface="Helvetica"/>
                <a:cs typeface="Helvetica"/>
              </a:endParaRPr>
            </a:p>
          </p:txBody>
        </p:sp>
      </p:grpSp>
      <p:pic>
        <p:nvPicPr>
          <p:cNvPr id="16" name="Picture 15" descr="Screen Shot 2015-01-22 at 9.31.20 PM.png"/>
          <p:cNvPicPr>
            <a:picLocks noChangeAspect="1"/>
          </p:cNvPicPr>
          <p:nvPr/>
        </p:nvPicPr>
        <p:blipFill rotWithShape="1">
          <a:blip r:embed="rId3">
            <a:extLst>
              <a:ext uri="{28A0092B-C50C-407E-A947-70E740481C1C}">
                <a14:useLocalDpi xmlns:a14="http://schemas.microsoft.com/office/drawing/2010/main" val="0"/>
              </a:ext>
            </a:extLst>
          </a:blip>
          <a:srcRect l="32007" t="85909" r="34192" b="-265"/>
          <a:stretch/>
        </p:blipFill>
        <p:spPr>
          <a:xfrm>
            <a:off x="3014858" y="5875078"/>
            <a:ext cx="2925054" cy="845172"/>
          </a:xfrm>
          <a:prstGeom prst="rect">
            <a:avLst/>
          </a:prstGeom>
        </p:spPr>
      </p:pic>
      <p:pic>
        <p:nvPicPr>
          <p:cNvPr id="20" name="Picture 19"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062" y="5081799"/>
            <a:ext cx="3230880" cy="298704"/>
          </a:xfrm>
          <a:prstGeom prst="rect">
            <a:avLst/>
          </a:prstGeom>
        </p:spPr>
      </p:pic>
      <p:sp>
        <p:nvSpPr>
          <p:cNvPr id="6" name="Rectangular Callout 5"/>
          <p:cNvSpPr/>
          <p:nvPr/>
        </p:nvSpPr>
        <p:spPr>
          <a:xfrm rot="5400000">
            <a:off x="7191501" y="4254334"/>
            <a:ext cx="698378" cy="2950716"/>
          </a:xfrm>
          <a:prstGeom prst="wedgeRectCallout">
            <a:avLst>
              <a:gd name="adj1" fmla="val -18918"/>
              <a:gd name="adj2" fmla="val 53810"/>
            </a:avLst>
          </a:prstGeom>
          <a:solidFill>
            <a:srgbClr val="FFFFFF"/>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r>
              <a:rPr lang="en-US" sz="900" dirty="0" smtClean="0">
                <a:solidFill>
                  <a:srgbClr val="A5211A"/>
                </a:solidFill>
                <a:latin typeface="Arial"/>
                <a:cs typeface="Arial"/>
              </a:rPr>
              <a:t>Enter your referral code here!</a:t>
            </a:r>
          </a:p>
          <a:p>
            <a:endParaRPr lang="en-US" sz="900" dirty="0" smtClean="0">
              <a:solidFill>
                <a:srgbClr val="A5211A"/>
              </a:solidFill>
              <a:latin typeface="Arial"/>
              <a:cs typeface="Arial"/>
            </a:endParaRPr>
          </a:p>
          <a:p>
            <a:r>
              <a:rPr lang="en-US" sz="900" dirty="0" smtClean="0">
                <a:solidFill>
                  <a:srgbClr val="A5211A"/>
                </a:solidFill>
                <a:latin typeface="Arial"/>
                <a:cs typeface="Arial"/>
              </a:rPr>
              <a:t>No referral code? – Learn more about the program</a:t>
            </a:r>
          </a:p>
          <a:p>
            <a:r>
              <a:rPr lang="en-US" sz="900" dirty="0" smtClean="0">
                <a:solidFill>
                  <a:srgbClr val="A5211A"/>
                </a:solidFill>
                <a:latin typeface="Arial"/>
                <a:cs typeface="Arial"/>
              </a:rPr>
              <a:t>after checkout! Earn </a:t>
            </a:r>
            <a:r>
              <a:rPr lang="en-US" sz="1000" b="1" dirty="0" smtClean="0">
                <a:solidFill>
                  <a:srgbClr val="A5211A"/>
                </a:solidFill>
                <a:latin typeface="Arial"/>
                <a:cs typeface="Arial"/>
              </a:rPr>
              <a:t>cash </a:t>
            </a:r>
            <a:r>
              <a:rPr lang="en-US" sz="900" dirty="0" smtClean="0">
                <a:solidFill>
                  <a:srgbClr val="A5211A"/>
                </a:solidFill>
                <a:latin typeface="Arial"/>
                <a:cs typeface="Arial"/>
              </a:rPr>
              <a:t>for referring </a:t>
            </a:r>
            <a:r>
              <a:rPr lang="en-US" sz="1000" b="1" dirty="0" smtClean="0">
                <a:solidFill>
                  <a:srgbClr val="A5211A"/>
                </a:solidFill>
                <a:latin typeface="Arial"/>
                <a:cs typeface="Arial"/>
              </a:rPr>
              <a:t>your friends</a:t>
            </a:r>
            <a:r>
              <a:rPr lang="en-US" sz="900" dirty="0" smtClean="0">
                <a:solidFill>
                  <a:srgbClr val="A5211A"/>
                </a:solidFill>
                <a:latin typeface="PT Serif Caption"/>
                <a:cs typeface="PT Serif Caption"/>
              </a:rPr>
              <a:t>!</a:t>
            </a:r>
            <a:endParaRPr lang="en-US" sz="900" dirty="0">
              <a:solidFill>
                <a:srgbClr val="A5211A"/>
              </a:solidFill>
              <a:latin typeface="PT Serif Caption"/>
              <a:cs typeface="PT Serif Caption"/>
            </a:endParaRPr>
          </a:p>
        </p:txBody>
      </p:sp>
      <p:sp>
        <p:nvSpPr>
          <p:cNvPr id="10" name="Multiply 9"/>
          <p:cNvSpPr/>
          <p:nvPr/>
        </p:nvSpPr>
        <p:spPr>
          <a:xfrm>
            <a:off x="8842443" y="5420744"/>
            <a:ext cx="146194" cy="155319"/>
          </a:xfrm>
          <a:prstGeom prst="mathMultiply">
            <a:avLst/>
          </a:prstGeom>
          <a:solidFill>
            <a:schemeClr val="bg1">
              <a:lumMod val="8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068062" y="5081799"/>
            <a:ext cx="6075938" cy="10795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26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 b="36347"/>
          <a:stretch/>
        </p:blipFill>
        <p:spPr>
          <a:xfrm>
            <a:off x="177080" y="524813"/>
            <a:ext cx="8789841" cy="3694687"/>
          </a:xfrm>
          <a:prstGeom prst="rect">
            <a:avLst/>
          </a:prstGeom>
        </p:spPr>
      </p:pic>
      <p:pic>
        <p:nvPicPr>
          <p:cNvPr id="4" name="Picture 3"/>
          <p:cNvPicPr>
            <a:picLocks noChangeAspect="1"/>
          </p:cNvPicPr>
          <p:nvPr/>
        </p:nvPicPr>
        <p:blipFill rotWithShape="1">
          <a:blip r:embed="rId3"/>
          <a:srcRect t="34539" b="45027"/>
          <a:stretch/>
        </p:blipFill>
        <p:spPr>
          <a:xfrm>
            <a:off x="177080" y="1658410"/>
            <a:ext cx="8789841" cy="1186079"/>
          </a:xfrm>
          <a:prstGeom prst="rect">
            <a:avLst/>
          </a:prstGeom>
        </p:spPr>
      </p:pic>
      <p:pic>
        <p:nvPicPr>
          <p:cNvPr id="5" name="Picture 4"/>
          <p:cNvPicPr>
            <a:picLocks noChangeAspect="1"/>
          </p:cNvPicPr>
          <p:nvPr/>
        </p:nvPicPr>
        <p:blipFill rotWithShape="1">
          <a:blip r:embed="rId3"/>
          <a:srcRect t="55335" b="-5244"/>
          <a:stretch/>
        </p:blipFill>
        <p:spPr>
          <a:xfrm>
            <a:off x="177080" y="2739527"/>
            <a:ext cx="8789841" cy="2896970"/>
          </a:xfrm>
          <a:prstGeom prst="rect">
            <a:avLst/>
          </a:prstGeom>
        </p:spPr>
      </p:pic>
    </p:spTree>
    <p:extLst>
      <p:ext uri="{BB962C8B-B14F-4D97-AF65-F5344CB8AC3E}">
        <p14:creationId xmlns:p14="http://schemas.microsoft.com/office/powerpoint/2010/main" val="302685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TotalTime>
  <Words>684</Words>
  <Application>Microsoft Macintosh PowerPoint</Application>
  <PresentationFormat>On-screen Show (4:3)</PresentationFormat>
  <Paragraphs>86</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Carrie Dougher</dc:creator>
  <cp:lastModifiedBy>Carrie Dougher</cp:lastModifiedBy>
  <cp:revision>34</cp:revision>
  <dcterms:created xsi:type="dcterms:W3CDTF">2015-01-23T04:28:06Z</dcterms:created>
  <dcterms:modified xsi:type="dcterms:W3CDTF">2015-01-28T15:52:49Z</dcterms:modified>
</cp:coreProperties>
</file>