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9"/>
  </p:notesMasterIdLst>
  <p:handoutMasterIdLst>
    <p:handoutMasterId r:id="rId10"/>
  </p:handoutMasterIdLst>
  <p:sldIdLst>
    <p:sldId id="268" r:id="rId3"/>
    <p:sldId id="269" r:id="rId4"/>
    <p:sldId id="270" r:id="rId5"/>
    <p:sldId id="273" r:id="rId6"/>
    <p:sldId id="279" r:id="rId7"/>
    <p:sldId id="28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effectLst/>
                <a:latin typeface="+mn-lt"/>
                <a:ea typeface="+mn-ea"/>
                <a:cs typeface="+mn-cs"/>
              </a:defRPr>
            </a:pPr>
            <a:r>
              <a:rPr lang="en-US" dirty="0">
                <a:solidFill>
                  <a:schemeClr val="tx1"/>
                </a:solidFill>
                <a:effectLst/>
              </a:rPr>
              <a:t>From</a:t>
            </a:r>
            <a:r>
              <a:rPr lang="en-US" baseline="0" dirty="0">
                <a:solidFill>
                  <a:schemeClr val="tx1"/>
                </a:solidFill>
                <a:effectLst/>
              </a:rPr>
              <a:t> 1 to 5</a:t>
            </a:r>
            <a:endParaRPr lang="en-US" dirty="0">
              <a:solidFill>
                <a:schemeClr val="tx1"/>
              </a:solidFill>
              <a:effectLst/>
            </a:endParaRP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Owners / Managers</c:v>
                </c:pt>
              </c:strCache>
            </c:strRef>
          </c:tx>
          <c:spPr>
            <a:gradFill rotWithShape="1">
              <a:gsLst>
                <a:gs pos="0">
                  <a:schemeClr val="accent1">
                    <a:shade val="76000"/>
                    <a:lumMod val="110000"/>
                    <a:satMod val="105000"/>
                    <a:tint val="67000"/>
                  </a:schemeClr>
                </a:gs>
                <a:gs pos="50000">
                  <a:schemeClr val="accent1">
                    <a:shade val="76000"/>
                    <a:lumMod val="105000"/>
                    <a:satMod val="103000"/>
                    <a:tint val="73000"/>
                  </a:schemeClr>
                </a:gs>
                <a:gs pos="100000">
                  <a:schemeClr val="accent1">
                    <a:shade val="76000"/>
                    <a:lumMod val="105000"/>
                    <a:satMod val="109000"/>
                    <a:tint val="81000"/>
                  </a:schemeClr>
                </a:gs>
              </a:gsLst>
              <a:lin ang="5400000" scaled="0"/>
            </a:gradFill>
            <a:ln w="9525" cap="flat" cmpd="sng" algn="ctr">
              <a:solidFill>
                <a:schemeClr val="accent1">
                  <a:shade val="76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Sheet1!$A$2:$A$4</c:f>
              <c:strCache>
                <c:ptCount val="3"/>
                <c:pt idx="0">
                  <c:v>The Moon Saloon</c:v>
                </c:pt>
                <c:pt idx="1">
                  <c:v>Xplicit</c:v>
                </c:pt>
                <c:pt idx="2">
                  <c:v>Blue Hound Lounge</c:v>
                </c:pt>
              </c:strCache>
            </c:strRef>
          </c:cat>
          <c:val>
            <c:numRef>
              <c:f>Sheet1!$B$2:$B$4</c:f>
              <c:numCache>
                <c:formatCode>General</c:formatCode>
                <c:ptCount val="3"/>
                <c:pt idx="0">
                  <c:v>5</c:v>
                </c:pt>
                <c:pt idx="1">
                  <c:v>4</c:v>
                </c:pt>
                <c:pt idx="2">
                  <c:v>2</c:v>
                </c:pt>
              </c:numCache>
            </c:numRef>
          </c:val>
          <c:extLst>
            <c:ext xmlns:c16="http://schemas.microsoft.com/office/drawing/2014/chart" uri="{C3380CC4-5D6E-409C-BE32-E72D297353CC}">
              <c16:uniqueId val="{00000000-4F99-4946-9023-24A013C9D99F}"/>
            </c:ext>
          </c:extLst>
        </c:ser>
        <c:ser>
          <c:idx val="1"/>
          <c:order val="1"/>
          <c:tx>
            <c:strRef>
              <c:f>Sheet1!$C$1</c:f>
              <c:strCache>
                <c:ptCount val="1"/>
                <c:pt idx="0">
                  <c:v>Patrons</c:v>
                </c:pt>
              </c:strCache>
            </c:strRef>
          </c:tx>
          <c:spPr>
            <a:gradFill rotWithShape="1">
              <a:gsLst>
                <a:gs pos="0">
                  <a:schemeClr val="accent1">
                    <a:tint val="77000"/>
                    <a:lumMod val="110000"/>
                    <a:satMod val="105000"/>
                    <a:tint val="67000"/>
                  </a:schemeClr>
                </a:gs>
                <a:gs pos="50000">
                  <a:schemeClr val="accent1">
                    <a:tint val="77000"/>
                    <a:lumMod val="105000"/>
                    <a:satMod val="103000"/>
                    <a:tint val="73000"/>
                  </a:schemeClr>
                </a:gs>
                <a:gs pos="100000">
                  <a:schemeClr val="accent1">
                    <a:tint val="77000"/>
                    <a:lumMod val="105000"/>
                    <a:satMod val="109000"/>
                    <a:tint val="81000"/>
                  </a:schemeClr>
                </a:gs>
              </a:gsLst>
              <a:lin ang="5400000" scaled="0"/>
            </a:gradFill>
            <a:ln w="9525" cap="flat" cmpd="sng" algn="ctr">
              <a:solidFill>
                <a:schemeClr val="accent1">
                  <a:tint val="77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Sheet1!$A$2:$A$4</c:f>
              <c:strCache>
                <c:ptCount val="3"/>
                <c:pt idx="0">
                  <c:v>The Moon Saloon</c:v>
                </c:pt>
                <c:pt idx="1">
                  <c:v>Xplicit</c:v>
                </c:pt>
                <c:pt idx="2">
                  <c:v>Blue Hound Lounge</c:v>
                </c:pt>
              </c:strCache>
            </c:strRef>
          </c:cat>
          <c:val>
            <c:numRef>
              <c:f>Sheet1!$C$2:$C$4</c:f>
              <c:numCache>
                <c:formatCode>General</c:formatCode>
                <c:ptCount val="3"/>
                <c:pt idx="0">
                  <c:v>5</c:v>
                </c:pt>
                <c:pt idx="1">
                  <c:v>5</c:v>
                </c:pt>
                <c:pt idx="2">
                  <c:v>2</c:v>
                </c:pt>
              </c:numCache>
            </c:numRef>
          </c:val>
          <c:extLst>
            <c:ext xmlns:c16="http://schemas.microsoft.com/office/drawing/2014/chart" uri="{C3380CC4-5D6E-409C-BE32-E72D297353CC}">
              <c16:uniqueId val="{00000001-4F99-4946-9023-24A013C9D99F}"/>
            </c:ext>
          </c:extLst>
        </c:ser>
        <c:dLbls>
          <c:dLblPos val="outEnd"/>
          <c:showLegendKey val="0"/>
          <c:showVal val="1"/>
          <c:showCatName val="0"/>
          <c:showSerName val="0"/>
          <c:showPercent val="0"/>
          <c:showBubbleSize val="0"/>
        </c:dLbls>
        <c:gapWidth val="100"/>
        <c:overlap val="-24"/>
        <c:axId val="150214120"/>
        <c:axId val="150215296"/>
      </c:barChart>
      <c:catAx>
        <c:axId val="150214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50215296"/>
        <c:crosses val="autoZero"/>
        <c:auto val="1"/>
        <c:lblAlgn val="ctr"/>
        <c:lblOffset val="100"/>
        <c:noMultiLvlLbl val="0"/>
      </c:catAx>
      <c:valAx>
        <c:axId val="150215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50214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4/6/2016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4/6/2016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55780"/>
            <a:ext cx="6858000" cy="3200400"/>
          </a:xfrm>
        </p:spPr>
        <p:txBody>
          <a:bodyPr anchor="b">
            <a:normAutofit/>
          </a:bodyPr>
          <a:lstStyle>
            <a:lvl1pPr algn="l">
              <a:lnSpc>
                <a:spcPct val="75000"/>
              </a:lnSpc>
              <a:defRPr sz="8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956180"/>
            <a:ext cx="6858000" cy="1097280"/>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42120" y="380999"/>
            <a:ext cx="2011680" cy="6096001"/>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81199" y="380999"/>
            <a:ext cx="7074859" cy="6096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822960"/>
            <a:ext cx="8686800" cy="2011680"/>
          </a:xfrm>
        </p:spPr>
        <p:txBody>
          <a:bodyPr anchor="b">
            <a:normAutofit/>
          </a:bodyPr>
          <a:lstStyle>
            <a:lvl1pPr>
              <a:defRPr sz="6600"/>
            </a:lvl1pPr>
          </a:lstStyle>
          <a:p>
            <a:r>
              <a:rPr lang="en-US"/>
              <a:t>Click to edit Master title style</a:t>
            </a:r>
          </a:p>
        </p:txBody>
      </p:sp>
      <p:sp>
        <p:nvSpPr>
          <p:cNvPr id="3" name="Text Placeholder 2"/>
          <p:cNvSpPr>
            <a:spLocks noGrp="1"/>
          </p:cNvSpPr>
          <p:nvPr>
            <p:ph type="body" idx="1"/>
          </p:nvPr>
        </p:nvSpPr>
        <p:spPr>
          <a:xfrm>
            <a:off x="609600" y="2834640"/>
            <a:ext cx="8686800" cy="1097280"/>
          </a:xfrm>
        </p:spPr>
        <p:txBody>
          <a:bodyPr>
            <a:normAutofit/>
          </a:bodyPr>
          <a:lstStyle>
            <a:lvl1pPr marL="0" indent="0">
              <a:spcBef>
                <a:spcPts val="0"/>
              </a:spcBef>
              <a:buNone/>
              <a:defRPr sz="2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812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18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9812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812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818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7818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59420" y="408993"/>
            <a:ext cx="4800937" cy="1828800"/>
          </a:xfrm>
        </p:spPr>
        <p:txBody>
          <a:bodyPr anchor="b">
            <a:noAutofit/>
          </a:bodyPr>
          <a:lstStyle>
            <a:lvl1pPr>
              <a:defRPr sz="4400"/>
            </a:lvl1pPr>
          </a:lstStyle>
          <a:p>
            <a:r>
              <a:rPr lang="en-US"/>
              <a:t>Click to edit Master title style</a:t>
            </a:r>
          </a:p>
        </p:txBody>
      </p:sp>
      <p:sp>
        <p:nvSpPr>
          <p:cNvPr id="3" name="Content Placeholder 2"/>
          <p:cNvSpPr>
            <a:spLocks noGrp="1"/>
          </p:cNvSpPr>
          <p:nvPr>
            <p:ph idx="1"/>
          </p:nvPr>
        </p:nvSpPr>
        <p:spPr>
          <a:xfrm>
            <a:off x="606491" y="381000"/>
            <a:ext cx="5489510" cy="5791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559420" y="2237793"/>
            <a:ext cx="4800937"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56248" y="384048"/>
            <a:ext cx="4800600" cy="1828800"/>
          </a:xfrm>
        </p:spPr>
        <p:txBody>
          <a:bodyPr anchor="b">
            <a:noAutofit/>
          </a:bodyPr>
          <a:lstStyle>
            <a:lvl1pPr>
              <a:defRPr sz="4400">
                <a:solidFill>
                  <a:schemeClr val="bg1"/>
                </a:solidFill>
              </a:defRPr>
            </a:lvl1pPr>
          </a:lstStyle>
          <a:p>
            <a:r>
              <a:rPr lang="en-US"/>
              <a:t>Click to edit Master title style</a:t>
            </a:r>
          </a:p>
        </p:txBody>
      </p:sp>
      <p:sp>
        <p:nvSpPr>
          <p:cNvPr id="3" name="Picture Placeholder 2"/>
          <p:cNvSpPr>
            <a:spLocks noGrp="1"/>
          </p:cNvSpPr>
          <p:nvPr>
            <p:ph type="pic" idx="1"/>
          </p:nvPr>
        </p:nvSpPr>
        <p:spPr>
          <a:xfrm>
            <a:off x="0" y="0"/>
            <a:ext cx="6096000" cy="6858000"/>
          </a:xfrm>
          <a:ln>
            <a:noFill/>
          </a:ln>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556249" y="2240280"/>
            <a:ext cx="4799140"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57120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1200" y="381000"/>
            <a:ext cx="9372600" cy="12954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81200" y="1987419"/>
            <a:ext cx="9372600" cy="44831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631790" y="5691673"/>
            <a:ext cx="280731" cy="778847"/>
          </a:xfrm>
          <a:prstGeom prst="rect">
            <a:avLst/>
          </a:prstGeom>
        </p:spPr>
        <p:txBody>
          <a:bodyPr vert="vert270" lIns="91440" tIns="45720" rIns="91440" bIns="45720" rtlCol="0" anchor="ctr"/>
          <a:lstStyle>
            <a:lvl1pPr algn="l">
              <a:defRPr sz="800">
                <a:solidFill>
                  <a:schemeClr val="tx1">
                    <a:lumMod val="60000"/>
                    <a:lumOff val="40000"/>
                  </a:schemeClr>
                </a:solidFill>
              </a:defRPr>
            </a:lvl1pPr>
          </a:lstStyle>
          <a:p>
            <a:endParaRPr lang="en-US"/>
          </a:p>
        </p:txBody>
      </p:sp>
      <p:sp>
        <p:nvSpPr>
          <p:cNvPr id="5" name="Footer Placeholder 4"/>
          <p:cNvSpPr>
            <a:spLocks noGrp="1"/>
          </p:cNvSpPr>
          <p:nvPr>
            <p:ph type="ftr" sz="quarter" idx="3"/>
          </p:nvPr>
        </p:nvSpPr>
        <p:spPr>
          <a:xfrm>
            <a:off x="11631790" y="365125"/>
            <a:ext cx="280730" cy="5139936"/>
          </a:xfrm>
          <a:prstGeom prst="rect">
            <a:avLst/>
          </a:prstGeom>
        </p:spPr>
        <p:txBody>
          <a:bodyPr vert="vert270" lIns="91440" tIns="45720" rIns="91440" bIns="45720" rtlCol="0" anchor="ctr"/>
          <a:lstStyle>
            <a:lvl1pPr algn="ctr">
              <a:defRPr sz="800">
                <a:solidFill>
                  <a:schemeClr val="tx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313321" y="6268940"/>
            <a:ext cx="722377" cy="201580"/>
          </a:xfrm>
          <a:prstGeom prst="rect">
            <a:avLst/>
          </a:prstGeom>
        </p:spPr>
        <p:txBody>
          <a:bodyPr vert="horz" lIns="91440" tIns="45720" rIns="91440" bIns="45720" rtlCol="0" anchor="ctr"/>
          <a:lstStyle>
            <a:lvl1pPr algn="l">
              <a:defRPr sz="800">
                <a:solidFill>
                  <a:schemeClr val="tx1">
                    <a:lumMod val="60000"/>
                    <a:lumOff val="40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Last call</a:t>
            </a:r>
          </a:p>
        </p:txBody>
      </p:sp>
      <p:sp>
        <p:nvSpPr>
          <p:cNvPr id="3" name="Subtitle 2"/>
          <p:cNvSpPr>
            <a:spLocks noGrp="1"/>
          </p:cNvSpPr>
          <p:nvPr>
            <p:ph type="subTitle" idx="1"/>
          </p:nvPr>
        </p:nvSpPr>
        <p:spPr/>
        <p:txBody>
          <a:bodyPr/>
          <a:lstStyle/>
          <a:p>
            <a:r>
              <a:rPr lang="en-US" dirty="0"/>
              <a:t>Research data from Interviews</a:t>
            </a:r>
          </a:p>
        </p:txBody>
      </p:sp>
    </p:spTree>
    <p:extLst>
      <p:ext uri="{BB962C8B-B14F-4D97-AF65-F5344CB8AC3E}">
        <p14:creationId xmlns:p14="http://schemas.microsoft.com/office/powerpoint/2010/main" val="241325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 interviewed</a:t>
            </a:r>
          </a:p>
        </p:txBody>
      </p:sp>
      <p:sp>
        <p:nvSpPr>
          <p:cNvPr id="3" name="Content Placeholder 2"/>
          <p:cNvSpPr>
            <a:spLocks noGrp="1"/>
          </p:cNvSpPr>
          <p:nvPr>
            <p:ph idx="1"/>
          </p:nvPr>
        </p:nvSpPr>
        <p:spPr/>
        <p:txBody>
          <a:bodyPr/>
          <a:lstStyle/>
          <a:p>
            <a:r>
              <a:rPr lang="en-US" dirty="0"/>
              <a:t>Local Businesses</a:t>
            </a:r>
          </a:p>
          <a:p>
            <a:pPr lvl="1"/>
            <a:r>
              <a:rPr lang="en-US" dirty="0"/>
              <a:t>Peoria, AZ</a:t>
            </a:r>
          </a:p>
          <a:p>
            <a:pPr lvl="2"/>
            <a:r>
              <a:rPr lang="en-US" dirty="0"/>
              <a:t>The Moon Saloon (Sports Bar)</a:t>
            </a:r>
          </a:p>
          <a:p>
            <a:pPr lvl="1"/>
            <a:r>
              <a:rPr lang="en-US" dirty="0"/>
              <a:t>Glendale, AZ</a:t>
            </a:r>
          </a:p>
          <a:p>
            <a:pPr lvl="2"/>
            <a:r>
              <a:rPr lang="en-US" dirty="0" err="1"/>
              <a:t>Xplicit</a:t>
            </a:r>
            <a:r>
              <a:rPr lang="en-US" dirty="0"/>
              <a:t> (Strip Club)</a:t>
            </a:r>
          </a:p>
          <a:p>
            <a:pPr lvl="1"/>
            <a:r>
              <a:rPr lang="en-US" dirty="0"/>
              <a:t>Phoenix, AZ</a:t>
            </a:r>
          </a:p>
          <a:p>
            <a:pPr lvl="2"/>
            <a:r>
              <a:rPr lang="en-US" dirty="0"/>
              <a:t>Blue Hound Lounge (Up scale bar lounge)</a:t>
            </a:r>
          </a:p>
          <a:p>
            <a:r>
              <a:rPr lang="en-US" dirty="0"/>
              <a:t>Local Patrons</a:t>
            </a:r>
          </a:p>
          <a:p>
            <a:pPr lvl="1"/>
            <a:r>
              <a:rPr lang="en-US" dirty="0"/>
              <a:t>13 people participated in the interview</a:t>
            </a:r>
          </a:p>
        </p:txBody>
      </p:sp>
    </p:spTree>
    <p:extLst>
      <p:ext uri="{BB962C8B-B14F-4D97-AF65-F5344CB8AC3E}">
        <p14:creationId xmlns:p14="http://schemas.microsoft.com/office/powerpoint/2010/main" val="252333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Willingness to Use app as described</a:t>
            </a:r>
          </a:p>
        </p:txBody>
      </p:sp>
      <p:graphicFrame>
        <p:nvGraphicFramePr>
          <p:cNvPr id="6" name="Content Placeholder 5" descr="Clustered Column Chart" title="Chart"/>
          <p:cNvGraphicFramePr>
            <a:graphicFrameLocks noGrp="1"/>
          </p:cNvGraphicFramePr>
          <p:nvPr>
            <p:ph idx="1"/>
            <p:extLst>
              <p:ext uri="{D42A27DB-BD31-4B8C-83A1-F6EECF244321}">
                <p14:modId xmlns:p14="http://schemas.microsoft.com/office/powerpoint/2010/main" val="1101879940"/>
              </p:ext>
            </p:extLst>
          </p:nvPr>
        </p:nvGraphicFramePr>
        <p:xfrm>
          <a:off x="1981200" y="1987550"/>
          <a:ext cx="9372600" cy="4483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695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81354"/>
            <a:ext cx="9505071" cy="1575581"/>
          </a:xfrm>
        </p:spPr>
        <p:txBody>
          <a:bodyPr>
            <a:normAutofit fontScale="90000"/>
          </a:bodyPr>
          <a:lstStyle/>
          <a:p>
            <a:r>
              <a:rPr lang="en-US" dirty="0"/>
              <a:t>Common Questions from The Interviews</a:t>
            </a:r>
          </a:p>
        </p:txBody>
      </p:sp>
      <p:sp>
        <p:nvSpPr>
          <p:cNvPr id="3" name="Text Placeholder 2"/>
          <p:cNvSpPr>
            <a:spLocks noGrp="1"/>
          </p:cNvSpPr>
          <p:nvPr>
            <p:ph type="body" idx="1"/>
          </p:nvPr>
        </p:nvSpPr>
        <p:spPr>
          <a:xfrm>
            <a:off x="609599" y="2018713"/>
            <a:ext cx="8686800" cy="4508695"/>
          </a:xfrm>
        </p:spPr>
        <p:txBody>
          <a:bodyPr>
            <a:normAutofit/>
          </a:bodyPr>
          <a:lstStyle/>
          <a:p>
            <a:pPr marL="342900" indent="-342900">
              <a:buFont typeface="Arial" panose="020B0604020202020204" pitchFamily="34" charset="0"/>
              <a:buChar char="•"/>
            </a:pPr>
            <a:r>
              <a:rPr lang="en-US" sz="2400" dirty="0"/>
              <a:t>Owners / Managers</a:t>
            </a:r>
            <a:endParaRPr lang="en-US" sz="1200" dirty="0"/>
          </a:p>
          <a:p>
            <a:pPr marL="800100" lvl="1" indent="-342900">
              <a:buFont typeface="Arial" panose="020B0604020202020204" pitchFamily="34" charset="0"/>
              <a:buChar char="•"/>
            </a:pPr>
            <a:r>
              <a:rPr lang="en-US" sz="1600" dirty="0"/>
              <a:t>Will this service be free until a set benchmark is hit with the user base?</a:t>
            </a:r>
          </a:p>
          <a:p>
            <a:pPr marL="1257300" lvl="2" indent="-342900">
              <a:buFont typeface="Arial" panose="020B0604020202020204" pitchFamily="34" charset="0"/>
              <a:buChar char="•"/>
            </a:pPr>
            <a:r>
              <a:rPr lang="en-US" sz="1400" dirty="0"/>
              <a:t>Also if it is free, would it only be free for the initial launch of the app, or would you have a trial period after launch?</a:t>
            </a:r>
          </a:p>
          <a:p>
            <a:pPr marL="800100" lvl="1" indent="-342900">
              <a:buFont typeface="Arial" panose="020B0604020202020204" pitchFamily="34" charset="0"/>
              <a:buChar char="•"/>
            </a:pPr>
            <a:r>
              <a:rPr lang="en-US" sz="1600" dirty="0"/>
              <a:t>Is this service pay as you use, or a subscription service?</a:t>
            </a:r>
          </a:p>
          <a:p>
            <a:pPr marL="800100" lvl="1" indent="-342900">
              <a:buFont typeface="Arial" panose="020B0604020202020204" pitchFamily="34" charset="0"/>
              <a:buChar char="•"/>
            </a:pPr>
            <a:r>
              <a:rPr lang="en-US" sz="1600" dirty="0"/>
              <a:t>Is your professional dashboard useable on any system (i.e. PC, IOS, Android)?</a:t>
            </a:r>
          </a:p>
          <a:p>
            <a:pPr marL="800100" lvl="1" indent="-342900">
              <a:buFont typeface="Arial" panose="020B0604020202020204" pitchFamily="34" charset="0"/>
              <a:buChar char="•"/>
            </a:pPr>
            <a:r>
              <a:rPr lang="en-US" sz="1600" dirty="0"/>
              <a:t>Will you be able to have full functionality on any system you are using? As in could we send the push notification not just from the phone app, but also from our PC in the office?</a:t>
            </a:r>
          </a:p>
          <a:p>
            <a:pPr marL="800100" lvl="1" indent="-342900">
              <a:buFont typeface="Arial" panose="020B0604020202020204" pitchFamily="34" charset="0"/>
              <a:buChar char="•"/>
            </a:pPr>
            <a:r>
              <a:rPr lang="en-US" sz="1600" dirty="0"/>
              <a:t>Is their a function to have the push notification to be set on a repeat option?</a:t>
            </a:r>
          </a:p>
          <a:p>
            <a:pPr marL="800100" lvl="1" indent="-342900">
              <a:buFont typeface="Arial" panose="020B0604020202020204" pitchFamily="34" charset="0"/>
              <a:buChar char="•"/>
            </a:pPr>
            <a:endParaRPr lang="en-US" sz="1600" dirty="0"/>
          </a:p>
        </p:txBody>
      </p:sp>
    </p:spTree>
    <p:extLst>
      <p:ext uri="{BB962C8B-B14F-4D97-AF65-F5344CB8AC3E}">
        <p14:creationId xmlns:p14="http://schemas.microsoft.com/office/powerpoint/2010/main" val="46861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81354"/>
            <a:ext cx="9505071" cy="1575581"/>
          </a:xfrm>
        </p:spPr>
        <p:txBody>
          <a:bodyPr>
            <a:normAutofit fontScale="90000"/>
          </a:bodyPr>
          <a:lstStyle/>
          <a:p>
            <a:r>
              <a:rPr lang="en-US" dirty="0"/>
              <a:t>Common Questions from The Interviews</a:t>
            </a:r>
          </a:p>
        </p:txBody>
      </p:sp>
      <p:sp>
        <p:nvSpPr>
          <p:cNvPr id="3" name="Text Placeholder 2"/>
          <p:cNvSpPr>
            <a:spLocks noGrp="1"/>
          </p:cNvSpPr>
          <p:nvPr>
            <p:ph type="body" idx="1"/>
          </p:nvPr>
        </p:nvSpPr>
        <p:spPr>
          <a:xfrm>
            <a:off x="609599" y="2018713"/>
            <a:ext cx="8686800" cy="4508695"/>
          </a:xfrm>
        </p:spPr>
        <p:txBody>
          <a:bodyPr>
            <a:normAutofit/>
          </a:bodyPr>
          <a:lstStyle/>
          <a:p>
            <a:pPr marL="342900" indent="-342900">
              <a:buFont typeface="Arial" panose="020B0604020202020204" pitchFamily="34" charset="0"/>
              <a:buChar char="•"/>
            </a:pPr>
            <a:r>
              <a:rPr lang="en-US" sz="2400" dirty="0"/>
              <a:t>Patrons (aka app Users)</a:t>
            </a:r>
            <a:endParaRPr lang="en-US" sz="1200" dirty="0"/>
          </a:p>
          <a:p>
            <a:pPr marL="800100" lvl="1" indent="-342900">
              <a:buFont typeface="Arial" panose="020B0604020202020204" pitchFamily="34" charset="0"/>
              <a:buChar char="•"/>
            </a:pPr>
            <a:r>
              <a:rPr lang="en-US" sz="1600" dirty="0"/>
              <a:t>How will you make sure this app doesn’t become a spam service?</a:t>
            </a:r>
            <a:endParaRPr lang="en-US" sz="1400" dirty="0"/>
          </a:p>
          <a:p>
            <a:pPr marL="800100" lvl="1" indent="-342900">
              <a:buFont typeface="Arial" panose="020B0604020202020204" pitchFamily="34" charset="0"/>
              <a:buChar char="•"/>
            </a:pPr>
            <a:r>
              <a:rPr lang="en-US" sz="1600" dirty="0"/>
              <a:t>Is there some type of reward or point system that could be redeemable, or a referral system?</a:t>
            </a:r>
          </a:p>
          <a:p>
            <a:pPr marL="800100" lvl="1" indent="-342900">
              <a:buFont typeface="Arial" panose="020B0604020202020204" pitchFamily="34" charset="0"/>
              <a:buChar char="•"/>
            </a:pPr>
            <a:r>
              <a:rPr lang="en-US" sz="1600" dirty="0"/>
              <a:t>Will the app have a feature that could allow you to share a push notification of a bar special going on if they don’t have the app?</a:t>
            </a:r>
          </a:p>
          <a:p>
            <a:pPr marL="800100" lvl="1" indent="-342900">
              <a:buFont typeface="Arial" panose="020B0604020202020204" pitchFamily="34" charset="0"/>
              <a:buChar char="•"/>
            </a:pPr>
            <a:r>
              <a:rPr lang="en-US" sz="1600" dirty="0"/>
              <a:t>Will Last Call be connected to other apps like Twitter, Instagram, or Facebook?</a:t>
            </a:r>
          </a:p>
          <a:p>
            <a:pPr marL="800100" lvl="1" indent="-342900">
              <a:buFont typeface="Arial" panose="020B0604020202020204" pitchFamily="34" charset="0"/>
              <a:buChar char="•"/>
            </a:pPr>
            <a:r>
              <a:rPr lang="en-US" sz="1600" dirty="0"/>
              <a:t>What happens if I am traveling, would I be able to get notifications from local bars if  I am in another state?</a:t>
            </a:r>
          </a:p>
          <a:p>
            <a:pPr marL="800100" lvl="1" indent="-342900">
              <a:buFont typeface="Arial" panose="020B0604020202020204" pitchFamily="34" charset="0"/>
              <a:buChar char="•"/>
            </a:pPr>
            <a:r>
              <a:rPr lang="en-US" sz="1600" dirty="0"/>
              <a:t>Would you have a swipe feature like Tinder, or a thumbs up feature to respond to the notification that you are coming? Or do you have to redeem the special by showing up, and scanning a barcode on your phone?</a:t>
            </a:r>
          </a:p>
          <a:p>
            <a:pPr marL="800100" lvl="1" indent="-342900">
              <a:buFont typeface="Arial" panose="020B0604020202020204" pitchFamily="34" charset="0"/>
              <a:buChar char="•"/>
            </a:pPr>
            <a:endParaRPr lang="en-US" sz="1600" dirty="0"/>
          </a:p>
        </p:txBody>
      </p:sp>
    </p:spTree>
    <p:extLst>
      <p:ext uri="{BB962C8B-B14F-4D97-AF65-F5344CB8AC3E}">
        <p14:creationId xmlns:p14="http://schemas.microsoft.com/office/powerpoint/2010/main" val="1542715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109744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reframe Building 16x9">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1EF0E57-12D2-4B54-A790-AA6D167593A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wireframe building presentation (widescreen)</Template>
  <TotalTime>0</TotalTime>
  <Words>354</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Wireframe Building 16x9</vt:lpstr>
      <vt:lpstr>Last call</vt:lpstr>
      <vt:lpstr>Users interviewed</vt:lpstr>
      <vt:lpstr>Willingness to Use app as described</vt:lpstr>
      <vt:lpstr>Common Questions from The Interviews</vt:lpstr>
      <vt:lpstr>Common Questions from The Interviews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2016-04-07T02:04:26Z</dcterms:created>
  <dcterms:modified xsi:type="dcterms:W3CDTF">2016-04-07T02:39:46Z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TC030310279991</vt:lpwstr>
  </property>
</Properties>
</file>