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verage-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Kristyn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Kristyn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Kristyn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49" y="990800"/>
            <a:ext cx="7909200" cy="1730100"/>
          </a:xfrm>
          <a:prstGeom prst="rect">
            <a:avLst/>
          </a:prstGeom>
        </p:spPr>
        <p:txBody>
          <a:bodyPr anchorCtr="0" anchor="b" bIns="91425" lIns="91425" rIns="91425" tIns="91425">
            <a:noAutofit/>
          </a:bodyPr>
          <a:lstStyle/>
          <a:p>
            <a:pPr lvl="0">
              <a:spcBef>
                <a:spcPts val="0"/>
              </a:spcBef>
              <a:buNone/>
            </a:pPr>
            <a:r>
              <a:rPr lang="en"/>
              <a:t>Sprint Review 3: Shark Frenzy</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a:solidFill>
                  <a:srgbClr val="CACACA"/>
                </a:solidFill>
              </a:rPr>
              <a:t>Kristyn Raleigh, Morgan Jones, Brian Thompson, Scott Johnson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What’s New In Sprint 3</a:t>
            </a:r>
          </a:p>
        </p:txBody>
      </p:sp>
      <p:sp>
        <p:nvSpPr>
          <p:cNvPr id="66" name="Shape 66"/>
          <p:cNvSpPr txBox="1"/>
          <p:nvPr>
            <p:ph idx="1" type="body"/>
          </p:nvPr>
        </p:nvSpPr>
        <p:spPr>
          <a:xfrm>
            <a:off x="493225" y="1152475"/>
            <a:ext cx="3791100" cy="3416400"/>
          </a:xfrm>
          <a:prstGeom prst="rect">
            <a:avLst/>
          </a:prstGeom>
        </p:spPr>
        <p:txBody>
          <a:bodyPr anchorCtr="0" anchor="t" bIns="91425" lIns="91425" rIns="91425" tIns="91425">
            <a:noAutofit/>
          </a:bodyPr>
          <a:lstStyle/>
          <a:p>
            <a:pPr indent="-228600" lvl="0" marL="457200" rtl="0">
              <a:spcBef>
                <a:spcPts val="0"/>
              </a:spcBef>
            </a:pPr>
            <a:r>
              <a:rPr lang="en"/>
              <a:t>New Feature</a:t>
            </a:r>
          </a:p>
          <a:p>
            <a:pPr indent="-228600" lvl="0" marL="457200" rtl="0">
              <a:spcBef>
                <a:spcPts val="0"/>
              </a:spcBef>
            </a:pPr>
            <a:r>
              <a:rPr lang="en"/>
              <a:t>Update On Formatting and Design</a:t>
            </a:r>
          </a:p>
          <a:p>
            <a:pPr indent="-228600" lvl="0" marL="457200" rtl="0">
              <a:spcBef>
                <a:spcPts val="0"/>
              </a:spcBef>
            </a:pPr>
            <a:r>
              <a:rPr lang="en"/>
              <a:t>New Logo</a:t>
            </a:r>
          </a:p>
          <a:p>
            <a:pPr indent="-228600" lvl="0" marL="457200" rtl="0">
              <a:spcBef>
                <a:spcPts val="0"/>
              </a:spcBef>
            </a:pPr>
            <a:r>
              <a:rPr lang="en"/>
              <a:t>Switch to Web-Based</a:t>
            </a:r>
          </a:p>
          <a:p>
            <a:pPr indent="-228600" lvl="1" marL="914400">
              <a:spcBef>
                <a:spcPts val="0"/>
              </a:spcBef>
            </a:pPr>
            <a:r>
              <a:rPr lang="en"/>
              <a:t>Mobile Compatible</a:t>
            </a:r>
          </a:p>
        </p:txBody>
      </p:sp>
      <p:pic>
        <p:nvPicPr>
          <p:cNvPr id="67" name="Shape 67"/>
          <p:cNvPicPr preferRelativeResize="0"/>
          <p:nvPr/>
        </p:nvPicPr>
        <p:blipFill>
          <a:blip r:embed="rId3">
            <a:alphaModFix/>
          </a:blip>
          <a:stretch>
            <a:fillRect/>
          </a:stretch>
        </p:blipFill>
        <p:spPr>
          <a:xfrm>
            <a:off x="5682075" y="1152475"/>
            <a:ext cx="2111850" cy="21118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New Feature</a:t>
            </a:r>
          </a:p>
        </p:txBody>
      </p:sp>
      <p:sp>
        <p:nvSpPr>
          <p:cNvPr id="73" name="Shape 73"/>
          <p:cNvSpPr txBox="1"/>
          <p:nvPr>
            <p:ph idx="1" type="body"/>
          </p:nvPr>
        </p:nvSpPr>
        <p:spPr>
          <a:xfrm>
            <a:off x="311700" y="1000075"/>
            <a:ext cx="5691000" cy="3683400"/>
          </a:xfrm>
          <a:prstGeom prst="rect">
            <a:avLst/>
          </a:prstGeom>
        </p:spPr>
        <p:txBody>
          <a:bodyPr anchorCtr="0" anchor="t" bIns="91425" lIns="91425" rIns="91425" tIns="91425">
            <a:noAutofit/>
          </a:bodyPr>
          <a:lstStyle/>
          <a:p>
            <a:pPr indent="-228600" lvl="0" marL="457200" rtl="0">
              <a:spcBef>
                <a:spcPts val="0"/>
              </a:spcBef>
            </a:pPr>
            <a:r>
              <a:rPr lang="en"/>
              <a:t>Find a Meeting Place</a:t>
            </a:r>
          </a:p>
          <a:p>
            <a:pPr indent="-228600" lvl="1" marL="914400" rtl="0">
              <a:spcBef>
                <a:spcPts val="0"/>
              </a:spcBef>
            </a:pPr>
            <a:r>
              <a:rPr lang="en"/>
              <a:t>Would show meeting places based on the location you wanted to meet and would give information about the place like hours, if there are group rooms, free wifi, what type of place it is (i.e. Starbucks, library, etc.)</a:t>
            </a:r>
          </a:p>
          <a:p>
            <a:pPr indent="-228600" lvl="0" marL="457200" rtl="0">
              <a:spcBef>
                <a:spcPts val="0"/>
              </a:spcBef>
            </a:pPr>
            <a:r>
              <a:rPr lang="en"/>
              <a:t>Would be difficult to implement</a:t>
            </a:r>
          </a:p>
          <a:p>
            <a:pPr indent="-228600" lvl="1" marL="914400" rtl="0">
              <a:spcBef>
                <a:spcPts val="0"/>
              </a:spcBef>
            </a:pPr>
            <a:r>
              <a:rPr lang="en"/>
              <a:t>Time, skill, privacy concerns</a:t>
            </a:r>
          </a:p>
        </p:txBody>
      </p:sp>
      <p:pic>
        <p:nvPicPr>
          <p:cNvPr id="74" name="Shape 74"/>
          <p:cNvPicPr preferRelativeResize="0"/>
          <p:nvPr/>
        </p:nvPicPr>
        <p:blipFill>
          <a:blip r:embed="rId3">
            <a:alphaModFix/>
          </a:blip>
          <a:stretch>
            <a:fillRect/>
          </a:stretch>
        </p:blipFill>
        <p:spPr>
          <a:xfrm>
            <a:off x="6474749" y="1000075"/>
            <a:ext cx="1839575" cy="18395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Survey Findings</a:t>
            </a:r>
          </a:p>
        </p:txBody>
      </p:sp>
      <p:sp>
        <p:nvSpPr>
          <p:cNvPr id="80" name="Shape 80"/>
          <p:cNvSpPr txBox="1"/>
          <p:nvPr>
            <p:ph idx="1" type="body"/>
          </p:nvPr>
        </p:nvSpPr>
        <p:spPr>
          <a:xfrm>
            <a:off x="311700" y="1000075"/>
            <a:ext cx="8520600" cy="3683400"/>
          </a:xfrm>
          <a:prstGeom prst="rect">
            <a:avLst/>
          </a:prstGeom>
        </p:spPr>
        <p:txBody>
          <a:bodyPr anchorCtr="0" anchor="t" bIns="91425" lIns="91425" rIns="91425" tIns="91425">
            <a:noAutofit/>
          </a:bodyPr>
          <a:lstStyle/>
          <a:p>
            <a:pPr indent="-228600" lvl="0" marL="457200">
              <a:spcBef>
                <a:spcPts val="0"/>
              </a:spcBef>
            </a:pPr>
            <a:r>
              <a:rPr lang="en"/>
              <a:t>20 total respondents</a:t>
            </a:r>
          </a:p>
          <a:p>
            <a:pPr indent="-228600" lvl="0" marL="457200" rtl="0">
              <a:spcBef>
                <a:spcPts val="0"/>
              </a:spcBef>
            </a:pPr>
            <a:r>
              <a:rPr lang="en"/>
              <a:t>80% liked the new font</a:t>
            </a:r>
          </a:p>
          <a:p>
            <a:pPr indent="-228600" lvl="1" marL="914400">
              <a:spcBef>
                <a:spcPts val="0"/>
              </a:spcBef>
            </a:pPr>
            <a:r>
              <a:rPr lang="en"/>
              <a:t>(Was the prior most hated part of design)</a:t>
            </a:r>
          </a:p>
          <a:p>
            <a:pPr indent="-228600" lvl="0" marL="457200">
              <a:spcBef>
                <a:spcPts val="0"/>
              </a:spcBef>
            </a:pPr>
            <a:r>
              <a:rPr lang="en"/>
              <a:t>64% preferred the new logo over the old one</a:t>
            </a:r>
          </a:p>
          <a:p>
            <a:pPr indent="-228600" lvl="0" marL="457200" rtl="0">
              <a:spcBef>
                <a:spcPts val="0"/>
              </a:spcBef>
            </a:pPr>
            <a:r>
              <a:rPr lang="en"/>
              <a:t>84% preferred the new design over the prior design</a:t>
            </a:r>
          </a:p>
          <a:p>
            <a:pPr indent="-228600" lvl="0" marL="457200" rtl="0">
              <a:spcBef>
                <a:spcPts val="0"/>
              </a:spcBef>
            </a:pPr>
            <a:r>
              <a:rPr lang="en"/>
              <a:t>68% of respondents said they’d utilize the ‘find a meeting place’ feature if implemented</a:t>
            </a:r>
          </a:p>
          <a:p>
            <a:pPr indent="-228600" lvl="0" marL="457200" rtl="0">
              <a:spcBef>
                <a:spcPts val="0"/>
              </a:spcBef>
            </a:pPr>
            <a:r>
              <a:rPr lang="en"/>
              <a:t>40% of respondents said they’d use it for personal calendar/organization even without a group</a:t>
            </a:r>
          </a:p>
        </p:txBody>
      </p:sp>
      <p:pic>
        <p:nvPicPr>
          <p:cNvPr id="81" name="Shape 81"/>
          <p:cNvPicPr preferRelativeResize="0"/>
          <p:nvPr/>
        </p:nvPicPr>
        <p:blipFill>
          <a:blip r:embed="rId3">
            <a:alphaModFix/>
          </a:blip>
          <a:stretch>
            <a:fillRect/>
          </a:stretch>
        </p:blipFill>
        <p:spPr>
          <a:xfrm>
            <a:off x="6468244" y="588750"/>
            <a:ext cx="1713449" cy="16259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User Feedback</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15000"/>
              </a:lnSpc>
              <a:spcBef>
                <a:spcPts val="0"/>
              </a:spcBef>
              <a:spcAft>
                <a:spcPts val="0"/>
              </a:spcAft>
            </a:pPr>
            <a:r>
              <a:rPr lang="en"/>
              <a:t>“The interface is simple and easy to use, but very rudimentary.”</a:t>
            </a:r>
          </a:p>
          <a:p>
            <a:pPr indent="-228600" lvl="0" marL="457200" rtl="0">
              <a:lnSpc>
                <a:spcPct val="115000"/>
              </a:lnSpc>
              <a:spcBef>
                <a:spcPts val="0"/>
              </a:spcBef>
              <a:spcAft>
                <a:spcPts val="0"/>
              </a:spcAft>
            </a:pPr>
            <a:r>
              <a:rPr lang="en"/>
              <a:t>“I like the color-coded groups based on when tasks are due.”</a:t>
            </a:r>
          </a:p>
          <a:p>
            <a:pPr indent="-228600" lvl="0" marL="457200" rtl="0">
              <a:lnSpc>
                <a:spcPct val="115000"/>
              </a:lnSpc>
              <a:spcBef>
                <a:spcPts val="0"/>
              </a:spcBef>
              <a:spcAft>
                <a:spcPts val="0"/>
              </a:spcAft>
            </a:pPr>
            <a:r>
              <a:rPr lang="en"/>
              <a:t>“The pages are bland and not eye-catching.  I would recommend adding some pictures or some more color to the backgrounds.”</a:t>
            </a:r>
          </a:p>
          <a:p>
            <a:pPr indent="-228600" lvl="0" marL="457200" rtl="0">
              <a:lnSpc>
                <a:spcPct val="115000"/>
              </a:lnSpc>
              <a:spcBef>
                <a:spcPts val="0"/>
              </a:spcBef>
              <a:spcAft>
                <a:spcPts val="0"/>
              </a:spcAft>
            </a:pPr>
            <a:r>
              <a:rPr lang="en"/>
              <a:t>“A banner or something across the top telling me what product I am using would be a good addition.”</a:t>
            </a:r>
          </a:p>
          <a:p>
            <a:pPr indent="-228600" lvl="0" marL="457200" rtl="0">
              <a:lnSpc>
                <a:spcPct val="115000"/>
              </a:lnSpc>
              <a:spcBef>
                <a:spcPts val="0"/>
              </a:spcBef>
              <a:spcAft>
                <a:spcPts val="0"/>
              </a:spcAft>
            </a:pPr>
            <a:r>
              <a:rPr lang="en"/>
              <a:t>“I’d have to see how the find a meeting place feature works before deciding.”</a:t>
            </a:r>
          </a:p>
          <a:p>
            <a:pPr lvl="0">
              <a:spcBef>
                <a:spcPts val="0"/>
              </a:spcBef>
              <a:buNone/>
            </a:pPr>
            <a:r>
              <a:t/>
            </a:r>
            <a:endParaRPr/>
          </a:p>
        </p:txBody>
      </p:sp>
      <p:pic>
        <p:nvPicPr>
          <p:cNvPr id="88" name="Shape 88"/>
          <p:cNvPicPr preferRelativeResize="0"/>
          <p:nvPr/>
        </p:nvPicPr>
        <p:blipFill>
          <a:blip r:embed="rId3">
            <a:alphaModFix/>
          </a:blip>
          <a:stretch>
            <a:fillRect/>
          </a:stretch>
        </p:blipFill>
        <p:spPr>
          <a:xfrm>
            <a:off x="7343725" y="445025"/>
            <a:ext cx="1282850" cy="12828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New Logo</a:t>
            </a:r>
          </a:p>
        </p:txBody>
      </p:sp>
      <p:pic>
        <p:nvPicPr>
          <p:cNvPr id="94" name="Shape 94"/>
          <p:cNvPicPr preferRelativeResize="0"/>
          <p:nvPr/>
        </p:nvPicPr>
        <p:blipFill>
          <a:blip r:embed="rId3">
            <a:alphaModFix/>
          </a:blip>
          <a:stretch>
            <a:fillRect/>
          </a:stretch>
        </p:blipFill>
        <p:spPr>
          <a:xfrm>
            <a:off x="2669875" y="805475"/>
            <a:ext cx="3804250" cy="38042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Live Demo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