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85" r:id="rId3"/>
    <p:sldId id="271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69" r:id="rId14"/>
    <p:sldId id="284" r:id="rId1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165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F6D1A55-5ADE-4390-B6D6-690D8312E8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9881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E7211-0F6D-48DE-B41A-EB0EA8B46A1F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057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E7211-0F6D-48DE-B41A-EB0EA8B46A1F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057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45223-3F4D-46DF-A91F-7F2F3746B91B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246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E7211-0F6D-48DE-B41A-EB0EA8B46A1F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057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BE1A-AC27-463E-A6BE-AB3EAC4254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28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55490-9891-457E-B61F-D13880B57F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84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178EC-FD8A-4E80-BBC2-C34FDF3A53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57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30D37-AC1D-4158-B7A9-75206737566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38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DD868-169F-4063-BC0F-0FA9A748823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90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78F6C-06BD-4D8A-9927-E7360F824D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253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D428-C38E-4985-8B66-E437162C279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93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91EF8-1249-4A2E-B5BE-8330206126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889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75AD9-31BE-4200-B232-CAEA8D0EBE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964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01283-CB34-466C-A7AA-910F78E1AC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97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7CE14-D34A-44D1-9D59-A35579CF00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87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CDB3839-949F-4382-B871-18586C2D65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425575" y="2074863"/>
            <a:ext cx="2519363" cy="2519362"/>
          </a:xfrm>
          <a:prstGeom prst="ellipse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514800" anchor="b" anchorCtr="0">
            <a:scene3d>
              <a:camera prst="orthographicFront"/>
              <a:lightRig rig="threePt" dir="t"/>
            </a:scene3d>
            <a:sp3d>
              <a:bevelB w="0" h="0"/>
            </a:sp3d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glow rad="127000">
                    <a:schemeClr val="accent1">
                      <a:alpha val="50000"/>
                    </a:schemeClr>
                  </a:glow>
                </a:effectLst>
                <a:latin typeface="Impact" panose="020B0806030902050204" pitchFamily="34" charset="0"/>
              </a:rPr>
              <a:t>Sphere</a:t>
            </a:r>
            <a:endParaRPr lang="en-GB" altLang="en-US" sz="3200" b="1" dirty="0">
              <a:solidFill>
                <a:schemeClr val="bg2">
                  <a:lumMod val="10000"/>
                </a:schemeClr>
              </a:solidFill>
              <a:effectLst>
                <a:glow rad="127000">
                  <a:schemeClr val="accent1">
                    <a:alpha val="5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672517" y="2008203"/>
            <a:ext cx="2016125" cy="124719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925513" y="4762500"/>
            <a:ext cx="3519487" cy="10096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41425" y="6116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25" y="2764310"/>
            <a:ext cx="4505597" cy="12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Plugins Required: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199" y="1597981"/>
            <a:ext cx="584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SEO/Anti-</a:t>
            </a:r>
            <a:r>
              <a:rPr lang="en-US" sz="2400" dirty="0" err="1" smtClean="0">
                <a:latin typeface="Impact" panose="020B0806030902050204" pitchFamily="34" charset="0"/>
              </a:rPr>
              <a:t>BlogSPAM</a:t>
            </a:r>
            <a:endParaRPr lang="en-US" sz="2400" dirty="0" smtClean="0">
              <a:latin typeface="Impact" panose="020B080603090205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Database Extension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Photo Gallery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Event Calendar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Facebook Connector</a:t>
            </a:r>
            <a:endParaRPr lang="en-US" sz="2400" dirty="0">
              <a:latin typeface="Impact" panose="020B080603090205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Cool Parallax-scrolling Theme!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Impact" panose="020B0806030902050204" pitchFamily="34" charset="0"/>
              </a:rPr>
              <a:t>(OK, this isn’t really a plugin, but it is cool!)</a:t>
            </a:r>
          </a:p>
        </p:txBody>
      </p:sp>
    </p:spTree>
    <p:extLst>
      <p:ext uri="{BB962C8B-B14F-4D97-AF65-F5344CB8AC3E}">
        <p14:creationId xmlns:p14="http://schemas.microsoft.com/office/powerpoint/2010/main" val="363292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Backup / DR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199" y="1597981"/>
            <a:ext cx="5845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Export function </a:t>
            </a:r>
            <a:r>
              <a:rPr lang="en-US" sz="2400" dirty="0" smtClean="0">
                <a:latin typeface="Impact" panose="020B0806030902050204" pitchFamily="34" charset="0"/>
                <a:sym typeface="Wingdings"/>
              </a:rPr>
              <a:t>XML File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Impact" panose="020B0806030902050204" pitchFamily="34" charset="0"/>
                <a:sym typeface="Wingdings"/>
              </a:rPr>
              <a:t>Posts, Pages, Comments, Custom Fields, Terms, navigation Menus, Custom Posts</a:t>
            </a:r>
            <a:endParaRPr lang="en-US" sz="1400" dirty="0" smtClean="0">
              <a:latin typeface="Impact" panose="020B080603090205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FTP/Zip Files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Impact" panose="020B0806030902050204" pitchFamily="34" charset="0"/>
              </a:rPr>
              <a:t>This gets all of the Plugins, Pictures,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Impact" panose="020B0806030902050204" pitchFamily="34" charset="0"/>
              </a:rPr>
              <a:t>SQLDump</a:t>
            </a:r>
            <a:r>
              <a:rPr lang="en-US" sz="2400" dirty="0" smtClean="0">
                <a:latin typeface="Impact" panose="020B0806030902050204" pitchFamily="34" charset="0"/>
              </a:rPr>
              <a:t> the Database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Impact" panose="020B0806030902050204" pitchFamily="34" charset="0"/>
              </a:rPr>
              <a:t>Mostly covered in the XML Export, but handy to have</a:t>
            </a:r>
          </a:p>
        </p:txBody>
      </p:sp>
    </p:spTree>
    <p:extLst>
      <p:ext uri="{BB962C8B-B14F-4D97-AF65-F5344CB8AC3E}">
        <p14:creationId xmlns:p14="http://schemas.microsoft.com/office/powerpoint/2010/main" val="84778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What’s Next?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199" y="1597981"/>
            <a:ext cx="5845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Add New Functionality via more Plugins!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Impact" panose="020B0806030902050204" pitchFamily="34" charset="0"/>
                <a:sym typeface="Wingdings"/>
              </a:rPr>
              <a:t>Resume/Job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Impact" panose="020B0806030902050204" pitchFamily="34" charset="0"/>
                <a:sym typeface="Wingdings"/>
              </a:rPr>
              <a:t>Alumni Networking/marketing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Change Themes!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Impact" panose="020B0806030902050204" pitchFamily="34" charset="0"/>
              </a:rPr>
              <a:t>Super Customizable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Sell Stuff!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Impact" panose="020B0806030902050204" pitchFamily="34" charset="0"/>
              </a:rPr>
              <a:t>Add a StoreFront/Cart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Almost Unlimited Potential!</a:t>
            </a:r>
          </a:p>
        </p:txBody>
      </p:sp>
    </p:spTree>
    <p:extLst>
      <p:ext uri="{BB962C8B-B14F-4D97-AF65-F5344CB8AC3E}">
        <p14:creationId xmlns:p14="http://schemas.microsoft.com/office/powerpoint/2010/main" val="163338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8"/>
          <p:cNvGrpSpPr>
            <a:grpSpLocks/>
          </p:cNvGrpSpPr>
          <p:nvPr/>
        </p:nvGrpSpPr>
        <p:grpSpPr bwMode="auto">
          <a:xfrm>
            <a:off x="4951207" y="2820641"/>
            <a:ext cx="1530350" cy="1530350"/>
            <a:chOff x="2431" y="1885"/>
            <a:chExt cx="964" cy="964"/>
          </a:xfrm>
        </p:grpSpPr>
        <p:sp>
          <p:nvSpPr>
            <p:cNvPr id="7184" name="Oval 15"/>
            <p:cNvSpPr>
              <a:spLocks noChangeArrowheads="1"/>
            </p:cNvSpPr>
            <p:nvPr/>
          </p:nvSpPr>
          <p:spPr bwMode="auto">
            <a:xfrm>
              <a:off x="2431" y="1885"/>
              <a:ext cx="964" cy="964"/>
            </a:xfrm>
            <a:prstGeom prst="ellipse">
              <a:avLst/>
            </a:prstGeom>
            <a:gradFill rotWithShape="1">
              <a:gsLst>
                <a:gs pos="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5148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 dirty="0">
                  <a:solidFill>
                    <a:schemeClr val="bg2">
                      <a:lumMod val="10000"/>
                    </a:schemeClr>
                  </a:solidFill>
                  <a:effectLst>
                    <a:glow rad="127000">
                      <a:schemeClr val="accent1">
                        <a:alpha val="50000"/>
                      </a:schemeClr>
                    </a:glow>
                  </a:effectLst>
                  <a:latin typeface="Impact" panose="020B0806030902050204" pitchFamily="34" charset="0"/>
                </a:rPr>
                <a:t>Sphere</a:t>
              </a:r>
              <a:endParaRPr lang="en-GB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185" name="Oval 16"/>
            <p:cNvSpPr>
              <a:spLocks noChangeArrowheads="1"/>
            </p:cNvSpPr>
            <p:nvPr/>
          </p:nvSpPr>
          <p:spPr bwMode="auto">
            <a:xfrm>
              <a:off x="2526" y="1886"/>
              <a:ext cx="794" cy="45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171" name="Oval 2"/>
          <p:cNvSpPr>
            <a:spLocks noChangeArrowheads="1"/>
          </p:cNvSpPr>
          <p:nvPr/>
        </p:nvSpPr>
        <p:spPr bwMode="auto">
          <a:xfrm>
            <a:off x="3674857" y="1566516"/>
            <a:ext cx="4108450" cy="4108450"/>
          </a:xfrm>
          <a:prstGeom prst="ellips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Oval 3"/>
          <p:cNvSpPr>
            <a:spLocks noChangeArrowheads="1"/>
          </p:cNvSpPr>
          <p:nvPr/>
        </p:nvSpPr>
        <p:spPr bwMode="auto">
          <a:xfrm>
            <a:off x="3328782" y="2123728"/>
            <a:ext cx="1200150" cy="1200150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400" dirty="0" smtClean="0">
                <a:solidFill>
                  <a:schemeClr val="bg1"/>
                </a:solidFill>
                <a:latin typeface="Impact" panose="020B0806030902050204" pitchFamily="34" charset="0"/>
              </a:rPr>
              <a:t>What’s Next?</a:t>
            </a:r>
            <a:endParaRPr lang="en-GB" altLang="en-US" sz="1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3" name="Oval 4"/>
          <p:cNvSpPr>
            <a:spLocks noChangeArrowheads="1"/>
          </p:cNvSpPr>
          <p:nvPr/>
        </p:nvSpPr>
        <p:spPr bwMode="auto">
          <a:xfrm>
            <a:off x="3433557" y="2095153"/>
            <a:ext cx="990600" cy="5667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328782" y="3958878"/>
            <a:ext cx="1200150" cy="120015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400" dirty="0" smtClean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Backup/DR</a:t>
            </a:r>
            <a:endParaRPr lang="en-GB" altLang="en-US" sz="1400" dirty="0">
              <a:solidFill>
                <a:schemeClr val="bg2">
                  <a:lumMod val="1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3433557" y="3958878"/>
            <a:ext cx="990600" cy="5667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5116307" y="4974878"/>
            <a:ext cx="1200150" cy="120015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Plugins</a:t>
            </a:r>
            <a:endParaRPr lang="en-GB" altLang="en-US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5221082" y="4938366"/>
            <a:ext cx="990600" cy="5667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Oval 9"/>
          <p:cNvSpPr>
            <a:spLocks noChangeArrowheads="1"/>
          </p:cNvSpPr>
          <p:nvPr/>
        </p:nvSpPr>
        <p:spPr bwMode="auto">
          <a:xfrm>
            <a:off x="6941932" y="3958878"/>
            <a:ext cx="1200150" cy="120015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Project </a:t>
            </a:r>
            <a:r>
              <a:rPr lang="en-GB" altLang="en-US" sz="1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Reqs</a:t>
            </a:r>
            <a:endParaRPr lang="en-GB" altLang="en-US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79" name="Oval 10"/>
          <p:cNvSpPr>
            <a:spLocks noChangeArrowheads="1"/>
          </p:cNvSpPr>
          <p:nvPr/>
        </p:nvSpPr>
        <p:spPr bwMode="auto">
          <a:xfrm>
            <a:off x="7046707" y="3958878"/>
            <a:ext cx="990600" cy="5667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Oval 11"/>
          <p:cNvSpPr>
            <a:spLocks noChangeArrowheads="1"/>
          </p:cNvSpPr>
          <p:nvPr/>
        </p:nvSpPr>
        <p:spPr bwMode="auto">
          <a:xfrm>
            <a:off x="6943519" y="2123728"/>
            <a:ext cx="1200150" cy="120015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WP </a:t>
            </a:r>
            <a:r>
              <a:rPr lang="en-GB" altLang="en-US" sz="1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Reqs</a:t>
            </a:r>
            <a:endParaRPr lang="en-GB" altLang="en-US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81" name="Oval 12"/>
          <p:cNvSpPr>
            <a:spLocks noChangeArrowheads="1"/>
          </p:cNvSpPr>
          <p:nvPr/>
        </p:nvSpPr>
        <p:spPr bwMode="auto">
          <a:xfrm>
            <a:off x="7048294" y="2095153"/>
            <a:ext cx="990600" cy="5667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2" name="Oval 13"/>
          <p:cNvSpPr>
            <a:spLocks noChangeArrowheads="1"/>
          </p:cNvSpPr>
          <p:nvPr/>
        </p:nvSpPr>
        <p:spPr bwMode="auto">
          <a:xfrm>
            <a:off x="5116307" y="990253"/>
            <a:ext cx="1200150" cy="1200150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 dirty="0" smtClean="0">
                <a:solidFill>
                  <a:schemeClr val="bg1"/>
                </a:solidFill>
                <a:latin typeface="Impact" panose="020B0806030902050204" pitchFamily="34" charset="0"/>
              </a:rPr>
              <a:t>Project</a:t>
            </a:r>
            <a:endParaRPr lang="en-GB" altLang="en-US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83" name="Oval 14"/>
          <p:cNvSpPr>
            <a:spLocks noChangeArrowheads="1"/>
          </p:cNvSpPr>
          <p:nvPr/>
        </p:nvSpPr>
        <p:spPr bwMode="auto">
          <a:xfrm>
            <a:off x="5221082" y="953741"/>
            <a:ext cx="990600" cy="5667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4" y="435674"/>
            <a:ext cx="4505597" cy="1215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316589" y="2074863"/>
            <a:ext cx="2519363" cy="2519362"/>
          </a:xfrm>
          <a:prstGeom prst="ellipse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514800" anchor="b" anchorCtr="0">
            <a:scene3d>
              <a:camera prst="orthographicFront"/>
              <a:lightRig rig="threePt" dir="t"/>
            </a:scene3d>
            <a:sp3d>
              <a:bevelB w="0" h="0"/>
            </a:sp3d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glow rad="127000">
                    <a:schemeClr val="accent1">
                      <a:alpha val="50000"/>
                    </a:schemeClr>
                  </a:glow>
                </a:effectLst>
                <a:latin typeface="Impact" panose="020B0806030902050204" pitchFamily="34" charset="0"/>
              </a:rPr>
              <a:t>Sphere</a:t>
            </a:r>
            <a:endParaRPr lang="en-GB" altLang="en-US" sz="3200" b="1" dirty="0">
              <a:solidFill>
                <a:schemeClr val="bg2">
                  <a:lumMod val="10000"/>
                </a:schemeClr>
              </a:solidFill>
              <a:effectLst>
                <a:glow rad="127000">
                  <a:schemeClr val="accent1">
                    <a:alpha val="5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 rot="-2725215">
            <a:off x="2964164" y="2247901"/>
            <a:ext cx="2016125" cy="914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2816527" y="4762500"/>
            <a:ext cx="3519487" cy="10096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41425" y="6116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latin typeface="Impact" panose="020B0806030902050204" pitchFamily="34" charset="0"/>
              </a:rPr>
              <a:t>Thank You!</a:t>
            </a:r>
            <a:endParaRPr lang="en-GB" altLang="en-US" dirty="0" smtClean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425575" y="2074863"/>
            <a:ext cx="2519363" cy="2519362"/>
          </a:xfrm>
          <a:prstGeom prst="ellipse">
            <a:avLst/>
          </a:prstGeom>
          <a:gradFill rotWithShape="1">
            <a:gsLst>
              <a:gs pos="0">
                <a:srgbClr val="000076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514800" anchor="b" anchorCtr="0">
            <a:scene3d>
              <a:camera prst="orthographicFront"/>
              <a:lightRig rig="threePt" dir="t"/>
            </a:scene3d>
            <a:sp3d>
              <a:bevelB w="0" h="0"/>
            </a:sp3d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glow rad="127000">
                    <a:schemeClr val="accent1">
                      <a:alpha val="50000"/>
                    </a:schemeClr>
                  </a:glow>
                </a:effectLst>
                <a:latin typeface="Impact" panose="020B0806030902050204" pitchFamily="34" charset="0"/>
              </a:rPr>
              <a:t>Sphere</a:t>
            </a:r>
            <a:endParaRPr lang="en-GB" altLang="en-US" sz="3200" b="1" dirty="0">
              <a:solidFill>
                <a:schemeClr val="bg2">
                  <a:lumMod val="10000"/>
                </a:schemeClr>
              </a:solidFill>
              <a:effectLst>
                <a:glow rad="127000">
                  <a:schemeClr val="accent1">
                    <a:alpha val="5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672517" y="2008203"/>
            <a:ext cx="2016125" cy="124719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925513" y="4762500"/>
            <a:ext cx="3519487" cy="10096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41425" y="6116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latin typeface="Impact" panose="020B0806030902050204" pitchFamily="34" charset="0"/>
              </a:rPr>
              <a:t>The Team</a:t>
            </a:r>
            <a:endParaRPr lang="en-GB" altLang="en-US" dirty="0" smtClean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804" y="1916569"/>
            <a:ext cx="2698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Han Kim</a:t>
            </a:r>
          </a:p>
          <a:p>
            <a:pPr algn="ctr"/>
            <a:r>
              <a:rPr lang="en-US" sz="2400" dirty="0" smtClean="0">
                <a:latin typeface="Impact" panose="020B0806030902050204" pitchFamily="34" charset="0"/>
                <a:sym typeface="Wingdings"/>
              </a:rPr>
              <a:t></a:t>
            </a:r>
            <a:endParaRPr lang="en-US" sz="2400" dirty="0" smtClean="0">
              <a:latin typeface="Impact" panose="020B0806030902050204" pitchFamily="34" charset="0"/>
            </a:endParaRPr>
          </a:p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Catherine Phan</a:t>
            </a:r>
          </a:p>
          <a:p>
            <a:pPr algn="ctr"/>
            <a:r>
              <a:rPr lang="en-US" sz="2400" dirty="0">
                <a:latin typeface="Impact" panose="020B0806030902050204" pitchFamily="34" charset="0"/>
                <a:sym typeface="Wingdings"/>
              </a:rPr>
              <a:t></a:t>
            </a:r>
            <a:endParaRPr lang="en-US" sz="2400" dirty="0">
              <a:latin typeface="Impact" panose="020B0806030902050204" pitchFamily="34" charset="0"/>
            </a:endParaRPr>
          </a:p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Don Reese</a:t>
            </a:r>
          </a:p>
          <a:p>
            <a:pPr algn="ctr"/>
            <a:r>
              <a:rPr lang="en-US" sz="2400" dirty="0">
                <a:latin typeface="Impact" panose="020B0806030902050204" pitchFamily="34" charset="0"/>
                <a:sym typeface="Wingdings"/>
              </a:rPr>
              <a:t></a:t>
            </a:r>
            <a:endParaRPr lang="en-US" sz="2400" dirty="0">
              <a:latin typeface="Impact" panose="020B0806030902050204" pitchFamily="34" charset="0"/>
            </a:endParaRPr>
          </a:p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Michael </a:t>
            </a:r>
            <a:r>
              <a:rPr lang="en-US" sz="2400" dirty="0" err="1" smtClean="0">
                <a:latin typeface="Impact" panose="020B0806030902050204" pitchFamily="34" charset="0"/>
              </a:rPr>
              <a:t>Spitzkoff</a:t>
            </a:r>
            <a:endParaRPr lang="en-US" sz="2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The Project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418855" y="2066924"/>
            <a:ext cx="2519362" cy="2519363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39517" y="1990724"/>
            <a:ext cx="2078038" cy="1190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918792" y="4755206"/>
            <a:ext cx="3519488" cy="1009650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0261" y="2759408"/>
            <a:ext cx="2503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Impact" panose="020B0806030902050204" pitchFamily="34" charset="0"/>
              </a:rPr>
              <a:t>Create a new website for ASU’s DISC that is </a:t>
            </a:r>
            <a:r>
              <a:rPr lang="en-US" sz="2400" u="sng" dirty="0" smtClean="0">
                <a:latin typeface="Impact" panose="020B0806030902050204" pitchFamily="34" charset="0"/>
              </a:rPr>
              <a:t>accessible</a:t>
            </a:r>
            <a:r>
              <a:rPr lang="en-US" sz="2400" dirty="0" smtClean="0">
                <a:latin typeface="Impact" panose="020B0806030902050204" pitchFamily="34" charset="0"/>
              </a:rPr>
              <a:t>, </a:t>
            </a:r>
            <a:r>
              <a:rPr lang="en-US" sz="2400" u="sng" dirty="0" smtClean="0">
                <a:latin typeface="Impact" panose="020B0806030902050204" pitchFamily="34" charset="0"/>
              </a:rPr>
              <a:t>extensible</a:t>
            </a:r>
            <a:r>
              <a:rPr lang="en-US" sz="2400" dirty="0" smtClean="0">
                <a:latin typeface="Impact" panose="020B0806030902050204" pitchFamily="34" charset="0"/>
              </a:rPr>
              <a:t> and more easily </a:t>
            </a:r>
            <a:r>
              <a:rPr lang="en-US" sz="2400" u="sng" dirty="0" smtClean="0">
                <a:latin typeface="Impact" panose="020B0806030902050204" pitchFamily="34" charset="0"/>
              </a:rPr>
              <a:t>maintainable</a:t>
            </a:r>
            <a:endParaRPr lang="en-US" sz="2400" u="sng" dirty="0">
              <a:latin typeface="Impact" panose="020B080603090205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71" y="1370464"/>
            <a:ext cx="4505597" cy="12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The Project – Old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75" y="1418899"/>
            <a:ext cx="5128185" cy="3153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033" y="4838330"/>
            <a:ext cx="8147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Created by alumni member and based on Ruby on Rails:</a:t>
            </a:r>
          </a:p>
          <a:p>
            <a:pPr algn="ctr"/>
            <a:r>
              <a:rPr lang="en-US" sz="2400" u="sng" dirty="0" smtClean="0">
                <a:latin typeface="Impact" panose="020B0806030902050204" pitchFamily="34" charset="0"/>
              </a:rPr>
              <a:t>Not</a:t>
            </a:r>
            <a:r>
              <a:rPr lang="en-US" sz="2400" dirty="0" smtClean="0">
                <a:latin typeface="Impact" panose="020B0806030902050204" pitchFamily="34" charset="0"/>
              </a:rPr>
              <a:t> easily </a:t>
            </a:r>
            <a:r>
              <a:rPr lang="en-US" sz="2400" u="sng" dirty="0" smtClean="0">
                <a:latin typeface="Impact" panose="020B0806030902050204" pitchFamily="34" charset="0"/>
              </a:rPr>
              <a:t>maintainable</a:t>
            </a:r>
            <a:r>
              <a:rPr lang="en-US" sz="2400" dirty="0" smtClean="0">
                <a:latin typeface="Impact" panose="020B0806030902050204" pitchFamily="34" charset="0"/>
              </a:rPr>
              <a:t>.</a:t>
            </a:r>
          </a:p>
          <a:p>
            <a:pPr algn="ctr"/>
            <a:r>
              <a:rPr lang="en-US" sz="2400" u="sng" dirty="0" smtClean="0">
                <a:latin typeface="Impact" panose="020B0806030902050204" pitchFamily="34" charset="0"/>
              </a:rPr>
              <a:t>Not</a:t>
            </a:r>
            <a:r>
              <a:rPr lang="en-US" sz="2400" dirty="0" smtClean="0">
                <a:latin typeface="Impact" panose="020B0806030902050204" pitchFamily="34" charset="0"/>
              </a:rPr>
              <a:t> easily </a:t>
            </a:r>
            <a:r>
              <a:rPr lang="en-US" sz="2400" u="sng" dirty="0" smtClean="0">
                <a:latin typeface="Impact" panose="020B0806030902050204" pitchFamily="34" charset="0"/>
              </a:rPr>
              <a:t>extensible</a:t>
            </a:r>
            <a:r>
              <a:rPr lang="en-US" sz="2400" dirty="0" smtClean="0">
                <a:latin typeface="Impact" panose="020B0806030902050204" pitchFamily="34" charset="0"/>
              </a:rPr>
              <a:t>.</a:t>
            </a:r>
          </a:p>
          <a:p>
            <a:pPr algn="ctr"/>
            <a:r>
              <a:rPr lang="en-US" sz="2400" u="sng" dirty="0" smtClean="0">
                <a:latin typeface="Impact" panose="020B0806030902050204" pitchFamily="34" charset="0"/>
              </a:rPr>
              <a:t>Not</a:t>
            </a:r>
            <a:r>
              <a:rPr lang="en-US" sz="2400" dirty="0" smtClean="0">
                <a:latin typeface="Impact" panose="020B0806030902050204" pitchFamily="34" charset="0"/>
              </a:rPr>
              <a:t> very </a:t>
            </a:r>
            <a:r>
              <a:rPr lang="en-US" sz="2400" u="sng" dirty="0" smtClean="0">
                <a:latin typeface="Impact" panose="020B0806030902050204" pitchFamily="34" charset="0"/>
              </a:rPr>
              <a:t>accessible</a:t>
            </a:r>
            <a:r>
              <a:rPr lang="en-US" sz="2400" dirty="0" smtClean="0">
                <a:latin typeface="Impact" panose="020B0806030902050204" pitchFamily="34" charset="0"/>
              </a:rPr>
              <a:t>.</a:t>
            </a:r>
            <a:endParaRPr lang="en-US" sz="2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7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The Project – New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033" y="4838330"/>
            <a:ext cx="8147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Based on WordPress:</a:t>
            </a:r>
          </a:p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Industry-Standard PHP, MySQL, HTML, CSS</a:t>
            </a:r>
          </a:p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Easy to Maintain!</a:t>
            </a:r>
          </a:p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Easy to Extend!</a:t>
            </a:r>
          </a:p>
          <a:p>
            <a:pPr algn="ctr"/>
            <a:r>
              <a:rPr lang="en-US" sz="2400" dirty="0" smtClean="0">
                <a:latin typeface="Impact" panose="020B0806030902050204" pitchFamily="34" charset="0"/>
              </a:rPr>
              <a:t>Very Accessible</a:t>
            </a:r>
            <a:r>
              <a:rPr lang="en-US" sz="2400" dirty="0">
                <a:latin typeface="Impact" panose="020B0806030902050204" pitchFamily="34" charset="0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205" y="1411549"/>
            <a:ext cx="5070160" cy="336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60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WordPress Requirements - 1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199" y="1597981"/>
            <a:ext cx="58450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Impact" panose="020B0806030902050204" pitchFamily="34" charset="0"/>
              </a:rPr>
              <a:t>How to get WordPress</a:t>
            </a:r>
          </a:p>
          <a:p>
            <a:pPr algn="ctr"/>
            <a:endParaRPr lang="en-US" sz="2400" dirty="0">
              <a:latin typeface="Impact" panose="020B0806030902050204" pitchFamily="34" charset="0"/>
            </a:endParaRPr>
          </a:p>
          <a:p>
            <a:pPr algn="ctr"/>
            <a:r>
              <a:rPr lang="en-US" sz="2400" u="sng" dirty="0" smtClean="0">
                <a:latin typeface="Impact" panose="020B0806030902050204" pitchFamily="34" charset="0"/>
              </a:rPr>
              <a:t>Hosted by WordPress.com:</a:t>
            </a:r>
          </a:p>
          <a:p>
            <a:pPr algn="ctr"/>
            <a:r>
              <a:rPr lang="en-US" dirty="0" smtClean="0">
                <a:latin typeface="Impact" panose="020B0806030902050204" pitchFamily="34" charset="0"/>
              </a:rPr>
              <a:t>No muss, no fuss, with limitations</a:t>
            </a:r>
          </a:p>
          <a:p>
            <a:pPr algn="ctr"/>
            <a:endParaRPr lang="en-US" dirty="0" smtClean="0">
              <a:latin typeface="Impact" panose="020B0806030902050204" pitchFamily="34" charset="0"/>
            </a:endParaRPr>
          </a:p>
          <a:p>
            <a:pPr algn="ctr"/>
            <a:r>
              <a:rPr lang="en-US" sz="2400" u="sng" dirty="0" smtClean="0">
                <a:latin typeface="Impact" panose="020B0806030902050204" pitchFamily="34" charset="0"/>
              </a:rPr>
              <a:t>Hosted by an ISP:</a:t>
            </a:r>
          </a:p>
          <a:p>
            <a:pPr algn="ctr"/>
            <a:r>
              <a:rPr lang="en-US" dirty="0" smtClean="0">
                <a:latin typeface="Impact" panose="020B0806030902050204" pitchFamily="34" charset="0"/>
              </a:rPr>
              <a:t>No muss, no fuss, some limitations</a:t>
            </a:r>
          </a:p>
          <a:p>
            <a:pPr algn="ctr"/>
            <a:endParaRPr lang="en-US" dirty="0" smtClean="0">
              <a:latin typeface="Impact" panose="020B0806030902050204" pitchFamily="34" charset="0"/>
            </a:endParaRPr>
          </a:p>
          <a:p>
            <a:pPr algn="ctr"/>
            <a:r>
              <a:rPr lang="en-US" sz="2400" u="sng" dirty="0" smtClean="0">
                <a:latin typeface="Impact" panose="020B0806030902050204" pitchFamily="34" charset="0"/>
              </a:rPr>
              <a:t>Self-install on an ISP:</a:t>
            </a:r>
          </a:p>
          <a:p>
            <a:pPr algn="ctr"/>
            <a:r>
              <a:rPr lang="en-US" dirty="0" smtClean="0">
                <a:latin typeface="Impact" panose="020B0806030902050204" pitchFamily="34" charset="0"/>
              </a:rPr>
              <a:t>Some muss, some fuss, less imitations</a:t>
            </a:r>
          </a:p>
          <a:p>
            <a:pPr algn="ctr"/>
            <a:endParaRPr lang="en-US" dirty="0" smtClean="0">
              <a:latin typeface="Impact" panose="020B0806030902050204" pitchFamily="34" charset="0"/>
            </a:endParaRPr>
          </a:p>
          <a:p>
            <a:pPr algn="ctr"/>
            <a:r>
              <a:rPr lang="en-US" sz="2400" u="sng" dirty="0" smtClean="0">
                <a:latin typeface="Impact" panose="020B0806030902050204" pitchFamily="34" charset="0"/>
              </a:rPr>
              <a:t>Self-install on private server:</a:t>
            </a:r>
          </a:p>
          <a:p>
            <a:pPr algn="ctr"/>
            <a:r>
              <a:rPr lang="en-US" dirty="0" smtClean="0">
                <a:latin typeface="Impact" panose="020B0806030902050204" pitchFamily="34" charset="0"/>
              </a:rPr>
              <a:t>Some muss, some fuss, no limitations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9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WordPress Requirements - 2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199" y="1597981"/>
            <a:ext cx="584506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Impact" panose="020B0806030902050204" pitchFamily="34" charset="0"/>
              </a:rPr>
              <a:t>WordPress’ Famous 5-minute Install</a:t>
            </a:r>
          </a:p>
          <a:p>
            <a:pPr algn="ctr"/>
            <a:endParaRPr lang="en-US" sz="2400" dirty="0">
              <a:latin typeface="Impact" panose="020B080603090205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Download and unzip WordPress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Impact" panose="020B080603090205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Create a MySQL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Impact" panose="020B080603090205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Upload WordPress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Impact" panose="020B080603090205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Run WordPress Install Script</a:t>
            </a:r>
          </a:p>
        </p:txBody>
      </p:sp>
    </p:spTree>
    <p:extLst>
      <p:ext uri="{BB962C8B-B14F-4D97-AF65-F5344CB8AC3E}">
        <p14:creationId xmlns:p14="http://schemas.microsoft.com/office/powerpoint/2010/main" val="1131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WordPress Requirements - 3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199" y="1597981"/>
            <a:ext cx="584506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Impact" panose="020B0806030902050204" pitchFamily="34" charset="0"/>
              </a:rPr>
              <a:t>The ‘Tech Stack’:</a:t>
            </a:r>
          </a:p>
          <a:p>
            <a:pPr algn="ctr"/>
            <a:endParaRPr lang="en-US" sz="2400" dirty="0">
              <a:latin typeface="Impact" panose="020B080603090205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PHP version 5.6 or greater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Impact" panose="020B080603090205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MySQL version 5.5 or greater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latin typeface="Impact" panose="020B080603090205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Web server (Apache, Nginx, IIS)</a:t>
            </a:r>
            <a:endParaRPr lang="en-US" dirty="0">
              <a:latin typeface="Impact" panose="020B080603090205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Impact" panose="020B080603090205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241011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Project Requirements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723283" y="1773961"/>
            <a:ext cx="1421999" cy="1457511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tIns="514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855165" y="1697761"/>
            <a:ext cx="1172903" cy="68880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6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41033" y="3463765"/>
            <a:ext cx="1986498" cy="584106"/>
          </a:xfrm>
          <a:prstGeom prst="ellipse">
            <a:avLst/>
          </a:prstGeom>
          <a:gradFill rotWithShape="1">
            <a:gsLst>
              <a:gs pos="0">
                <a:srgbClr val="4D4D4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199" y="1597981"/>
            <a:ext cx="5845067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Member Registration/Login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Member/Event Database/Reports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Event Calendar/Attendance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Blog Roll/Social Media Connectivity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Photo Gallery</a:t>
            </a:r>
            <a:endParaRPr lang="en-US" sz="2400" dirty="0">
              <a:latin typeface="Impact" panose="020B080603090205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Impact" panose="020B0806030902050204" pitchFamily="34" charset="0"/>
              </a:rPr>
              <a:t>Future Resume/Job links and ???</a:t>
            </a:r>
          </a:p>
        </p:txBody>
      </p:sp>
    </p:spTree>
    <p:extLst>
      <p:ext uri="{BB962C8B-B14F-4D97-AF65-F5344CB8AC3E}">
        <p14:creationId xmlns:p14="http://schemas.microsoft.com/office/powerpoint/2010/main" val="30610977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349</Words>
  <Application>Microsoft Office PowerPoint</Application>
  <PresentationFormat>On-screen Show (4:3)</PresentationFormat>
  <Paragraphs>101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The Team</vt:lpstr>
      <vt:lpstr>The Project</vt:lpstr>
      <vt:lpstr>The Project – Old</vt:lpstr>
      <vt:lpstr>The Project – New</vt:lpstr>
      <vt:lpstr>WordPress Requirements - 1</vt:lpstr>
      <vt:lpstr>WordPress Requirements - 2</vt:lpstr>
      <vt:lpstr>WordPress Requirements - 3</vt:lpstr>
      <vt:lpstr>Project Requirements</vt:lpstr>
      <vt:lpstr>Plugins Required:</vt:lpstr>
      <vt:lpstr>Backup / DR</vt:lpstr>
      <vt:lpstr>What’s Next?</vt:lpstr>
      <vt:lpstr>PowerPoint Presentation</vt:lpstr>
      <vt:lpstr>Thank You!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Don Reese</cp:lastModifiedBy>
  <cp:revision>16</cp:revision>
  <dcterms:created xsi:type="dcterms:W3CDTF">2009-11-03T13:35:13Z</dcterms:created>
  <dcterms:modified xsi:type="dcterms:W3CDTF">2015-10-01T18:46:50Z</dcterms:modified>
</cp:coreProperties>
</file>