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autoCompressPictures="0">
  <p:sldMasterIdLst>
    <p:sldMasterId id="2147483648" r:id="rId1"/>
  </p:sldMasterIdLst>
  <p:notesMasterIdLst>
    <p:notesMasterId r:id="rId4"/>
  </p:notesMasterIdLst>
  <p:handoutMasterIdLst>
    <p:handoutMasterId r:id="rId32"/>
  </p:handoutMasterIdLst>
  <p:sldIdLst>
    <p:sldId id="856" r:id="rId3"/>
    <p:sldId id="917" r:id="rId5"/>
    <p:sldId id="859" r:id="rId6"/>
    <p:sldId id="913" r:id="rId7"/>
    <p:sldId id="914" r:id="rId8"/>
    <p:sldId id="906" r:id="rId9"/>
    <p:sldId id="908" r:id="rId10"/>
    <p:sldId id="909" r:id="rId11"/>
    <p:sldId id="910" r:id="rId12"/>
    <p:sldId id="915" r:id="rId13"/>
    <p:sldId id="911" r:id="rId14"/>
    <p:sldId id="900" r:id="rId15"/>
    <p:sldId id="916" r:id="rId16"/>
    <p:sldId id="902" r:id="rId17"/>
    <p:sldId id="903" r:id="rId18"/>
    <p:sldId id="904" r:id="rId19"/>
    <p:sldId id="905" r:id="rId20"/>
    <p:sldId id="861" r:id="rId21"/>
    <p:sldId id="868" r:id="rId22"/>
    <p:sldId id="885" r:id="rId23"/>
    <p:sldId id="886" r:id="rId24"/>
    <p:sldId id="892" r:id="rId25"/>
    <p:sldId id="894" r:id="rId26"/>
    <p:sldId id="895" r:id="rId27"/>
    <p:sldId id="896" r:id="rId28"/>
    <p:sldId id="897" r:id="rId29"/>
    <p:sldId id="898" r:id="rId30"/>
    <p:sldId id="899" r:id="rId31"/>
  </p:sldIdLst>
  <p:sldSz cx="12192000" cy="6858000"/>
  <p:notesSz cx="7315200" cy="96012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brat Mahapatra"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a:srgbClr val="0000CC"/>
    <a:srgbClr val="E68900"/>
    <a:srgbClr val="CC0000"/>
    <a:srgbClr val="0000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4" autoAdjust="0"/>
    <p:restoredTop sz="89343" autoAdjust="0"/>
  </p:normalViewPr>
  <p:slideViewPr>
    <p:cSldViewPr snapToGrid="0" snapToObjects="1">
      <p:cViewPr varScale="1">
        <p:scale>
          <a:sx n="66" d="100"/>
          <a:sy n="66" d="100"/>
        </p:scale>
        <p:origin x="648" y="44"/>
      </p:cViewPr>
      <p:guideLst>
        <p:guide orient="horz" pos="2160"/>
        <p:guide pos="3838"/>
      </p:guideLst>
    </p:cSldViewPr>
  </p:slideViewPr>
  <p:outlineViewPr>
    <p:cViewPr>
      <p:scale>
        <a:sx n="33" d="100"/>
        <a:sy n="33" d="100"/>
      </p:scale>
      <p:origin x="0" y="-82512"/>
    </p:cViewPr>
  </p:outlineViewPr>
  <p:notesTextViewPr>
    <p:cViewPr>
      <p:scale>
        <a:sx n="100" d="100"/>
        <a:sy n="100" d="100"/>
      </p:scale>
      <p:origin x="0" y="0"/>
    </p:cViewPr>
  </p:notesTextViewPr>
  <p:notesViewPr>
    <p:cSldViewPr snapToGrid="0" snapToObjects="1">
      <p:cViewPr varScale="1">
        <p:scale>
          <a:sx n="82" d="100"/>
          <a:sy n="82" d="100"/>
        </p:scale>
        <p:origin x="2982" y="84"/>
      </p:cViewPr>
      <p:guideLst/>
    </p:cSldViewPr>
  </p:notesViewPr>
  <p:gridSpacing cx="57150" cy="5715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5C2048-C1D0-4591-8844-5E2C14C78E44}" type="doc">
      <dgm:prSet loTypeId="urn:microsoft.com/office/officeart/2011/layout/HexagonRadial" loCatId="officeonline" qsTypeId="urn:microsoft.com/office/officeart/2005/8/quickstyle/simple5" qsCatId="simple" csTypeId="urn:microsoft.com/office/officeart/2005/8/colors/accent0_1" csCatId="mainScheme" phldr="1"/>
      <dgm:spPr/>
      <dgm:t>
        <a:bodyPr/>
        <a:lstStyle/>
        <a:p>
          <a:endParaRPr lang="en-US"/>
        </a:p>
      </dgm:t>
    </dgm:pt>
    <dgm:pt modelId="{06E1DD42-581E-4D80-AB7B-D5749E554E70}">
      <dgm:prSet phldrT="[Text]"/>
      <dgm:spPr/>
      <dgm:t>
        <a:bodyPr/>
        <a:lstStyle/>
        <a:p>
          <a:r>
            <a:rPr lang="en-US" dirty="0" smtClean="0"/>
            <a:t>Field Data</a:t>
          </a:r>
          <a:endParaRPr lang="en-US" dirty="0"/>
        </a:p>
      </dgm:t>
    </dgm:pt>
    <dgm:pt modelId="{546D9987-4807-436B-9CDD-EABCAF298597}" cxnId="{0FB5255C-CC71-4585-A1F9-D901761CF419}" type="parTrans">
      <dgm:prSet/>
      <dgm:spPr/>
      <dgm:t>
        <a:bodyPr/>
        <a:lstStyle/>
        <a:p>
          <a:endParaRPr lang="en-US"/>
        </a:p>
      </dgm:t>
    </dgm:pt>
    <dgm:pt modelId="{68E00263-17AC-43F6-8431-CD7F2CA4736D}" cxnId="{0FB5255C-CC71-4585-A1F9-D901761CF419}" type="sibTrans">
      <dgm:prSet/>
      <dgm:spPr/>
      <dgm:t>
        <a:bodyPr/>
        <a:lstStyle/>
        <a:p>
          <a:endParaRPr lang="en-US"/>
        </a:p>
      </dgm:t>
    </dgm:pt>
    <dgm:pt modelId="{22786E4E-63A4-4AB1-A4D3-DE4A1DF198DA}">
      <dgm:prSet phldrT="[Text]"/>
      <dgm:spPr/>
      <dgm:t>
        <a:bodyPr/>
        <a:lstStyle/>
        <a:p>
          <a:r>
            <a:rPr lang="en-US" dirty="0" smtClean="0"/>
            <a:t>Land Use, Safety &amp; Emissions Models</a:t>
          </a:r>
          <a:endParaRPr lang="en-US" dirty="0"/>
        </a:p>
      </dgm:t>
    </dgm:pt>
    <dgm:pt modelId="{1A07D124-82D2-4CC3-85CD-CBB38C64CA71}" cxnId="{490E4EC6-1ED0-4C2F-B022-68E7F4C74DC4}" type="parTrans">
      <dgm:prSet/>
      <dgm:spPr/>
      <dgm:t>
        <a:bodyPr/>
        <a:lstStyle/>
        <a:p>
          <a:endParaRPr lang="en-US"/>
        </a:p>
      </dgm:t>
    </dgm:pt>
    <dgm:pt modelId="{F4B92891-D349-4056-9016-6AC47644FF13}" cxnId="{490E4EC6-1ED0-4C2F-B022-68E7F4C74DC4}" type="sibTrans">
      <dgm:prSet/>
      <dgm:spPr/>
      <dgm:t>
        <a:bodyPr/>
        <a:lstStyle/>
        <a:p>
          <a:endParaRPr lang="en-US"/>
        </a:p>
      </dgm:t>
    </dgm:pt>
    <dgm:pt modelId="{EC34B7C9-187D-48E0-85D2-CF8013D8D789}">
      <dgm:prSet phldrT="[Text]"/>
      <dgm:spPr/>
      <dgm:t>
        <a:bodyPr/>
        <a:lstStyle/>
        <a:p>
          <a:r>
            <a:rPr lang="en-US" dirty="0" smtClean="0"/>
            <a:t>HCM &amp; Signal Timing Models</a:t>
          </a:r>
          <a:endParaRPr lang="en-US" dirty="0"/>
        </a:p>
      </dgm:t>
    </dgm:pt>
    <dgm:pt modelId="{7445C809-C9A3-4D41-AD4C-701FB1DE1AA0}" cxnId="{871D241C-6D2C-45B8-BE2A-C14EFC6CFE31}" type="parTrans">
      <dgm:prSet/>
      <dgm:spPr/>
      <dgm:t>
        <a:bodyPr/>
        <a:lstStyle/>
        <a:p>
          <a:endParaRPr lang="en-US"/>
        </a:p>
      </dgm:t>
    </dgm:pt>
    <dgm:pt modelId="{BA35D2C9-E404-4111-A001-CAB5702D1F9F}" cxnId="{871D241C-6D2C-45B8-BE2A-C14EFC6CFE31}" type="sibTrans">
      <dgm:prSet/>
      <dgm:spPr/>
      <dgm:t>
        <a:bodyPr/>
        <a:lstStyle/>
        <a:p>
          <a:endParaRPr lang="en-US"/>
        </a:p>
      </dgm:t>
    </dgm:pt>
    <dgm:pt modelId="{25D0BC2E-D8B7-4B4C-B8E8-7CC06BC4C312}">
      <dgm:prSet phldrT="[Text]"/>
      <dgm:spPr/>
      <dgm:t>
        <a:bodyPr/>
        <a:lstStyle/>
        <a:p>
          <a:r>
            <a:rPr lang="en-US" dirty="0" smtClean="0"/>
            <a:t>Micro-simulation Models</a:t>
          </a:r>
        </a:p>
      </dgm:t>
    </dgm:pt>
    <dgm:pt modelId="{3FFCDBFD-0652-4C24-9C42-1DA649437987}" cxnId="{2D7BAE02-0E40-47E0-9DD1-695CDC54E521}" type="parTrans">
      <dgm:prSet/>
      <dgm:spPr/>
      <dgm:t>
        <a:bodyPr/>
        <a:lstStyle/>
        <a:p>
          <a:endParaRPr lang="en-US"/>
        </a:p>
      </dgm:t>
    </dgm:pt>
    <dgm:pt modelId="{D860B475-3B07-4606-8F33-5FAE56F84C9C}" cxnId="{2D7BAE02-0E40-47E0-9DD1-695CDC54E521}" type="sibTrans">
      <dgm:prSet/>
      <dgm:spPr/>
      <dgm:t>
        <a:bodyPr/>
        <a:lstStyle/>
        <a:p>
          <a:endParaRPr lang="en-US"/>
        </a:p>
      </dgm:t>
    </dgm:pt>
    <dgm:pt modelId="{B3B2E6F3-6E41-449C-BCBD-25EAE245986D}">
      <dgm:prSet phldrT="[Text]"/>
      <dgm:spPr/>
      <dgm:t>
        <a:bodyPr/>
        <a:lstStyle/>
        <a:p>
          <a:r>
            <a:rPr lang="en-US" dirty="0" smtClean="0"/>
            <a:t>Dynamic Traffic Assignment Models</a:t>
          </a:r>
          <a:endParaRPr lang="en-US" dirty="0"/>
        </a:p>
      </dgm:t>
    </dgm:pt>
    <dgm:pt modelId="{1CAB2E66-AED6-47B5-9271-733643CA42A6}" cxnId="{27BEBAFB-E3F3-43D9-9F2F-8FD57430AC96}" type="parTrans">
      <dgm:prSet/>
      <dgm:spPr/>
      <dgm:t>
        <a:bodyPr/>
        <a:lstStyle/>
        <a:p>
          <a:endParaRPr lang="en-US"/>
        </a:p>
      </dgm:t>
    </dgm:pt>
    <dgm:pt modelId="{793FE863-F68F-4F64-A2A5-3BD1191B6926}" cxnId="{27BEBAFB-E3F3-43D9-9F2F-8FD57430AC96}" type="sibTrans">
      <dgm:prSet/>
      <dgm:spPr/>
      <dgm:t>
        <a:bodyPr/>
        <a:lstStyle/>
        <a:p>
          <a:endParaRPr lang="en-US"/>
        </a:p>
      </dgm:t>
    </dgm:pt>
    <dgm:pt modelId="{76307505-1441-4572-A9C4-2A8C0B8D01F4}">
      <dgm:prSet phldrT="[Text]"/>
      <dgm:spPr/>
      <dgm:t>
        <a:bodyPr/>
        <a:lstStyle/>
        <a:p>
          <a:r>
            <a:rPr lang="en-US" dirty="0" smtClean="0"/>
            <a:t>Travel Demand Forecasting Models</a:t>
          </a:r>
          <a:endParaRPr lang="en-US" dirty="0"/>
        </a:p>
      </dgm:t>
    </dgm:pt>
    <dgm:pt modelId="{990A01C6-98A9-4728-A16C-DB3B92B39F25}" cxnId="{45364C5D-EAD2-40BB-A90E-EFDDCCD3C649}" type="parTrans">
      <dgm:prSet/>
      <dgm:spPr/>
      <dgm:t>
        <a:bodyPr/>
        <a:lstStyle/>
        <a:p>
          <a:endParaRPr lang="en-US"/>
        </a:p>
      </dgm:t>
    </dgm:pt>
    <dgm:pt modelId="{1AF7C470-93FF-42DE-A2E7-4ED04CF4087D}" cxnId="{45364C5D-EAD2-40BB-A90E-EFDDCCD3C649}" type="sibTrans">
      <dgm:prSet/>
      <dgm:spPr/>
      <dgm:t>
        <a:bodyPr/>
        <a:lstStyle/>
        <a:p>
          <a:endParaRPr lang="en-US"/>
        </a:p>
      </dgm:t>
    </dgm:pt>
    <dgm:pt modelId="{12956DA9-1058-4BF2-AC75-EF6695654B89}">
      <dgm:prSet phldrT="[Text]"/>
      <dgm:spPr/>
      <dgm:t>
        <a:bodyPr/>
        <a:lstStyle/>
        <a:p>
          <a:r>
            <a:rPr lang="en-US" dirty="0" smtClean="0"/>
            <a:t>Data Hub</a:t>
          </a:r>
          <a:endParaRPr lang="en-US" dirty="0"/>
        </a:p>
      </dgm:t>
    </dgm:pt>
    <dgm:pt modelId="{1FA80158-147A-48FB-9205-582B5885AFFB}" cxnId="{C8B9392C-6BAA-4EE2-958E-59A2C9C7E5AC}" type="sibTrans">
      <dgm:prSet/>
      <dgm:spPr/>
      <dgm:t>
        <a:bodyPr/>
        <a:lstStyle/>
        <a:p>
          <a:endParaRPr lang="en-US"/>
        </a:p>
      </dgm:t>
    </dgm:pt>
    <dgm:pt modelId="{F5370E3D-0429-4C33-920E-2783B1D5D7CC}" cxnId="{C8B9392C-6BAA-4EE2-958E-59A2C9C7E5AC}" type="parTrans">
      <dgm:prSet/>
      <dgm:spPr/>
      <dgm:t>
        <a:bodyPr/>
        <a:lstStyle/>
        <a:p>
          <a:endParaRPr lang="en-US"/>
        </a:p>
      </dgm:t>
    </dgm:pt>
    <dgm:pt modelId="{4512D27A-FBF0-45FA-A98C-3A05B7B6D26D}" type="pres">
      <dgm:prSet presAssocID="{6C5C2048-C1D0-4591-8844-5E2C14C78E44}" presName="Name0" presStyleCnt="0">
        <dgm:presLayoutVars>
          <dgm:chMax val="1"/>
          <dgm:chPref val="1"/>
          <dgm:dir/>
          <dgm:animOne val="branch"/>
          <dgm:animLvl val="lvl"/>
        </dgm:presLayoutVars>
      </dgm:prSet>
      <dgm:spPr/>
      <dgm:t>
        <a:bodyPr/>
        <a:lstStyle/>
        <a:p>
          <a:endParaRPr lang="en-US"/>
        </a:p>
      </dgm:t>
    </dgm:pt>
    <dgm:pt modelId="{94C7F924-A6FB-454B-A799-AE32A0595BD4}" type="pres">
      <dgm:prSet presAssocID="{12956DA9-1058-4BF2-AC75-EF6695654B89}" presName="Parent" presStyleLbl="node0" presStyleIdx="0" presStyleCnt="1">
        <dgm:presLayoutVars>
          <dgm:chMax val="6"/>
          <dgm:chPref val="6"/>
        </dgm:presLayoutVars>
      </dgm:prSet>
      <dgm:spPr/>
      <dgm:t>
        <a:bodyPr/>
        <a:lstStyle/>
        <a:p>
          <a:endParaRPr lang="en-US"/>
        </a:p>
      </dgm:t>
    </dgm:pt>
    <dgm:pt modelId="{51B488D7-83B9-4BE5-A0DC-056A0629F9A2}" type="pres">
      <dgm:prSet presAssocID="{06E1DD42-581E-4D80-AB7B-D5749E554E70}" presName="Accent1" presStyleCnt="0"/>
      <dgm:spPr/>
    </dgm:pt>
    <dgm:pt modelId="{4D6F8E0B-0AF3-40D5-A5CC-30986F44AAEF}" type="pres">
      <dgm:prSet presAssocID="{06E1DD42-581E-4D80-AB7B-D5749E554E70}" presName="Accent" presStyleLbl="bgShp" presStyleIdx="0" presStyleCnt="6"/>
      <dgm:spPr/>
    </dgm:pt>
    <dgm:pt modelId="{5E593337-AB06-4724-B406-EEC2944C6143}" type="pres">
      <dgm:prSet presAssocID="{06E1DD42-581E-4D80-AB7B-D5749E554E70}" presName="Child1" presStyleLbl="node1" presStyleIdx="0" presStyleCnt="6">
        <dgm:presLayoutVars>
          <dgm:chMax val="0"/>
          <dgm:chPref val="0"/>
          <dgm:bulletEnabled val="1"/>
        </dgm:presLayoutVars>
      </dgm:prSet>
      <dgm:spPr/>
      <dgm:t>
        <a:bodyPr/>
        <a:lstStyle/>
        <a:p>
          <a:endParaRPr lang="en-US"/>
        </a:p>
      </dgm:t>
    </dgm:pt>
    <dgm:pt modelId="{BD553C59-2315-4C03-B89A-59CBC9A074F8}" type="pres">
      <dgm:prSet presAssocID="{22786E4E-63A4-4AB1-A4D3-DE4A1DF198DA}" presName="Accent2" presStyleCnt="0"/>
      <dgm:spPr/>
    </dgm:pt>
    <dgm:pt modelId="{6EDEB104-6957-4173-9B23-BA967E80BC91}" type="pres">
      <dgm:prSet presAssocID="{22786E4E-63A4-4AB1-A4D3-DE4A1DF198DA}" presName="Accent" presStyleLbl="bgShp" presStyleIdx="1" presStyleCnt="6"/>
      <dgm:spPr>
        <a:noFill/>
      </dgm:spPr>
    </dgm:pt>
    <dgm:pt modelId="{6A40E36C-87ED-4EDF-9B6A-511242323940}" type="pres">
      <dgm:prSet presAssocID="{22786E4E-63A4-4AB1-A4D3-DE4A1DF198DA}" presName="Child2" presStyleLbl="node1" presStyleIdx="1" presStyleCnt="6">
        <dgm:presLayoutVars>
          <dgm:chMax val="0"/>
          <dgm:chPref val="0"/>
          <dgm:bulletEnabled val="1"/>
        </dgm:presLayoutVars>
      </dgm:prSet>
      <dgm:spPr/>
      <dgm:t>
        <a:bodyPr/>
        <a:lstStyle/>
        <a:p>
          <a:endParaRPr lang="en-US"/>
        </a:p>
      </dgm:t>
    </dgm:pt>
    <dgm:pt modelId="{521F1CC1-4FD6-4706-A63E-C609DA652840}" type="pres">
      <dgm:prSet presAssocID="{EC34B7C9-187D-48E0-85D2-CF8013D8D789}" presName="Accent3" presStyleCnt="0"/>
      <dgm:spPr/>
    </dgm:pt>
    <dgm:pt modelId="{64E7802A-4DBE-4FD2-93C7-ACDABD584CDD}" type="pres">
      <dgm:prSet presAssocID="{EC34B7C9-187D-48E0-85D2-CF8013D8D789}" presName="Accent" presStyleLbl="bgShp" presStyleIdx="2" presStyleCnt="6"/>
      <dgm:spPr>
        <a:noFill/>
      </dgm:spPr>
    </dgm:pt>
    <dgm:pt modelId="{4538495D-6D78-4449-B692-079373E342C5}" type="pres">
      <dgm:prSet presAssocID="{EC34B7C9-187D-48E0-85D2-CF8013D8D789}" presName="Child3" presStyleLbl="node1" presStyleIdx="2" presStyleCnt="6">
        <dgm:presLayoutVars>
          <dgm:chMax val="0"/>
          <dgm:chPref val="0"/>
          <dgm:bulletEnabled val="1"/>
        </dgm:presLayoutVars>
      </dgm:prSet>
      <dgm:spPr/>
      <dgm:t>
        <a:bodyPr/>
        <a:lstStyle/>
        <a:p>
          <a:endParaRPr lang="en-US"/>
        </a:p>
      </dgm:t>
    </dgm:pt>
    <dgm:pt modelId="{60CA62F0-40F6-496A-9FCA-C28D4AC677ED}" type="pres">
      <dgm:prSet presAssocID="{25D0BC2E-D8B7-4B4C-B8E8-7CC06BC4C312}" presName="Accent4" presStyleCnt="0"/>
      <dgm:spPr/>
    </dgm:pt>
    <dgm:pt modelId="{0BE847A5-7988-45B6-AA97-1331D5481B23}" type="pres">
      <dgm:prSet presAssocID="{25D0BC2E-D8B7-4B4C-B8E8-7CC06BC4C312}" presName="Accent" presStyleLbl="bgShp" presStyleIdx="3" presStyleCnt="6"/>
      <dgm:spPr>
        <a:noFill/>
      </dgm:spPr>
    </dgm:pt>
    <dgm:pt modelId="{3B1B794E-4869-4B2F-AC11-8EB83390829A}" type="pres">
      <dgm:prSet presAssocID="{25D0BC2E-D8B7-4B4C-B8E8-7CC06BC4C312}" presName="Child4" presStyleLbl="node1" presStyleIdx="3" presStyleCnt="6">
        <dgm:presLayoutVars>
          <dgm:chMax val="0"/>
          <dgm:chPref val="0"/>
          <dgm:bulletEnabled val="1"/>
        </dgm:presLayoutVars>
      </dgm:prSet>
      <dgm:spPr/>
      <dgm:t>
        <a:bodyPr/>
        <a:lstStyle/>
        <a:p>
          <a:endParaRPr lang="en-US"/>
        </a:p>
      </dgm:t>
    </dgm:pt>
    <dgm:pt modelId="{31CA7C40-E5DD-4420-BCD4-0389E962177B}" type="pres">
      <dgm:prSet presAssocID="{B3B2E6F3-6E41-449C-BCBD-25EAE245986D}" presName="Accent5" presStyleCnt="0"/>
      <dgm:spPr/>
    </dgm:pt>
    <dgm:pt modelId="{8A807E00-0DB8-4F4D-9343-ACC3EF6B6E03}" type="pres">
      <dgm:prSet presAssocID="{B3B2E6F3-6E41-449C-BCBD-25EAE245986D}" presName="Accent" presStyleLbl="bgShp" presStyleIdx="4" presStyleCnt="6"/>
      <dgm:spPr>
        <a:noFill/>
      </dgm:spPr>
    </dgm:pt>
    <dgm:pt modelId="{4962FA62-0C09-40D6-B79A-E14BEB514BC0}" type="pres">
      <dgm:prSet presAssocID="{B3B2E6F3-6E41-449C-BCBD-25EAE245986D}" presName="Child5" presStyleLbl="node1" presStyleIdx="4" presStyleCnt="6">
        <dgm:presLayoutVars>
          <dgm:chMax val="0"/>
          <dgm:chPref val="0"/>
          <dgm:bulletEnabled val="1"/>
        </dgm:presLayoutVars>
      </dgm:prSet>
      <dgm:spPr/>
      <dgm:t>
        <a:bodyPr/>
        <a:lstStyle/>
        <a:p>
          <a:endParaRPr lang="en-US"/>
        </a:p>
      </dgm:t>
    </dgm:pt>
    <dgm:pt modelId="{1B15AEA7-E5B5-44B8-B216-7C5268CF3862}" type="pres">
      <dgm:prSet presAssocID="{76307505-1441-4572-A9C4-2A8C0B8D01F4}" presName="Accent6" presStyleCnt="0"/>
      <dgm:spPr/>
    </dgm:pt>
    <dgm:pt modelId="{3BF1F0C5-AB90-47D5-A95A-509130FA8144}" type="pres">
      <dgm:prSet presAssocID="{76307505-1441-4572-A9C4-2A8C0B8D01F4}" presName="Accent" presStyleLbl="bgShp" presStyleIdx="5" presStyleCnt="6" custLinFactY="-100000" custLinFactNeighborX="85557" custLinFactNeighborY="-108141"/>
      <dgm:spPr>
        <a:noFill/>
      </dgm:spPr>
      <dgm:t>
        <a:bodyPr/>
        <a:lstStyle/>
        <a:p>
          <a:endParaRPr lang="en-US"/>
        </a:p>
      </dgm:t>
    </dgm:pt>
    <dgm:pt modelId="{F9B44C95-E17A-44EA-9B34-5B7D6E207A4C}" type="pres">
      <dgm:prSet presAssocID="{76307505-1441-4572-A9C4-2A8C0B8D01F4}" presName="Child6" presStyleLbl="node1" presStyleIdx="5" presStyleCnt="6">
        <dgm:presLayoutVars>
          <dgm:chMax val="0"/>
          <dgm:chPref val="0"/>
          <dgm:bulletEnabled val="1"/>
        </dgm:presLayoutVars>
      </dgm:prSet>
      <dgm:spPr/>
      <dgm:t>
        <a:bodyPr/>
        <a:lstStyle/>
        <a:p>
          <a:endParaRPr lang="en-US"/>
        </a:p>
      </dgm:t>
    </dgm:pt>
  </dgm:ptLst>
  <dgm:cxnLst>
    <dgm:cxn modelId="{2D7BAE02-0E40-47E0-9DD1-695CDC54E521}" srcId="{12956DA9-1058-4BF2-AC75-EF6695654B89}" destId="{25D0BC2E-D8B7-4B4C-B8E8-7CC06BC4C312}" srcOrd="3" destOrd="0" parTransId="{3FFCDBFD-0652-4C24-9C42-1DA649437987}" sibTransId="{D860B475-3B07-4606-8F33-5FAE56F84C9C}"/>
    <dgm:cxn modelId="{B9AF5911-0CA6-4190-943D-90E81C821416}" type="presOf" srcId="{22786E4E-63A4-4AB1-A4D3-DE4A1DF198DA}" destId="{6A40E36C-87ED-4EDF-9B6A-511242323940}" srcOrd="0" destOrd="0" presId="urn:microsoft.com/office/officeart/2011/layout/HexagonRadial"/>
    <dgm:cxn modelId="{A1AAC514-9C97-4BD9-861A-E63944F9A72F}" type="presOf" srcId="{B3B2E6F3-6E41-449C-BCBD-25EAE245986D}" destId="{4962FA62-0C09-40D6-B79A-E14BEB514BC0}" srcOrd="0" destOrd="0" presId="urn:microsoft.com/office/officeart/2011/layout/HexagonRadial"/>
    <dgm:cxn modelId="{C8B9392C-6BAA-4EE2-958E-59A2C9C7E5AC}" srcId="{6C5C2048-C1D0-4591-8844-5E2C14C78E44}" destId="{12956DA9-1058-4BF2-AC75-EF6695654B89}" srcOrd="0" destOrd="0" parTransId="{F5370E3D-0429-4C33-920E-2783B1D5D7CC}" sibTransId="{1FA80158-147A-48FB-9205-582B5885AFFB}"/>
    <dgm:cxn modelId="{0FB5255C-CC71-4585-A1F9-D901761CF419}" srcId="{12956DA9-1058-4BF2-AC75-EF6695654B89}" destId="{06E1DD42-581E-4D80-AB7B-D5749E554E70}" srcOrd="0" destOrd="0" parTransId="{546D9987-4807-436B-9CDD-EABCAF298597}" sibTransId="{68E00263-17AC-43F6-8431-CD7F2CA4736D}"/>
    <dgm:cxn modelId="{871D241C-6D2C-45B8-BE2A-C14EFC6CFE31}" srcId="{12956DA9-1058-4BF2-AC75-EF6695654B89}" destId="{EC34B7C9-187D-48E0-85D2-CF8013D8D789}" srcOrd="2" destOrd="0" parTransId="{7445C809-C9A3-4D41-AD4C-701FB1DE1AA0}" sibTransId="{BA35D2C9-E404-4111-A001-CAB5702D1F9F}"/>
    <dgm:cxn modelId="{27BEBAFB-E3F3-43D9-9F2F-8FD57430AC96}" srcId="{12956DA9-1058-4BF2-AC75-EF6695654B89}" destId="{B3B2E6F3-6E41-449C-BCBD-25EAE245986D}" srcOrd="4" destOrd="0" parTransId="{1CAB2E66-AED6-47B5-9271-733643CA42A6}" sibTransId="{793FE863-F68F-4F64-A2A5-3BD1191B6926}"/>
    <dgm:cxn modelId="{315383DD-C9EC-428B-943B-6C0956956986}" type="presOf" srcId="{6C5C2048-C1D0-4591-8844-5E2C14C78E44}" destId="{4512D27A-FBF0-45FA-A98C-3A05B7B6D26D}" srcOrd="0" destOrd="0" presId="urn:microsoft.com/office/officeart/2011/layout/HexagonRadial"/>
    <dgm:cxn modelId="{A90483FC-6EE1-4009-9A21-123CB614888B}" type="presOf" srcId="{76307505-1441-4572-A9C4-2A8C0B8D01F4}" destId="{F9B44C95-E17A-44EA-9B34-5B7D6E207A4C}" srcOrd="0" destOrd="0" presId="urn:microsoft.com/office/officeart/2011/layout/HexagonRadial"/>
    <dgm:cxn modelId="{490E4EC6-1ED0-4C2F-B022-68E7F4C74DC4}" srcId="{12956DA9-1058-4BF2-AC75-EF6695654B89}" destId="{22786E4E-63A4-4AB1-A4D3-DE4A1DF198DA}" srcOrd="1" destOrd="0" parTransId="{1A07D124-82D2-4CC3-85CD-CBB38C64CA71}" sibTransId="{F4B92891-D349-4056-9016-6AC47644FF13}"/>
    <dgm:cxn modelId="{9026376D-1C0C-4619-8851-0EFBED6686F2}" type="presOf" srcId="{06E1DD42-581E-4D80-AB7B-D5749E554E70}" destId="{5E593337-AB06-4724-B406-EEC2944C6143}" srcOrd="0" destOrd="0" presId="urn:microsoft.com/office/officeart/2011/layout/HexagonRadial"/>
    <dgm:cxn modelId="{45364C5D-EAD2-40BB-A90E-EFDDCCD3C649}" srcId="{12956DA9-1058-4BF2-AC75-EF6695654B89}" destId="{76307505-1441-4572-A9C4-2A8C0B8D01F4}" srcOrd="5" destOrd="0" parTransId="{990A01C6-98A9-4728-A16C-DB3B92B39F25}" sibTransId="{1AF7C470-93FF-42DE-A2E7-4ED04CF4087D}"/>
    <dgm:cxn modelId="{30828BDF-DC29-4069-B360-173D0118EDD7}" type="presOf" srcId="{25D0BC2E-D8B7-4B4C-B8E8-7CC06BC4C312}" destId="{3B1B794E-4869-4B2F-AC11-8EB83390829A}" srcOrd="0" destOrd="0" presId="urn:microsoft.com/office/officeart/2011/layout/HexagonRadial"/>
    <dgm:cxn modelId="{C633F9C8-1C49-4953-A7E7-ECC65B687B78}" type="presOf" srcId="{12956DA9-1058-4BF2-AC75-EF6695654B89}" destId="{94C7F924-A6FB-454B-A799-AE32A0595BD4}" srcOrd="0" destOrd="0" presId="urn:microsoft.com/office/officeart/2011/layout/HexagonRadial"/>
    <dgm:cxn modelId="{BE345E7B-B1DE-4974-BEE2-94F80EE73408}" type="presOf" srcId="{EC34B7C9-187D-48E0-85D2-CF8013D8D789}" destId="{4538495D-6D78-4449-B692-079373E342C5}" srcOrd="0" destOrd="0" presId="urn:microsoft.com/office/officeart/2011/layout/HexagonRadial"/>
    <dgm:cxn modelId="{DEC7F6A9-B949-4AAC-8BC7-440FB3EF5C65}" type="presParOf" srcId="{4512D27A-FBF0-45FA-A98C-3A05B7B6D26D}" destId="{94C7F924-A6FB-454B-A799-AE32A0595BD4}" srcOrd="0" destOrd="0" presId="urn:microsoft.com/office/officeart/2011/layout/HexagonRadial"/>
    <dgm:cxn modelId="{546200CD-946C-4D2A-A367-B071ABE946CF}" type="presParOf" srcId="{4512D27A-FBF0-45FA-A98C-3A05B7B6D26D}" destId="{51B488D7-83B9-4BE5-A0DC-056A0629F9A2}" srcOrd="1" destOrd="0" presId="urn:microsoft.com/office/officeart/2011/layout/HexagonRadial"/>
    <dgm:cxn modelId="{4506C71F-B5FC-40E4-B717-F3AD9C5E0A2B}" type="presParOf" srcId="{51B488D7-83B9-4BE5-A0DC-056A0629F9A2}" destId="{4D6F8E0B-0AF3-40D5-A5CC-30986F44AAEF}" srcOrd="0" destOrd="0" presId="urn:microsoft.com/office/officeart/2011/layout/HexagonRadial"/>
    <dgm:cxn modelId="{A26F94B7-0C8F-4E16-9A40-AB8E4A62999B}" type="presParOf" srcId="{4512D27A-FBF0-45FA-A98C-3A05B7B6D26D}" destId="{5E593337-AB06-4724-B406-EEC2944C6143}" srcOrd="2" destOrd="0" presId="urn:microsoft.com/office/officeart/2011/layout/HexagonRadial"/>
    <dgm:cxn modelId="{D13421E8-CE74-4B93-A7BD-AE3BB9692280}" type="presParOf" srcId="{4512D27A-FBF0-45FA-A98C-3A05B7B6D26D}" destId="{BD553C59-2315-4C03-B89A-59CBC9A074F8}" srcOrd="3" destOrd="0" presId="urn:microsoft.com/office/officeart/2011/layout/HexagonRadial"/>
    <dgm:cxn modelId="{1E4B4B31-73AA-470C-AF4D-43E1329D5E40}" type="presParOf" srcId="{BD553C59-2315-4C03-B89A-59CBC9A074F8}" destId="{6EDEB104-6957-4173-9B23-BA967E80BC91}" srcOrd="0" destOrd="0" presId="urn:microsoft.com/office/officeart/2011/layout/HexagonRadial"/>
    <dgm:cxn modelId="{50DC5E65-08D6-4E94-B102-2EA1DF3BEE69}" type="presParOf" srcId="{4512D27A-FBF0-45FA-A98C-3A05B7B6D26D}" destId="{6A40E36C-87ED-4EDF-9B6A-511242323940}" srcOrd="4" destOrd="0" presId="urn:microsoft.com/office/officeart/2011/layout/HexagonRadial"/>
    <dgm:cxn modelId="{217C8302-2ABC-416A-858E-0E28160AB1BD}" type="presParOf" srcId="{4512D27A-FBF0-45FA-A98C-3A05B7B6D26D}" destId="{521F1CC1-4FD6-4706-A63E-C609DA652840}" srcOrd="5" destOrd="0" presId="urn:microsoft.com/office/officeart/2011/layout/HexagonRadial"/>
    <dgm:cxn modelId="{CF6620CC-9B4F-4C53-945D-EEDE23B0198A}" type="presParOf" srcId="{521F1CC1-4FD6-4706-A63E-C609DA652840}" destId="{64E7802A-4DBE-4FD2-93C7-ACDABD584CDD}" srcOrd="0" destOrd="0" presId="urn:microsoft.com/office/officeart/2011/layout/HexagonRadial"/>
    <dgm:cxn modelId="{D3C82537-1088-418A-844E-285909F64B25}" type="presParOf" srcId="{4512D27A-FBF0-45FA-A98C-3A05B7B6D26D}" destId="{4538495D-6D78-4449-B692-079373E342C5}" srcOrd="6" destOrd="0" presId="urn:microsoft.com/office/officeart/2011/layout/HexagonRadial"/>
    <dgm:cxn modelId="{3E9E21A3-CFAC-4FB3-8E68-E1F921D1070B}" type="presParOf" srcId="{4512D27A-FBF0-45FA-A98C-3A05B7B6D26D}" destId="{60CA62F0-40F6-496A-9FCA-C28D4AC677ED}" srcOrd="7" destOrd="0" presId="urn:microsoft.com/office/officeart/2011/layout/HexagonRadial"/>
    <dgm:cxn modelId="{0CC391F6-F174-4B98-BAF3-DCD5AC51E6FA}" type="presParOf" srcId="{60CA62F0-40F6-496A-9FCA-C28D4AC677ED}" destId="{0BE847A5-7988-45B6-AA97-1331D5481B23}" srcOrd="0" destOrd="0" presId="urn:microsoft.com/office/officeart/2011/layout/HexagonRadial"/>
    <dgm:cxn modelId="{443CE62C-5355-451B-AA1D-5B564CD8AF88}" type="presParOf" srcId="{4512D27A-FBF0-45FA-A98C-3A05B7B6D26D}" destId="{3B1B794E-4869-4B2F-AC11-8EB83390829A}" srcOrd="8" destOrd="0" presId="urn:microsoft.com/office/officeart/2011/layout/HexagonRadial"/>
    <dgm:cxn modelId="{894D7C02-F38B-4DD0-96C1-70305BBC1236}" type="presParOf" srcId="{4512D27A-FBF0-45FA-A98C-3A05B7B6D26D}" destId="{31CA7C40-E5DD-4420-BCD4-0389E962177B}" srcOrd="9" destOrd="0" presId="urn:microsoft.com/office/officeart/2011/layout/HexagonRadial"/>
    <dgm:cxn modelId="{0FB2EA38-1947-451A-AD16-F94384897DF9}" type="presParOf" srcId="{31CA7C40-E5DD-4420-BCD4-0389E962177B}" destId="{8A807E00-0DB8-4F4D-9343-ACC3EF6B6E03}" srcOrd="0" destOrd="0" presId="urn:microsoft.com/office/officeart/2011/layout/HexagonRadial"/>
    <dgm:cxn modelId="{2F84E70F-1AE5-46A6-ABF4-474FE80BB85A}" type="presParOf" srcId="{4512D27A-FBF0-45FA-A98C-3A05B7B6D26D}" destId="{4962FA62-0C09-40D6-B79A-E14BEB514BC0}" srcOrd="10" destOrd="0" presId="urn:microsoft.com/office/officeart/2011/layout/HexagonRadial"/>
    <dgm:cxn modelId="{2FCAB0F1-592F-4C2F-AD24-E1FC4163DAE2}" type="presParOf" srcId="{4512D27A-FBF0-45FA-A98C-3A05B7B6D26D}" destId="{1B15AEA7-E5B5-44B8-B216-7C5268CF3862}" srcOrd="11" destOrd="0" presId="urn:microsoft.com/office/officeart/2011/layout/HexagonRadial"/>
    <dgm:cxn modelId="{39B77F77-3935-4EE2-BDAE-D1A4043F2895}" type="presParOf" srcId="{1B15AEA7-E5B5-44B8-B216-7C5268CF3862}" destId="{3BF1F0C5-AB90-47D5-A95A-509130FA8144}" srcOrd="0" destOrd="0" presId="urn:microsoft.com/office/officeart/2011/layout/HexagonRadial"/>
    <dgm:cxn modelId="{D97ED2A1-6DF9-4163-9D0D-7EB384439609}" type="presParOf" srcId="{4512D27A-FBF0-45FA-A98C-3A05B7B6D26D}" destId="{F9B44C95-E17A-44EA-9B34-5B7D6E207A4C}" srcOrd="12" destOrd="0" presId="urn:microsoft.com/office/officeart/2011/layout/HexagonRadial"/>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5C2048-C1D0-4591-8844-5E2C14C78E44}" type="doc">
      <dgm:prSet loTypeId="urn:microsoft.com/office/officeart/2011/layout/HexagonRadial" loCatId="officeonline" qsTypeId="urn:microsoft.com/office/officeart/2005/8/quickstyle/simple5" qsCatId="simple" csTypeId="urn:microsoft.com/office/officeart/2005/8/colors/colorful5" csCatId="colorful" phldr="1"/>
      <dgm:spPr/>
      <dgm:t>
        <a:bodyPr/>
        <a:lstStyle/>
        <a:p>
          <a:endParaRPr lang="en-US"/>
        </a:p>
      </dgm:t>
    </dgm:pt>
    <dgm:pt modelId="{06E1DD42-581E-4D80-AB7B-D5749E554E70}">
      <dgm:prSet phldrT="[Text]"/>
      <dgm:spPr/>
      <dgm:t>
        <a:bodyPr/>
        <a:lstStyle/>
        <a:p>
          <a:r>
            <a:rPr lang="en-US" dirty="0" smtClean="0"/>
            <a:t>Field Data</a:t>
          </a:r>
          <a:endParaRPr lang="en-US" dirty="0"/>
        </a:p>
      </dgm:t>
    </dgm:pt>
    <dgm:pt modelId="{546D9987-4807-436B-9CDD-EABCAF298597}" cxnId="{0FB5255C-CC71-4585-A1F9-D901761CF419}" type="parTrans">
      <dgm:prSet/>
      <dgm:spPr/>
      <dgm:t>
        <a:bodyPr/>
        <a:lstStyle/>
        <a:p>
          <a:endParaRPr lang="en-US"/>
        </a:p>
      </dgm:t>
    </dgm:pt>
    <dgm:pt modelId="{68E00263-17AC-43F6-8431-CD7F2CA4736D}" cxnId="{0FB5255C-CC71-4585-A1F9-D901761CF419}" type="sibTrans">
      <dgm:prSet/>
      <dgm:spPr/>
      <dgm:t>
        <a:bodyPr/>
        <a:lstStyle/>
        <a:p>
          <a:endParaRPr lang="en-US"/>
        </a:p>
      </dgm:t>
    </dgm:pt>
    <dgm:pt modelId="{22786E4E-63A4-4AB1-A4D3-DE4A1DF198DA}">
      <dgm:prSet phldrT="[Text]"/>
      <dgm:spPr/>
      <dgm:t>
        <a:bodyPr/>
        <a:lstStyle/>
        <a:p>
          <a:r>
            <a:rPr lang="en-US" dirty="0" smtClean="0"/>
            <a:t>Land Use, Safety &amp; Emissions Models</a:t>
          </a:r>
          <a:endParaRPr lang="en-US" dirty="0"/>
        </a:p>
      </dgm:t>
    </dgm:pt>
    <dgm:pt modelId="{1A07D124-82D2-4CC3-85CD-CBB38C64CA71}" cxnId="{490E4EC6-1ED0-4C2F-B022-68E7F4C74DC4}" type="parTrans">
      <dgm:prSet/>
      <dgm:spPr/>
      <dgm:t>
        <a:bodyPr/>
        <a:lstStyle/>
        <a:p>
          <a:endParaRPr lang="en-US"/>
        </a:p>
      </dgm:t>
    </dgm:pt>
    <dgm:pt modelId="{F4B92891-D349-4056-9016-6AC47644FF13}" cxnId="{490E4EC6-1ED0-4C2F-B022-68E7F4C74DC4}" type="sibTrans">
      <dgm:prSet/>
      <dgm:spPr/>
      <dgm:t>
        <a:bodyPr/>
        <a:lstStyle/>
        <a:p>
          <a:endParaRPr lang="en-US"/>
        </a:p>
      </dgm:t>
    </dgm:pt>
    <dgm:pt modelId="{EC34B7C9-187D-48E0-85D2-CF8013D8D789}">
      <dgm:prSet phldrT="[Text]"/>
      <dgm:spPr/>
      <dgm:t>
        <a:bodyPr/>
        <a:lstStyle/>
        <a:p>
          <a:r>
            <a:rPr lang="en-US" dirty="0" smtClean="0"/>
            <a:t>HCM &amp; Signal Timing Models</a:t>
          </a:r>
          <a:endParaRPr lang="en-US" dirty="0"/>
        </a:p>
      </dgm:t>
    </dgm:pt>
    <dgm:pt modelId="{7445C809-C9A3-4D41-AD4C-701FB1DE1AA0}" cxnId="{871D241C-6D2C-45B8-BE2A-C14EFC6CFE31}" type="parTrans">
      <dgm:prSet/>
      <dgm:spPr/>
      <dgm:t>
        <a:bodyPr/>
        <a:lstStyle/>
        <a:p>
          <a:endParaRPr lang="en-US"/>
        </a:p>
      </dgm:t>
    </dgm:pt>
    <dgm:pt modelId="{BA35D2C9-E404-4111-A001-CAB5702D1F9F}" cxnId="{871D241C-6D2C-45B8-BE2A-C14EFC6CFE31}" type="sibTrans">
      <dgm:prSet/>
      <dgm:spPr/>
      <dgm:t>
        <a:bodyPr/>
        <a:lstStyle/>
        <a:p>
          <a:endParaRPr lang="en-US"/>
        </a:p>
      </dgm:t>
    </dgm:pt>
    <dgm:pt modelId="{25D0BC2E-D8B7-4B4C-B8E8-7CC06BC4C312}">
      <dgm:prSet phldrT="[Text]"/>
      <dgm:spPr/>
      <dgm:t>
        <a:bodyPr/>
        <a:lstStyle/>
        <a:p>
          <a:r>
            <a:rPr lang="en-US" dirty="0" smtClean="0"/>
            <a:t>Micro-simulation Models</a:t>
          </a:r>
        </a:p>
      </dgm:t>
    </dgm:pt>
    <dgm:pt modelId="{3FFCDBFD-0652-4C24-9C42-1DA649437987}" cxnId="{2D7BAE02-0E40-47E0-9DD1-695CDC54E521}" type="parTrans">
      <dgm:prSet/>
      <dgm:spPr/>
      <dgm:t>
        <a:bodyPr/>
        <a:lstStyle/>
        <a:p>
          <a:endParaRPr lang="en-US"/>
        </a:p>
      </dgm:t>
    </dgm:pt>
    <dgm:pt modelId="{D860B475-3B07-4606-8F33-5FAE56F84C9C}" cxnId="{2D7BAE02-0E40-47E0-9DD1-695CDC54E521}" type="sibTrans">
      <dgm:prSet/>
      <dgm:spPr/>
      <dgm:t>
        <a:bodyPr/>
        <a:lstStyle/>
        <a:p>
          <a:endParaRPr lang="en-US"/>
        </a:p>
      </dgm:t>
    </dgm:pt>
    <dgm:pt modelId="{B3B2E6F3-6E41-449C-BCBD-25EAE245986D}">
      <dgm:prSet phldrT="[Text]"/>
      <dgm:spPr/>
      <dgm:t>
        <a:bodyPr/>
        <a:lstStyle/>
        <a:p>
          <a:r>
            <a:rPr lang="en-US" dirty="0" smtClean="0"/>
            <a:t>Dynamic Traffic Assignment Models</a:t>
          </a:r>
          <a:endParaRPr lang="en-US" dirty="0"/>
        </a:p>
      </dgm:t>
    </dgm:pt>
    <dgm:pt modelId="{1CAB2E66-AED6-47B5-9271-733643CA42A6}" cxnId="{27BEBAFB-E3F3-43D9-9F2F-8FD57430AC96}" type="parTrans">
      <dgm:prSet/>
      <dgm:spPr/>
      <dgm:t>
        <a:bodyPr/>
        <a:lstStyle/>
        <a:p>
          <a:endParaRPr lang="en-US"/>
        </a:p>
      </dgm:t>
    </dgm:pt>
    <dgm:pt modelId="{793FE863-F68F-4F64-A2A5-3BD1191B6926}" cxnId="{27BEBAFB-E3F3-43D9-9F2F-8FD57430AC96}" type="sibTrans">
      <dgm:prSet/>
      <dgm:spPr/>
      <dgm:t>
        <a:bodyPr/>
        <a:lstStyle/>
        <a:p>
          <a:endParaRPr lang="en-US"/>
        </a:p>
      </dgm:t>
    </dgm:pt>
    <dgm:pt modelId="{76307505-1441-4572-A9C4-2A8C0B8D01F4}">
      <dgm:prSet phldrT="[Text]"/>
      <dgm:spPr/>
      <dgm:t>
        <a:bodyPr/>
        <a:lstStyle/>
        <a:p>
          <a:r>
            <a:rPr lang="en-US" dirty="0" smtClean="0"/>
            <a:t>Travel Demand Forecasting Models</a:t>
          </a:r>
          <a:endParaRPr lang="en-US" dirty="0"/>
        </a:p>
      </dgm:t>
    </dgm:pt>
    <dgm:pt modelId="{990A01C6-98A9-4728-A16C-DB3B92B39F25}" cxnId="{45364C5D-EAD2-40BB-A90E-EFDDCCD3C649}" type="parTrans">
      <dgm:prSet/>
      <dgm:spPr/>
      <dgm:t>
        <a:bodyPr/>
        <a:lstStyle/>
        <a:p>
          <a:endParaRPr lang="en-US"/>
        </a:p>
      </dgm:t>
    </dgm:pt>
    <dgm:pt modelId="{1AF7C470-93FF-42DE-A2E7-4ED04CF4087D}" cxnId="{45364C5D-EAD2-40BB-A90E-EFDDCCD3C649}" type="sibTrans">
      <dgm:prSet/>
      <dgm:spPr/>
      <dgm:t>
        <a:bodyPr/>
        <a:lstStyle/>
        <a:p>
          <a:endParaRPr lang="en-US"/>
        </a:p>
      </dgm:t>
    </dgm:pt>
    <dgm:pt modelId="{12956DA9-1058-4BF2-AC75-EF6695654B89}">
      <dgm:prSet phldrT="[Text]" custT="1"/>
      <dgm:spPr/>
      <dgm:t>
        <a:bodyPr/>
        <a:lstStyle/>
        <a:p>
          <a:r>
            <a:rPr lang="en-US" sz="1500" b="1" dirty="0" err="1" smtClean="0"/>
            <a:t>NeXTA</a:t>
          </a:r>
          <a:r>
            <a:rPr lang="en-US" sz="1500" b="1" dirty="0" smtClean="0"/>
            <a:t/>
          </a:r>
          <a:br>
            <a:rPr lang="en-US" sz="1500" b="1" dirty="0" smtClean="0"/>
          </a:br>
          <a:r>
            <a:rPr lang="en-US" sz="1500" b="1" dirty="0" smtClean="0"/>
            <a:t>Data Hub</a:t>
          </a:r>
          <a:endParaRPr lang="en-US" sz="1500" b="1" dirty="0"/>
        </a:p>
      </dgm:t>
    </dgm:pt>
    <dgm:pt modelId="{1FA80158-147A-48FB-9205-582B5885AFFB}" cxnId="{C8B9392C-6BAA-4EE2-958E-59A2C9C7E5AC}" type="sibTrans">
      <dgm:prSet/>
      <dgm:spPr/>
      <dgm:t>
        <a:bodyPr/>
        <a:lstStyle/>
        <a:p>
          <a:endParaRPr lang="en-US"/>
        </a:p>
      </dgm:t>
    </dgm:pt>
    <dgm:pt modelId="{F5370E3D-0429-4C33-920E-2783B1D5D7CC}" cxnId="{C8B9392C-6BAA-4EE2-958E-59A2C9C7E5AC}" type="parTrans">
      <dgm:prSet/>
      <dgm:spPr/>
      <dgm:t>
        <a:bodyPr/>
        <a:lstStyle/>
        <a:p>
          <a:endParaRPr lang="en-US"/>
        </a:p>
      </dgm:t>
    </dgm:pt>
    <dgm:pt modelId="{4512D27A-FBF0-45FA-A98C-3A05B7B6D26D}" type="pres">
      <dgm:prSet presAssocID="{6C5C2048-C1D0-4591-8844-5E2C14C78E44}" presName="Name0" presStyleCnt="0">
        <dgm:presLayoutVars>
          <dgm:chMax val="1"/>
          <dgm:chPref val="1"/>
          <dgm:dir/>
          <dgm:animOne val="branch"/>
          <dgm:animLvl val="lvl"/>
        </dgm:presLayoutVars>
      </dgm:prSet>
      <dgm:spPr/>
      <dgm:t>
        <a:bodyPr/>
        <a:lstStyle/>
        <a:p>
          <a:endParaRPr lang="en-US"/>
        </a:p>
      </dgm:t>
    </dgm:pt>
    <dgm:pt modelId="{94C7F924-A6FB-454B-A799-AE32A0595BD4}" type="pres">
      <dgm:prSet presAssocID="{12956DA9-1058-4BF2-AC75-EF6695654B89}" presName="Parent" presStyleLbl="node0" presStyleIdx="0" presStyleCnt="1">
        <dgm:presLayoutVars>
          <dgm:chMax val="6"/>
          <dgm:chPref val="6"/>
        </dgm:presLayoutVars>
      </dgm:prSet>
      <dgm:spPr/>
      <dgm:t>
        <a:bodyPr/>
        <a:lstStyle/>
        <a:p>
          <a:endParaRPr lang="en-US"/>
        </a:p>
      </dgm:t>
    </dgm:pt>
    <dgm:pt modelId="{51B488D7-83B9-4BE5-A0DC-056A0629F9A2}" type="pres">
      <dgm:prSet presAssocID="{06E1DD42-581E-4D80-AB7B-D5749E554E70}" presName="Accent1" presStyleCnt="0"/>
      <dgm:spPr/>
    </dgm:pt>
    <dgm:pt modelId="{4D6F8E0B-0AF3-40D5-A5CC-30986F44AAEF}" type="pres">
      <dgm:prSet presAssocID="{06E1DD42-581E-4D80-AB7B-D5749E554E70}" presName="Accent" presStyleLbl="bgShp" presStyleIdx="0" presStyleCnt="6"/>
      <dgm:spPr/>
    </dgm:pt>
    <dgm:pt modelId="{5E593337-AB06-4724-B406-EEC2944C6143}" type="pres">
      <dgm:prSet presAssocID="{06E1DD42-581E-4D80-AB7B-D5749E554E70}" presName="Child1" presStyleLbl="node1" presStyleIdx="0" presStyleCnt="6">
        <dgm:presLayoutVars>
          <dgm:chMax val="0"/>
          <dgm:chPref val="0"/>
          <dgm:bulletEnabled val="1"/>
        </dgm:presLayoutVars>
      </dgm:prSet>
      <dgm:spPr/>
      <dgm:t>
        <a:bodyPr/>
        <a:lstStyle/>
        <a:p>
          <a:endParaRPr lang="en-US"/>
        </a:p>
      </dgm:t>
    </dgm:pt>
    <dgm:pt modelId="{BD553C59-2315-4C03-B89A-59CBC9A074F8}" type="pres">
      <dgm:prSet presAssocID="{22786E4E-63A4-4AB1-A4D3-DE4A1DF198DA}" presName="Accent2" presStyleCnt="0"/>
      <dgm:spPr/>
    </dgm:pt>
    <dgm:pt modelId="{6EDEB104-6957-4173-9B23-BA967E80BC91}" type="pres">
      <dgm:prSet presAssocID="{22786E4E-63A4-4AB1-A4D3-DE4A1DF198DA}" presName="Accent" presStyleLbl="bgShp" presStyleIdx="1" presStyleCnt="6"/>
      <dgm:spPr>
        <a:noFill/>
      </dgm:spPr>
    </dgm:pt>
    <dgm:pt modelId="{6A40E36C-87ED-4EDF-9B6A-511242323940}" type="pres">
      <dgm:prSet presAssocID="{22786E4E-63A4-4AB1-A4D3-DE4A1DF198DA}" presName="Child2" presStyleLbl="node1" presStyleIdx="1" presStyleCnt="6">
        <dgm:presLayoutVars>
          <dgm:chMax val="0"/>
          <dgm:chPref val="0"/>
          <dgm:bulletEnabled val="1"/>
        </dgm:presLayoutVars>
      </dgm:prSet>
      <dgm:spPr/>
      <dgm:t>
        <a:bodyPr/>
        <a:lstStyle/>
        <a:p>
          <a:endParaRPr lang="en-US"/>
        </a:p>
      </dgm:t>
    </dgm:pt>
    <dgm:pt modelId="{521F1CC1-4FD6-4706-A63E-C609DA652840}" type="pres">
      <dgm:prSet presAssocID="{EC34B7C9-187D-48E0-85D2-CF8013D8D789}" presName="Accent3" presStyleCnt="0"/>
      <dgm:spPr/>
    </dgm:pt>
    <dgm:pt modelId="{64E7802A-4DBE-4FD2-93C7-ACDABD584CDD}" type="pres">
      <dgm:prSet presAssocID="{EC34B7C9-187D-48E0-85D2-CF8013D8D789}" presName="Accent" presStyleLbl="bgShp" presStyleIdx="2" presStyleCnt="6"/>
      <dgm:spPr>
        <a:noFill/>
      </dgm:spPr>
    </dgm:pt>
    <dgm:pt modelId="{4538495D-6D78-4449-B692-079373E342C5}" type="pres">
      <dgm:prSet presAssocID="{EC34B7C9-187D-48E0-85D2-CF8013D8D789}" presName="Child3" presStyleLbl="node1" presStyleIdx="2" presStyleCnt="6">
        <dgm:presLayoutVars>
          <dgm:chMax val="0"/>
          <dgm:chPref val="0"/>
          <dgm:bulletEnabled val="1"/>
        </dgm:presLayoutVars>
      </dgm:prSet>
      <dgm:spPr/>
      <dgm:t>
        <a:bodyPr/>
        <a:lstStyle/>
        <a:p>
          <a:endParaRPr lang="en-US"/>
        </a:p>
      </dgm:t>
    </dgm:pt>
    <dgm:pt modelId="{60CA62F0-40F6-496A-9FCA-C28D4AC677ED}" type="pres">
      <dgm:prSet presAssocID="{25D0BC2E-D8B7-4B4C-B8E8-7CC06BC4C312}" presName="Accent4" presStyleCnt="0"/>
      <dgm:spPr/>
    </dgm:pt>
    <dgm:pt modelId="{0BE847A5-7988-45B6-AA97-1331D5481B23}" type="pres">
      <dgm:prSet presAssocID="{25D0BC2E-D8B7-4B4C-B8E8-7CC06BC4C312}" presName="Accent" presStyleLbl="bgShp" presStyleIdx="3" presStyleCnt="6"/>
      <dgm:spPr>
        <a:noFill/>
      </dgm:spPr>
    </dgm:pt>
    <dgm:pt modelId="{3B1B794E-4869-4B2F-AC11-8EB83390829A}" type="pres">
      <dgm:prSet presAssocID="{25D0BC2E-D8B7-4B4C-B8E8-7CC06BC4C312}" presName="Child4" presStyleLbl="node1" presStyleIdx="3" presStyleCnt="6">
        <dgm:presLayoutVars>
          <dgm:chMax val="0"/>
          <dgm:chPref val="0"/>
          <dgm:bulletEnabled val="1"/>
        </dgm:presLayoutVars>
      </dgm:prSet>
      <dgm:spPr/>
      <dgm:t>
        <a:bodyPr/>
        <a:lstStyle/>
        <a:p>
          <a:endParaRPr lang="en-US"/>
        </a:p>
      </dgm:t>
    </dgm:pt>
    <dgm:pt modelId="{31CA7C40-E5DD-4420-BCD4-0389E962177B}" type="pres">
      <dgm:prSet presAssocID="{B3B2E6F3-6E41-449C-BCBD-25EAE245986D}" presName="Accent5" presStyleCnt="0"/>
      <dgm:spPr/>
    </dgm:pt>
    <dgm:pt modelId="{8A807E00-0DB8-4F4D-9343-ACC3EF6B6E03}" type="pres">
      <dgm:prSet presAssocID="{B3B2E6F3-6E41-449C-BCBD-25EAE245986D}" presName="Accent" presStyleLbl="bgShp" presStyleIdx="4" presStyleCnt="6"/>
      <dgm:spPr>
        <a:noFill/>
      </dgm:spPr>
    </dgm:pt>
    <dgm:pt modelId="{4962FA62-0C09-40D6-B79A-E14BEB514BC0}" type="pres">
      <dgm:prSet presAssocID="{B3B2E6F3-6E41-449C-BCBD-25EAE245986D}" presName="Child5" presStyleLbl="node1" presStyleIdx="4" presStyleCnt="6">
        <dgm:presLayoutVars>
          <dgm:chMax val="0"/>
          <dgm:chPref val="0"/>
          <dgm:bulletEnabled val="1"/>
        </dgm:presLayoutVars>
      </dgm:prSet>
      <dgm:spPr/>
      <dgm:t>
        <a:bodyPr/>
        <a:lstStyle/>
        <a:p>
          <a:endParaRPr lang="en-US"/>
        </a:p>
      </dgm:t>
    </dgm:pt>
    <dgm:pt modelId="{1B15AEA7-E5B5-44B8-B216-7C5268CF3862}" type="pres">
      <dgm:prSet presAssocID="{76307505-1441-4572-A9C4-2A8C0B8D01F4}" presName="Accent6" presStyleCnt="0"/>
      <dgm:spPr/>
    </dgm:pt>
    <dgm:pt modelId="{3BF1F0C5-AB90-47D5-A95A-509130FA8144}" type="pres">
      <dgm:prSet presAssocID="{76307505-1441-4572-A9C4-2A8C0B8D01F4}" presName="Accent" presStyleLbl="bgShp" presStyleIdx="5" presStyleCnt="6" custLinFactY="-100000" custLinFactNeighborX="85557" custLinFactNeighborY="-108141"/>
      <dgm:spPr>
        <a:noFill/>
      </dgm:spPr>
      <dgm:t>
        <a:bodyPr/>
        <a:lstStyle/>
        <a:p>
          <a:endParaRPr lang="en-US"/>
        </a:p>
      </dgm:t>
    </dgm:pt>
    <dgm:pt modelId="{F9B44C95-E17A-44EA-9B34-5B7D6E207A4C}" type="pres">
      <dgm:prSet presAssocID="{76307505-1441-4572-A9C4-2A8C0B8D01F4}" presName="Child6" presStyleLbl="node1" presStyleIdx="5" presStyleCnt="6">
        <dgm:presLayoutVars>
          <dgm:chMax val="0"/>
          <dgm:chPref val="0"/>
          <dgm:bulletEnabled val="1"/>
        </dgm:presLayoutVars>
      </dgm:prSet>
      <dgm:spPr/>
      <dgm:t>
        <a:bodyPr/>
        <a:lstStyle/>
        <a:p>
          <a:endParaRPr lang="en-US"/>
        </a:p>
      </dgm:t>
    </dgm:pt>
  </dgm:ptLst>
  <dgm:cxnLst>
    <dgm:cxn modelId="{465D98EA-4EAD-4828-895D-BF2F49AA40B2}" type="presOf" srcId="{6C5C2048-C1D0-4591-8844-5E2C14C78E44}" destId="{4512D27A-FBF0-45FA-A98C-3A05B7B6D26D}" srcOrd="0" destOrd="0" presId="urn:microsoft.com/office/officeart/2011/layout/HexagonRadial"/>
    <dgm:cxn modelId="{2D7BAE02-0E40-47E0-9DD1-695CDC54E521}" srcId="{12956DA9-1058-4BF2-AC75-EF6695654B89}" destId="{25D0BC2E-D8B7-4B4C-B8E8-7CC06BC4C312}" srcOrd="3" destOrd="0" parTransId="{3FFCDBFD-0652-4C24-9C42-1DA649437987}" sibTransId="{D860B475-3B07-4606-8F33-5FAE56F84C9C}"/>
    <dgm:cxn modelId="{B9B60828-E0AB-4687-909F-EC0CF826E534}" type="presOf" srcId="{22786E4E-63A4-4AB1-A4D3-DE4A1DF198DA}" destId="{6A40E36C-87ED-4EDF-9B6A-511242323940}" srcOrd="0" destOrd="0" presId="urn:microsoft.com/office/officeart/2011/layout/HexagonRadial"/>
    <dgm:cxn modelId="{F3682B26-389B-4688-89CB-1E78EAFF80A9}" type="presOf" srcId="{EC34B7C9-187D-48E0-85D2-CF8013D8D789}" destId="{4538495D-6D78-4449-B692-079373E342C5}" srcOrd="0" destOrd="0" presId="urn:microsoft.com/office/officeart/2011/layout/HexagonRadial"/>
    <dgm:cxn modelId="{C8B9392C-6BAA-4EE2-958E-59A2C9C7E5AC}" srcId="{6C5C2048-C1D0-4591-8844-5E2C14C78E44}" destId="{12956DA9-1058-4BF2-AC75-EF6695654B89}" srcOrd="0" destOrd="0" parTransId="{F5370E3D-0429-4C33-920E-2783B1D5D7CC}" sibTransId="{1FA80158-147A-48FB-9205-582B5885AFFB}"/>
    <dgm:cxn modelId="{6E884B9F-DFC9-4721-A70F-D32483FCBF84}" type="presOf" srcId="{06E1DD42-581E-4D80-AB7B-D5749E554E70}" destId="{5E593337-AB06-4724-B406-EEC2944C6143}" srcOrd="0" destOrd="0" presId="urn:microsoft.com/office/officeart/2011/layout/HexagonRadial"/>
    <dgm:cxn modelId="{0FB5255C-CC71-4585-A1F9-D901761CF419}" srcId="{12956DA9-1058-4BF2-AC75-EF6695654B89}" destId="{06E1DD42-581E-4D80-AB7B-D5749E554E70}" srcOrd="0" destOrd="0" parTransId="{546D9987-4807-436B-9CDD-EABCAF298597}" sibTransId="{68E00263-17AC-43F6-8431-CD7F2CA4736D}"/>
    <dgm:cxn modelId="{2189DC2F-1A90-4D22-8158-AC697E1ABA02}" type="presOf" srcId="{12956DA9-1058-4BF2-AC75-EF6695654B89}" destId="{94C7F924-A6FB-454B-A799-AE32A0595BD4}" srcOrd="0" destOrd="0" presId="urn:microsoft.com/office/officeart/2011/layout/HexagonRadial"/>
    <dgm:cxn modelId="{871D241C-6D2C-45B8-BE2A-C14EFC6CFE31}" srcId="{12956DA9-1058-4BF2-AC75-EF6695654B89}" destId="{EC34B7C9-187D-48E0-85D2-CF8013D8D789}" srcOrd="2" destOrd="0" parTransId="{7445C809-C9A3-4D41-AD4C-701FB1DE1AA0}" sibTransId="{BA35D2C9-E404-4111-A001-CAB5702D1F9F}"/>
    <dgm:cxn modelId="{27BEBAFB-E3F3-43D9-9F2F-8FD57430AC96}" srcId="{12956DA9-1058-4BF2-AC75-EF6695654B89}" destId="{B3B2E6F3-6E41-449C-BCBD-25EAE245986D}" srcOrd="4" destOrd="0" parTransId="{1CAB2E66-AED6-47B5-9271-733643CA42A6}" sibTransId="{793FE863-F68F-4F64-A2A5-3BD1191B6926}"/>
    <dgm:cxn modelId="{B7B18AC9-AD4C-4527-BD5C-478ACC12B655}" type="presOf" srcId="{76307505-1441-4572-A9C4-2A8C0B8D01F4}" destId="{F9B44C95-E17A-44EA-9B34-5B7D6E207A4C}" srcOrd="0" destOrd="0" presId="urn:microsoft.com/office/officeart/2011/layout/HexagonRadial"/>
    <dgm:cxn modelId="{490E4EC6-1ED0-4C2F-B022-68E7F4C74DC4}" srcId="{12956DA9-1058-4BF2-AC75-EF6695654B89}" destId="{22786E4E-63A4-4AB1-A4D3-DE4A1DF198DA}" srcOrd="1" destOrd="0" parTransId="{1A07D124-82D2-4CC3-85CD-CBB38C64CA71}" sibTransId="{F4B92891-D349-4056-9016-6AC47644FF13}"/>
    <dgm:cxn modelId="{9FF01328-9050-4A8F-8CE2-57ADC0DFBC4A}" type="presOf" srcId="{25D0BC2E-D8B7-4B4C-B8E8-7CC06BC4C312}" destId="{3B1B794E-4869-4B2F-AC11-8EB83390829A}" srcOrd="0" destOrd="0" presId="urn:microsoft.com/office/officeart/2011/layout/HexagonRadial"/>
    <dgm:cxn modelId="{45364C5D-EAD2-40BB-A90E-EFDDCCD3C649}" srcId="{12956DA9-1058-4BF2-AC75-EF6695654B89}" destId="{76307505-1441-4572-A9C4-2A8C0B8D01F4}" srcOrd="5" destOrd="0" parTransId="{990A01C6-98A9-4728-A16C-DB3B92B39F25}" sibTransId="{1AF7C470-93FF-42DE-A2E7-4ED04CF4087D}"/>
    <dgm:cxn modelId="{FF8E5383-392A-49C4-AD74-B21A818B0BD6}" type="presOf" srcId="{B3B2E6F3-6E41-449C-BCBD-25EAE245986D}" destId="{4962FA62-0C09-40D6-B79A-E14BEB514BC0}" srcOrd="0" destOrd="0" presId="urn:microsoft.com/office/officeart/2011/layout/HexagonRadial"/>
    <dgm:cxn modelId="{46C47398-064D-4627-9918-4322701CDEB0}" type="presParOf" srcId="{4512D27A-FBF0-45FA-A98C-3A05B7B6D26D}" destId="{94C7F924-A6FB-454B-A799-AE32A0595BD4}" srcOrd="0" destOrd="0" presId="urn:microsoft.com/office/officeart/2011/layout/HexagonRadial"/>
    <dgm:cxn modelId="{CE287F73-104B-4A08-9521-9516D0509DC2}" type="presParOf" srcId="{4512D27A-FBF0-45FA-A98C-3A05B7B6D26D}" destId="{51B488D7-83B9-4BE5-A0DC-056A0629F9A2}" srcOrd="1" destOrd="0" presId="urn:microsoft.com/office/officeart/2011/layout/HexagonRadial"/>
    <dgm:cxn modelId="{B091038C-4300-4224-9441-A0DF64D0E57D}" type="presParOf" srcId="{51B488D7-83B9-4BE5-A0DC-056A0629F9A2}" destId="{4D6F8E0B-0AF3-40D5-A5CC-30986F44AAEF}" srcOrd="0" destOrd="0" presId="urn:microsoft.com/office/officeart/2011/layout/HexagonRadial"/>
    <dgm:cxn modelId="{94118962-3ADE-4E02-A14A-EDA0957E9196}" type="presParOf" srcId="{4512D27A-FBF0-45FA-A98C-3A05B7B6D26D}" destId="{5E593337-AB06-4724-B406-EEC2944C6143}" srcOrd="2" destOrd="0" presId="urn:microsoft.com/office/officeart/2011/layout/HexagonRadial"/>
    <dgm:cxn modelId="{E9FC20A1-60FD-499B-9B39-292B7CDF2DFC}" type="presParOf" srcId="{4512D27A-FBF0-45FA-A98C-3A05B7B6D26D}" destId="{BD553C59-2315-4C03-B89A-59CBC9A074F8}" srcOrd="3" destOrd="0" presId="urn:microsoft.com/office/officeart/2011/layout/HexagonRadial"/>
    <dgm:cxn modelId="{591F3E66-D6A6-4D21-AF3F-ED490158A6C2}" type="presParOf" srcId="{BD553C59-2315-4C03-B89A-59CBC9A074F8}" destId="{6EDEB104-6957-4173-9B23-BA967E80BC91}" srcOrd="0" destOrd="0" presId="urn:microsoft.com/office/officeart/2011/layout/HexagonRadial"/>
    <dgm:cxn modelId="{BD6AC601-BDAE-4253-8E09-422634499B6B}" type="presParOf" srcId="{4512D27A-FBF0-45FA-A98C-3A05B7B6D26D}" destId="{6A40E36C-87ED-4EDF-9B6A-511242323940}" srcOrd="4" destOrd="0" presId="urn:microsoft.com/office/officeart/2011/layout/HexagonRadial"/>
    <dgm:cxn modelId="{2F855B44-1809-4A3F-870F-4FD91CA29934}" type="presParOf" srcId="{4512D27A-FBF0-45FA-A98C-3A05B7B6D26D}" destId="{521F1CC1-4FD6-4706-A63E-C609DA652840}" srcOrd="5" destOrd="0" presId="urn:microsoft.com/office/officeart/2011/layout/HexagonRadial"/>
    <dgm:cxn modelId="{BB8740E5-26F8-45F6-9ABE-E3CF2E806850}" type="presParOf" srcId="{521F1CC1-4FD6-4706-A63E-C609DA652840}" destId="{64E7802A-4DBE-4FD2-93C7-ACDABD584CDD}" srcOrd="0" destOrd="0" presId="urn:microsoft.com/office/officeart/2011/layout/HexagonRadial"/>
    <dgm:cxn modelId="{8AABD16E-AB9C-4F86-B0E7-4C6C250625E4}" type="presParOf" srcId="{4512D27A-FBF0-45FA-A98C-3A05B7B6D26D}" destId="{4538495D-6D78-4449-B692-079373E342C5}" srcOrd="6" destOrd="0" presId="urn:microsoft.com/office/officeart/2011/layout/HexagonRadial"/>
    <dgm:cxn modelId="{5CD16962-622A-46BF-BED4-6416D881C10A}" type="presParOf" srcId="{4512D27A-FBF0-45FA-A98C-3A05B7B6D26D}" destId="{60CA62F0-40F6-496A-9FCA-C28D4AC677ED}" srcOrd="7" destOrd="0" presId="urn:microsoft.com/office/officeart/2011/layout/HexagonRadial"/>
    <dgm:cxn modelId="{B2857F64-5400-434F-A352-BD18B67368D6}" type="presParOf" srcId="{60CA62F0-40F6-496A-9FCA-C28D4AC677ED}" destId="{0BE847A5-7988-45B6-AA97-1331D5481B23}" srcOrd="0" destOrd="0" presId="urn:microsoft.com/office/officeart/2011/layout/HexagonRadial"/>
    <dgm:cxn modelId="{CDCEBFC2-D9C4-4440-B88A-651872178BDC}" type="presParOf" srcId="{4512D27A-FBF0-45FA-A98C-3A05B7B6D26D}" destId="{3B1B794E-4869-4B2F-AC11-8EB83390829A}" srcOrd="8" destOrd="0" presId="urn:microsoft.com/office/officeart/2011/layout/HexagonRadial"/>
    <dgm:cxn modelId="{D6C07266-2A71-4CC0-8875-55B2492E52FF}" type="presParOf" srcId="{4512D27A-FBF0-45FA-A98C-3A05B7B6D26D}" destId="{31CA7C40-E5DD-4420-BCD4-0389E962177B}" srcOrd="9" destOrd="0" presId="urn:microsoft.com/office/officeart/2011/layout/HexagonRadial"/>
    <dgm:cxn modelId="{8139875B-5748-4467-A326-D63D55D3943E}" type="presParOf" srcId="{31CA7C40-E5DD-4420-BCD4-0389E962177B}" destId="{8A807E00-0DB8-4F4D-9343-ACC3EF6B6E03}" srcOrd="0" destOrd="0" presId="urn:microsoft.com/office/officeart/2011/layout/HexagonRadial"/>
    <dgm:cxn modelId="{50F1B80D-5000-4AF6-ACB2-434044F3A036}" type="presParOf" srcId="{4512D27A-FBF0-45FA-A98C-3A05B7B6D26D}" destId="{4962FA62-0C09-40D6-B79A-E14BEB514BC0}" srcOrd="10" destOrd="0" presId="urn:microsoft.com/office/officeart/2011/layout/HexagonRadial"/>
    <dgm:cxn modelId="{EBBB8F02-3503-45DB-B963-1B041629E0B5}" type="presParOf" srcId="{4512D27A-FBF0-45FA-A98C-3A05B7B6D26D}" destId="{1B15AEA7-E5B5-44B8-B216-7C5268CF3862}" srcOrd="11" destOrd="0" presId="urn:microsoft.com/office/officeart/2011/layout/HexagonRadial"/>
    <dgm:cxn modelId="{F71ED35B-344A-41D8-A8FF-5CADD48A29D1}" type="presParOf" srcId="{1B15AEA7-E5B5-44B8-B216-7C5268CF3862}" destId="{3BF1F0C5-AB90-47D5-A95A-509130FA8144}" srcOrd="0" destOrd="0" presId="urn:microsoft.com/office/officeart/2011/layout/HexagonRadial"/>
    <dgm:cxn modelId="{C4D58037-C220-435D-8043-5DBA10081875}" type="presParOf" srcId="{4512D27A-FBF0-45FA-A98C-3A05B7B6D26D}" destId="{F9B44C95-E17A-44EA-9B34-5B7D6E207A4C}" srcOrd="12" destOrd="0" presId="urn:microsoft.com/office/officeart/2011/layout/HexagonRadial"/>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7F924-A6FB-454B-A799-AE32A0595BD4}">
      <dsp:nvSpPr>
        <dsp:cNvPr id="0" name=""/>
        <dsp:cNvSpPr/>
      </dsp:nvSpPr>
      <dsp:spPr>
        <a:xfrm>
          <a:off x="2045922" y="1332010"/>
          <a:ext cx="1693043" cy="1464551"/>
        </a:xfrm>
        <a:prstGeom prst="hexagon">
          <a:avLst>
            <a:gd name="adj" fmla="val 28570"/>
            <a:gd name="vf" fmla="val 11547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Data Hub</a:t>
          </a:r>
          <a:endParaRPr lang="en-US" sz="1300" kern="1200" dirty="0"/>
        </a:p>
      </dsp:txBody>
      <dsp:txXfrm>
        <a:off x="2326483" y="1574707"/>
        <a:ext cx="1131921" cy="979157"/>
      </dsp:txXfrm>
    </dsp:sp>
    <dsp:sp modelId="{6EDEB104-6957-4173-9B23-BA967E80BC91}">
      <dsp:nvSpPr>
        <dsp:cNvPr id="0" name=""/>
        <dsp:cNvSpPr/>
      </dsp:nvSpPr>
      <dsp:spPr>
        <a:xfrm>
          <a:off x="3106093" y="631321"/>
          <a:ext cx="638780" cy="550393"/>
        </a:xfrm>
        <a:prstGeom prst="hexagon">
          <a:avLst>
            <a:gd name="adj" fmla="val 28900"/>
            <a:gd name="vf" fmla="val 115470"/>
          </a:avLst>
        </a:prstGeom>
        <a:no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E593337-AB06-4724-B406-EEC2944C6143}">
      <dsp:nvSpPr>
        <dsp:cNvPr id="0" name=""/>
        <dsp:cNvSpPr/>
      </dsp:nvSpPr>
      <dsp:spPr>
        <a:xfrm>
          <a:off x="2201876" y="0"/>
          <a:ext cx="1387437" cy="1200296"/>
        </a:xfrm>
        <a:prstGeom prst="hexagon">
          <a:avLst>
            <a:gd name="adj" fmla="val 28570"/>
            <a:gd name="vf" fmla="val 11547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Field Data</a:t>
          </a:r>
          <a:endParaRPr lang="en-US" sz="1300" kern="1200" dirty="0"/>
        </a:p>
      </dsp:txBody>
      <dsp:txXfrm>
        <a:off x="2431804" y="198915"/>
        <a:ext cx="927581" cy="802466"/>
      </dsp:txXfrm>
    </dsp:sp>
    <dsp:sp modelId="{64E7802A-4DBE-4FD2-93C7-ACDABD584CDD}">
      <dsp:nvSpPr>
        <dsp:cNvPr id="0" name=""/>
        <dsp:cNvSpPr/>
      </dsp:nvSpPr>
      <dsp:spPr>
        <a:xfrm>
          <a:off x="3851599" y="1660265"/>
          <a:ext cx="638780" cy="550393"/>
        </a:xfrm>
        <a:prstGeom prst="hexagon">
          <a:avLst>
            <a:gd name="adj" fmla="val 28900"/>
            <a:gd name="vf" fmla="val 115470"/>
          </a:avLst>
        </a:prstGeom>
        <a:no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40E36C-87ED-4EDF-9B6A-511242323940}">
      <dsp:nvSpPr>
        <dsp:cNvPr id="0" name=""/>
        <dsp:cNvSpPr/>
      </dsp:nvSpPr>
      <dsp:spPr>
        <a:xfrm>
          <a:off x="3474317" y="738262"/>
          <a:ext cx="1387437" cy="1200296"/>
        </a:xfrm>
        <a:prstGeom prst="hexagon">
          <a:avLst>
            <a:gd name="adj" fmla="val 28570"/>
            <a:gd name="vf" fmla="val 11547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Land Use, Safety &amp; Emissions Models</a:t>
          </a:r>
          <a:endParaRPr lang="en-US" sz="1300" kern="1200" dirty="0"/>
        </a:p>
      </dsp:txBody>
      <dsp:txXfrm>
        <a:off x="3704245" y="937177"/>
        <a:ext cx="927581" cy="802466"/>
      </dsp:txXfrm>
    </dsp:sp>
    <dsp:sp modelId="{0BE847A5-7988-45B6-AA97-1331D5481B23}">
      <dsp:nvSpPr>
        <dsp:cNvPr id="0" name=""/>
        <dsp:cNvSpPr/>
      </dsp:nvSpPr>
      <dsp:spPr>
        <a:xfrm>
          <a:off x="3333722" y="2821749"/>
          <a:ext cx="638780" cy="550393"/>
        </a:xfrm>
        <a:prstGeom prst="hexagon">
          <a:avLst>
            <a:gd name="adj" fmla="val 28900"/>
            <a:gd name="vf" fmla="val 115470"/>
          </a:avLst>
        </a:prstGeom>
        <a:no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538495D-6D78-4449-B692-079373E342C5}">
      <dsp:nvSpPr>
        <dsp:cNvPr id="0" name=""/>
        <dsp:cNvSpPr/>
      </dsp:nvSpPr>
      <dsp:spPr>
        <a:xfrm>
          <a:off x="3474317" y="2189601"/>
          <a:ext cx="1387437" cy="1200296"/>
        </a:xfrm>
        <a:prstGeom prst="hexagon">
          <a:avLst>
            <a:gd name="adj" fmla="val 28570"/>
            <a:gd name="vf" fmla="val 11547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HCM &amp; Signal Timing Models</a:t>
          </a:r>
          <a:endParaRPr lang="en-US" sz="1300" kern="1200" dirty="0"/>
        </a:p>
      </dsp:txBody>
      <dsp:txXfrm>
        <a:off x="3704245" y="2388516"/>
        <a:ext cx="927581" cy="802466"/>
      </dsp:txXfrm>
    </dsp:sp>
    <dsp:sp modelId="{8A807E00-0DB8-4F4D-9343-ACC3EF6B6E03}">
      <dsp:nvSpPr>
        <dsp:cNvPr id="0" name=""/>
        <dsp:cNvSpPr/>
      </dsp:nvSpPr>
      <dsp:spPr>
        <a:xfrm>
          <a:off x="2049073" y="2942315"/>
          <a:ext cx="638780" cy="550393"/>
        </a:xfrm>
        <a:prstGeom prst="hexagon">
          <a:avLst>
            <a:gd name="adj" fmla="val 28900"/>
            <a:gd name="vf" fmla="val 115470"/>
          </a:avLst>
        </a:prstGeom>
        <a:no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B1B794E-4869-4B2F-AC11-8EB83390829A}">
      <dsp:nvSpPr>
        <dsp:cNvPr id="0" name=""/>
        <dsp:cNvSpPr/>
      </dsp:nvSpPr>
      <dsp:spPr>
        <a:xfrm>
          <a:off x="2201876" y="2928689"/>
          <a:ext cx="1387437" cy="1200296"/>
        </a:xfrm>
        <a:prstGeom prst="hexagon">
          <a:avLst>
            <a:gd name="adj" fmla="val 28570"/>
            <a:gd name="vf" fmla="val 11547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Micro-simulation Models</a:t>
          </a:r>
        </a:p>
      </dsp:txBody>
      <dsp:txXfrm>
        <a:off x="2431804" y="3127604"/>
        <a:ext cx="927581" cy="802466"/>
      </dsp:txXfrm>
    </dsp:sp>
    <dsp:sp modelId="{3BF1F0C5-AB90-47D5-A95A-509130FA8144}">
      <dsp:nvSpPr>
        <dsp:cNvPr id="0" name=""/>
        <dsp:cNvSpPr/>
      </dsp:nvSpPr>
      <dsp:spPr>
        <a:xfrm>
          <a:off x="1837879" y="768189"/>
          <a:ext cx="638780" cy="550393"/>
        </a:xfrm>
        <a:prstGeom prst="hexagon">
          <a:avLst>
            <a:gd name="adj" fmla="val 28900"/>
            <a:gd name="vf" fmla="val 115470"/>
          </a:avLst>
        </a:prstGeom>
        <a:no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962FA62-0C09-40D6-B79A-E14BEB514BC0}">
      <dsp:nvSpPr>
        <dsp:cNvPr id="0" name=""/>
        <dsp:cNvSpPr/>
      </dsp:nvSpPr>
      <dsp:spPr>
        <a:xfrm>
          <a:off x="923528" y="2190427"/>
          <a:ext cx="1387437" cy="1200296"/>
        </a:xfrm>
        <a:prstGeom prst="hexagon">
          <a:avLst>
            <a:gd name="adj" fmla="val 28570"/>
            <a:gd name="vf" fmla="val 11547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Dynamic Traffic Assignment Models</a:t>
          </a:r>
          <a:endParaRPr lang="en-US" sz="1300" kern="1200" dirty="0"/>
        </a:p>
      </dsp:txBody>
      <dsp:txXfrm>
        <a:off x="1153456" y="2389342"/>
        <a:ext cx="927581" cy="802466"/>
      </dsp:txXfrm>
    </dsp:sp>
    <dsp:sp modelId="{F9B44C95-E17A-44EA-9B34-5B7D6E207A4C}">
      <dsp:nvSpPr>
        <dsp:cNvPr id="0" name=""/>
        <dsp:cNvSpPr/>
      </dsp:nvSpPr>
      <dsp:spPr>
        <a:xfrm>
          <a:off x="923528" y="736611"/>
          <a:ext cx="1387437" cy="1200296"/>
        </a:xfrm>
        <a:prstGeom prst="hexagon">
          <a:avLst>
            <a:gd name="adj" fmla="val 28570"/>
            <a:gd name="vf" fmla="val 11547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Travel Demand Forecasting Models</a:t>
          </a:r>
          <a:endParaRPr lang="en-US" sz="1300" kern="1200" dirty="0"/>
        </a:p>
      </dsp:txBody>
      <dsp:txXfrm>
        <a:off x="1153456" y="935526"/>
        <a:ext cx="927581" cy="802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7F924-A6FB-454B-A799-AE32A0595BD4}">
      <dsp:nvSpPr>
        <dsp:cNvPr id="0" name=""/>
        <dsp:cNvSpPr/>
      </dsp:nvSpPr>
      <dsp:spPr>
        <a:xfrm>
          <a:off x="2045922" y="1332010"/>
          <a:ext cx="1693043" cy="1464551"/>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err="1" smtClean="0"/>
            <a:t>NeXTA</a:t>
          </a:r>
          <a:r>
            <a:rPr lang="en-US" sz="1500" b="1" kern="1200" dirty="0" smtClean="0"/>
            <a:t/>
          </a:r>
          <a:br>
            <a:rPr lang="en-US" sz="1500" b="1" kern="1200" dirty="0" smtClean="0"/>
          </a:br>
          <a:r>
            <a:rPr lang="en-US" sz="1500" b="1" kern="1200" dirty="0" smtClean="0"/>
            <a:t>Data Hub</a:t>
          </a:r>
          <a:endParaRPr lang="en-US" sz="1500" b="1" kern="1200" dirty="0"/>
        </a:p>
      </dsp:txBody>
      <dsp:txXfrm>
        <a:off x="2326483" y="1574707"/>
        <a:ext cx="1131921" cy="979157"/>
      </dsp:txXfrm>
    </dsp:sp>
    <dsp:sp modelId="{6EDEB104-6957-4173-9B23-BA967E80BC91}">
      <dsp:nvSpPr>
        <dsp:cNvPr id="0" name=""/>
        <dsp:cNvSpPr/>
      </dsp:nvSpPr>
      <dsp:spPr>
        <a:xfrm>
          <a:off x="3106093" y="631321"/>
          <a:ext cx="638780" cy="550393"/>
        </a:xfrm>
        <a:prstGeom prst="hexagon">
          <a:avLst>
            <a:gd name="adj" fmla="val 28900"/>
            <a:gd name="vf" fmla="val 115470"/>
          </a:avLst>
        </a:prstGeom>
        <a:no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E593337-AB06-4724-B406-EEC2944C6143}">
      <dsp:nvSpPr>
        <dsp:cNvPr id="0" name=""/>
        <dsp:cNvSpPr/>
      </dsp:nvSpPr>
      <dsp:spPr>
        <a:xfrm>
          <a:off x="2201876" y="0"/>
          <a:ext cx="1387437" cy="1200296"/>
        </a:xfrm>
        <a:prstGeom prst="hexagon">
          <a:avLst>
            <a:gd name="adj" fmla="val 28570"/>
            <a:gd name="vf" fmla="val 11547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Field Data</a:t>
          </a:r>
          <a:endParaRPr lang="en-US" sz="1300" kern="1200" dirty="0"/>
        </a:p>
      </dsp:txBody>
      <dsp:txXfrm>
        <a:off x="2431804" y="198915"/>
        <a:ext cx="927581" cy="802466"/>
      </dsp:txXfrm>
    </dsp:sp>
    <dsp:sp modelId="{64E7802A-4DBE-4FD2-93C7-ACDABD584CDD}">
      <dsp:nvSpPr>
        <dsp:cNvPr id="0" name=""/>
        <dsp:cNvSpPr/>
      </dsp:nvSpPr>
      <dsp:spPr>
        <a:xfrm>
          <a:off x="3851599" y="1660265"/>
          <a:ext cx="638780" cy="550393"/>
        </a:xfrm>
        <a:prstGeom prst="hexagon">
          <a:avLst>
            <a:gd name="adj" fmla="val 28900"/>
            <a:gd name="vf" fmla="val 115470"/>
          </a:avLst>
        </a:prstGeom>
        <a:no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40E36C-87ED-4EDF-9B6A-511242323940}">
      <dsp:nvSpPr>
        <dsp:cNvPr id="0" name=""/>
        <dsp:cNvSpPr/>
      </dsp:nvSpPr>
      <dsp:spPr>
        <a:xfrm>
          <a:off x="3474317" y="738262"/>
          <a:ext cx="1387437" cy="1200296"/>
        </a:xfrm>
        <a:prstGeom prst="hexagon">
          <a:avLst>
            <a:gd name="adj" fmla="val 28570"/>
            <a:gd name="vf" fmla="val 115470"/>
          </a:avLst>
        </a:prstGeom>
        <a:gradFill rotWithShape="0">
          <a:gsLst>
            <a:gs pos="0">
              <a:schemeClr val="accent5">
                <a:hueOff val="-1986775"/>
                <a:satOff val="7962"/>
                <a:lumOff val="1726"/>
                <a:alphaOff val="0"/>
                <a:tint val="100000"/>
                <a:shade val="100000"/>
                <a:satMod val="130000"/>
              </a:schemeClr>
            </a:gs>
            <a:gs pos="100000">
              <a:schemeClr val="accent5">
                <a:hueOff val="-1986775"/>
                <a:satOff val="7962"/>
                <a:lumOff val="17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Land Use, Safety &amp; Emissions Models</a:t>
          </a:r>
          <a:endParaRPr lang="en-US" sz="1300" kern="1200" dirty="0"/>
        </a:p>
      </dsp:txBody>
      <dsp:txXfrm>
        <a:off x="3704245" y="937177"/>
        <a:ext cx="927581" cy="802466"/>
      </dsp:txXfrm>
    </dsp:sp>
    <dsp:sp modelId="{0BE847A5-7988-45B6-AA97-1331D5481B23}">
      <dsp:nvSpPr>
        <dsp:cNvPr id="0" name=""/>
        <dsp:cNvSpPr/>
      </dsp:nvSpPr>
      <dsp:spPr>
        <a:xfrm>
          <a:off x="3333722" y="2821749"/>
          <a:ext cx="638780" cy="550393"/>
        </a:xfrm>
        <a:prstGeom prst="hexagon">
          <a:avLst>
            <a:gd name="adj" fmla="val 28900"/>
            <a:gd name="vf" fmla="val 115470"/>
          </a:avLst>
        </a:prstGeom>
        <a:no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538495D-6D78-4449-B692-079373E342C5}">
      <dsp:nvSpPr>
        <dsp:cNvPr id="0" name=""/>
        <dsp:cNvSpPr/>
      </dsp:nvSpPr>
      <dsp:spPr>
        <a:xfrm>
          <a:off x="3474317" y="2189601"/>
          <a:ext cx="1387437" cy="1200296"/>
        </a:xfrm>
        <a:prstGeom prst="hexagon">
          <a:avLst>
            <a:gd name="adj" fmla="val 28570"/>
            <a:gd name="vf" fmla="val 115470"/>
          </a:avLst>
        </a:prstGeom>
        <a:gradFill rotWithShape="0">
          <a:gsLst>
            <a:gs pos="0">
              <a:schemeClr val="accent5">
                <a:hueOff val="-3973551"/>
                <a:satOff val="15924"/>
                <a:lumOff val="3451"/>
                <a:alphaOff val="0"/>
                <a:tint val="100000"/>
                <a:shade val="100000"/>
                <a:satMod val="130000"/>
              </a:schemeClr>
            </a:gs>
            <a:gs pos="100000">
              <a:schemeClr val="accent5">
                <a:hueOff val="-3973551"/>
                <a:satOff val="15924"/>
                <a:lumOff val="345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HCM &amp; Signal Timing Models</a:t>
          </a:r>
          <a:endParaRPr lang="en-US" sz="1300" kern="1200" dirty="0"/>
        </a:p>
      </dsp:txBody>
      <dsp:txXfrm>
        <a:off x="3704245" y="2388516"/>
        <a:ext cx="927581" cy="802466"/>
      </dsp:txXfrm>
    </dsp:sp>
    <dsp:sp modelId="{8A807E00-0DB8-4F4D-9343-ACC3EF6B6E03}">
      <dsp:nvSpPr>
        <dsp:cNvPr id="0" name=""/>
        <dsp:cNvSpPr/>
      </dsp:nvSpPr>
      <dsp:spPr>
        <a:xfrm>
          <a:off x="2049073" y="2942315"/>
          <a:ext cx="638780" cy="550393"/>
        </a:xfrm>
        <a:prstGeom prst="hexagon">
          <a:avLst>
            <a:gd name="adj" fmla="val 28900"/>
            <a:gd name="vf" fmla="val 115470"/>
          </a:avLst>
        </a:prstGeom>
        <a:no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B1B794E-4869-4B2F-AC11-8EB83390829A}">
      <dsp:nvSpPr>
        <dsp:cNvPr id="0" name=""/>
        <dsp:cNvSpPr/>
      </dsp:nvSpPr>
      <dsp:spPr>
        <a:xfrm>
          <a:off x="2201876" y="2928689"/>
          <a:ext cx="1387437" cy="1200296"/>
        </a:xfrm>
        <a:prstGeom prst="hexagon">
          <a:avLst>
            <a:gd name="adj" fmla="val 28570"/>
            <a:gd name="vf" fmla="val 115470"/>
          </a:avLst>
        </a:prstGeom>
        <a:gradFill rotWithShape="0">
          <a:gsLst>
            <a:gs pos="0">
              <a:schemeClr val="accent5">
                <a:hueOff val="-5960326"/>
                <a:satOff val="23887"/>
                <a:lumOff val="5177"/>
                <a:alphaOff val="0"/>
                <a:tint val="100000"/>
                <a:shade val="100000"/>
                <a:satMod val="130000"/>
              </a:schemeClr>
            </a:gs>
            <a:gs pos="100000">
              <a:schemeClr val="accent5">
                <a:hueOff val="-5960326"/>
                <a:satOff val="23887"/>
                <a:lumOff val="5177"/>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Micro-simulation Models</a:t>
          </a:r>
        </a:p>
      </dsp:txBody>
      <dsp:txXfrm>
        <a:off x="2431804" y="3127604"/>
        <a:ext cx="927581" cy="802466"/>
      </dsp:txXfrm>
    </dsp:sp>
    <dsp:sp modelId="{3BF1F0C5-AB90-47D5-A95A-509130FA8144}">
      <dsp:nvSpPr>
        <dsp:cNvPr id="0" name=""/>
        <dsp:cNvSpPr/>
      </dsp:nvSpPr>
      <dsp:spPr>
        <a:xfrm>
          <a:off x="1837879" y="768189"/>
          <a:ext cx="638780" cy="550393"/>
        </a:xfrm>
        <a:prstGeom prst="hexagon">
          <a:avLst>
            <a:gd name="adj" fmla="val 28900"/>
            <a:gd name="vf" fmla="val 115470"/>
          </a:avLst>
        </a:prstGeom>
        <a:no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962FA62-0C09-40D6-B79A-E14BEB514BC0}">
      <dsp:nvSpPr>
        <dsp:cNvPr id="0" name=""/>
        <dsp:cNvSpPr/>
      </dsp:nvSpPr>
      <dsp:spPr>
        <a:xfrm>
          <a:off x="923528" y="2190427"/>
          <a:ext cx="1387437" cy="1200296"/>
        </a:xfrm>
        <a:prstGeom prst="hexagon">
          <a:avLst>
            <a:gd name="adj" fmla="val 28570"/>
            <a:gd name="vf" fmla="val 115470"/>
          </a:avLst>
        </a:prstGeom>
        <a:gradFill rotWithShape="0">
          <a:gsLst>
            <a:gs pos="0">
              <a:schemeClr val="accent5">
                <a:hueOff val="-7947101"/>
                <a:satOff val="31849"/>
                <a:lumOff val="6902"/>
                <a:alphaOff val="0"/>
                <a:tint val="100000"/>
                <a:shade val="100000"/>
                <a:satMod val="130000"/>
              </a:schemeClr>
            </a:gs>
            <a:gs pos="100000">
              <a:schemeClr val="accent5">
                <a:hueOff val="-7947101"/>
                <a:satOff val="31849"/>
                <a:lumOff val="6902"/>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Dynamic Traffic Assignment Models</a:t>
          </a:r>
          <a:endParaRPr lang="en-US" sz="1300" kern="1200" dirty="0"/>
        </a:p>
      </dsp:txBody>
      <dsp:txXfrm>
        <a:off x="1153456" y="2389342"/>
        <a:ext cx="927581" cy="802466"/>
      </dsp:txXfrm>
    </dsp:sp>
    <dsp:sp modelId="{F9B44C95-E17A-44EA-9B34-5B7D6E207A4C}">
      <dsp:nvSpPr>
        <dsp:cNvPr id="0" name=""/>
        <dsp:cNvSpPr/>
      </dsp:nvSpPr>
      <dsp:spPr>
        <a:xfrm>
          <a:off x="923528" y="736611"/>
          <a:ext cx="1387437" cy="1200296"/>
        </a:xfrm>
        <a:prstGeom prst="hexagon">
          <a:avLst>
            <a:gd name="adj" fmla="val 28570"/>
            <a:gd name="vf" fmla="val 115470"/>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Travel Demand Forecasting Models</a:t>
          </a:r>
          <a:endParaRPr lang="en-US" sz="1300" kern="1200" dirty="0"/>
        </a:p>
      </dsp:txBody>
      <dsp:txXfrm>
        <a:off x="1153456" y="935526"/>
        <a:ext cx="927581" cy="80246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lstStyle>
            <a:lvl1pPr eaLnBrk="1" hangingPunct="1">
              <a:defRPr sz="1200"/>
            </a:lvl1pPr>
          </a:lstStyle>
          <a:p>
            <a:endParaRPr lang="en-US" alt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lstStyle>
            <a:lvl1pPr algn="r" eaLnBrk="1" hangingPunct="1">
              <a:defRPr sz="1200"/>
            </a:lvl1pPr>
          </a:lstStyle>
          <a:p>
            <a:fld id="{D83B4CEA-BDBB-490A-913D-48F1F67A7A79}" type="datetime1">
              <a:rPr lang="en-US" altLang="en-US"/>
            </a:fld>
            <a:endParaRPr lang="en-US" alt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lstStyle>
            <a:lvl1pPr eaLnBrk="1" hangingPunct="1">
              <a:defRPr sz="1200"/>
            </a:lvl1pPr>
          </a:lstStyle>
          <a:p>
            <a:endParaRPr lang="en-US" alt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lstStyle>
            <a:lvl1pPr algn="r" eaLnBrk="1" hangingPunct="1">
              <a:defRPr sz="1200"/>
            </a:lvl1pPr>
          </a:lstStyle>
          <a:p>
            <a:fld id="{5BE944EF-0763-468B-9890-B39BBCB76947}"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lstStyle>
            <a:lvl1pPr eaLnBrk="1" hangingPunct="1">
              <a:defRPr sz="1300"/>
            </a:lvl1pPr>
          </a:lstStyle>
          <a:p>
            <a:endParaRPr lang="en-US" alt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lstStyle>
            <a:lvl1pPr algn="r" eaLnBrk="1" hangingPunct="1">
              <a:defRPr sz="1300"/>
            </a:lvl1pPr>
          </a:lstStyle>
          <a:p>
            <a:fld id="{CDA0495A-1244-49E3-A6FC-DE881880855E}" type="datetime1">
              <a:rPr lang="en-US" altLang="en-US"/>
            </a:fld>
            <a:endParaRPr lang="en-US" alt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lstStyle/>
          <a:p>
            <a:pPr lvl="0"/>
            <a:endParaRPr lang="en-US" altLang="en-US"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lstStyle>
            <a:lvl1pPr eaLnBrk="1" hangingPunct="1">
              <a:defRPr sz="1300"/>
            </a:lvl1pPr>
          </a:lstStyle>
          <a:p>
            <a:endParaRPr lang="en-US" alt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lstStyle>
            <a:lvl1pPr algn="r" eaLnBrk="1" hangingPunct="1">
              <a:defRPr sz="1300"/>
            </a:lvl1pPr>
          </a:lstStyle>
          <a:p>
            <a:fld id="{1CDBF33A-7DF3-47F9-89F8-56127B600E5B}"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p:cNvSpPr>
            <a:spLocks noGrp="1" noRot="1" noChangeAspect="1" noTextEdit="1"/>
          </p:cNvSpPr>
          <p:nvPr>
            <p:ph type="sldImg"/>
          </p:nvPr>
        </p:nvSpPr>
        <p:spPr bwMode="auto">
          <a:noFill/>
          <a:ln>
            <a:solidFill>
              <a:srgbClr val="000000"/>
            </a:solidFill>
            <a:miter lim="800000"/>
          </a:ln>
        </p:spPr>
      </p:sp>
      <p:sp>
        <p:nvSpPr>
          <p:cNvPr id="6146" name="Notes Placeholder 2"/>
          <p:cNvSpPr>
            <a:spLocks noGrp="1"/>
          </p:cNvSpPr>
          <p:nvPr>
            <p:ph type="body" idx="1"/>
          </p:nvPr>
        </p:nvSpPr>
        <p:spPr bwMode="auto">
          <a:noFill/>
        </p:spPr>
        <p:txBody>
          <a:bodyPr/>
          <a:lstStyle/>
          <a:p>
            <a:pPr eaLnBrk="1" hangingPunct="1">
              <a:spcBef>
                <a:spcPct val="0"/>
              </a:spcBef>
            </a:pPr>
            <a:endParaRPr lang="en-US" altLang="en-US" smtClean="0"/>
          </a:p>
        </p:txBody>
      </p:sp>
      <p:sp>
        <p:nvSpPr>
          <p:cNvPr id="6147" name="Slide Number Placeholder 3"/>
          <p:cNvSpPr>
            <a:spLocks noGrp="1"/>
          </p:cNvSpPr>
          <p:nvPr>
            <p:ph type="sldNum" sz="quarter" idx="5"/>
          </p:nvPr>
        </p:nvSpPr>
        <p:spPr bwMode="auto">
          <a:noFill/>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279F41-A5B0-421D-9848-1B15FA6167AB}" type="slidenum">
              <a:rPr lang="en-US" altLang="en-US" sz="1300"/>
            </a:fld>
            <a:endParaRPr lang="en-US" alt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1817F9F-8C90-4806-B2CD-DAFB58105BAB}" type="slidenum">
              <a:rPr lang="en-US"/>
            </a:fld>
            <a:endParaRPr lang="en-US"/>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0F5512C-1E78-414A-9E31-A08EE4A6C9B3}" type="slidenum">
              <a:rPr lang="en-US"/>
            </a:fld>
            <a:endParaRPr lang="en-US"/>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1C22205-E4D1-4433-879F-19A34ADA8455}"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to Determine Link-In Capacity at Each Simulation Interval</a:t>
            </a:r>
            <a:endParaRPr lang="en-US" dirty="0" smtClean="0"/>
          </a:p>
          <a:p>
            <a:endParaRPr lang="en-US" dirty="0" smtClean="0"/>
          </a:p>
          <a:p>
            <a:pPr lvl="1"/>
            <a:r>
              <a:rPr lang="en-US" dirty="0" smtClean="0"/>
              <a:t>Free-flow or partially congested </a:t>
            </a:r>
            <a:r>
              <a:rPr lang="en-US" dirty="0" smtClean="0">
                <a:sym typeface="Wingdings" panose="05000000000000000000" pitchFamily="2" charset="2"/>
              </a:rPr>
              <a:t> use pre-specified reduced capacity</a:t>
            </a:r>
            <a:endParaRPr lang="en-US" dirty="0" smtClean="0">
              <a:sym typeface="Wingdings" panose="05000000000000000000" pitchFamily="2" charset="2"/>
            </a:endParaRPr>
          </a:p>
          <a:p>
            <a:pPr lvl="1"/>
            <a:r>
              <a:rPr lang="en-US" dirty="0" smtClean="0">
                <a:sym typeface="Wingdings" panose="05000000000000000000" pitchFamily="2" charset="2"/>
              </a:rPr>
              <a:t>Fully congested according to N-Curve formula</a:t>
            </a:r>
            <a:endParaRPr lang="en-US" dirty="0" smtClean="0">
              <a:sym typeface="Wingdings" panose="05000000000000000000" pitchFamily="2" charset="2"/>
            </a:endParaRPr>
          </a:p>
          <a:p>
            <a:pPr lvl="2"/>
            <a:r>
              <a:rPr lang="en-US" dirty="0" smtClean="0">
                <a:sym typeface="Wingdings" panose="05000000000000000000" pitchFamily="2" charset="2"/>
              </a:rPr>
              <a:t>--&gt; Link-out flow rate from the previous simulation interval </a:t>
            </a:r>
            <a:endParaRPr lang="en-US" dirty="0" smtClean="0"/>
          </a:p>
          <a:p>
            <a:endParaRPr lang="en-US" dirty="0" smtClean="0"/>
          </a:p>
          <a:p>
            <a:r>
              <a:rPr lang="en-US" dirty="0" smtClean="0"/>
              <a:t>How to Determine Link-Out Capacity at Each Simulation Interval</a:t>
            </a:r>
            <a:endParaRPr lang="en-US" dirty="0" smtClean="0"/>
          </a:p>
          <a:p>
            <a:r>
              <a:rPr lang="en-US" dirty="0" smtClean="0"/>
              <a:t>Minimal of the following elements</a:t>
            </a:r>
            <a:endParaRPr lang="en-US" dirty="0" smtClean="0"/>
          </a:p>
          <a:p>
            <a:pPr lvl="1"/>
            <a:r>
              <a:rPr lang="en-US" dirty="0" smtClean="0"/>
              <a:t>Pre-specified Average Capacity </a:t>
            </a:r>
            <a:endParaRPr lang="en-US" dirty="0" smtClean="0"/>
          </a:p>
          <a:p>
            <a:pPr lvl="1"/>
            <a:r>
              <a:rPr lang="en-US" dirty="0" smtClean="0"/>
              <a:t>If a link is fully congested, its link-in capacity will be distributed to incoming links as function of lanes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4214B9-35A5-4A40-A47D-F95C23B87402}"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22205-E4D1-4433-879F-19A34ADA8455}"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70" eaLnBrk="1" fontAlgn="auto" hangingPunct="1">
              <a:spcBef>
                <a:spcPts val="0"/>
              </a:spcBef>
              <a:spcAft>
                <a:spcPts val="0"/>
              </a:spcAft>
              <a:defRPr/>
            </a:pPr>
            <a:r>
              <a:rPr lang="en-US" dirty="0" smtClean="0"/>
              <a:t>In general, the traffic simulation assigns vehicles</a:t>
            </a:r>
            <a:r>
              <a:rPr lang="en-US" baseline="0" dirty="0" smtClean="0"/>
              <a:t> to different paths based upon link travel time. The physical process of moving vehicles works in a two-step process. First, a vehicle is moved across a link during the link pass, and then moved between links at the node during the node pass. Link travel times from the traffic simulator are fed to the shortest path model for path selection. The new paths are then fed back into the traffic simulator in the next iteration.</a:t>
            </a:r>
            <a:endParaRPr lang="en-US" dirty="0" smtClean="0"/>
          </a:p>
        </p:txBody>
      </p:sp>
      <p:sp>
        <p:nvSpPr>
          <p:cNvPr id="4" name="Slide Number Placeholder 3"/>
          <p:cNvSpPr>
            <a:spLocks noGrp="1"/>
          </p:cNvSpPr>
          <p:nvPr>
            <p:ph type="sldNum" sz="quarter" idx="10"/>
          </p:nvPr>
        </p:nvSpPr>
        <p:spPr/>
        <p:txBody>
          <a:bodyPr/>
          <a:lstStyle/>
          <a:p>
            <a:fld id="{DB40E8AF-22A2-43C0-8F1E-5A9AF072F8F0}"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70" eaLnBrk="1" fontAlgn="auto" hangingPunct="1">
              <a:spcBef>
                <a:spcPts val="0"/>
              </a:spcBef>
              <a:spcAft>
                <a:spcPts val="0"/>
              </a:spcAft>
              <a:defRPr/>
            </a:pPr>
            <a:r>
              <a:rPr lang="en-US" dirty="0" smtClean="0"/>
              <a:t>Going into more specifics,</a:t>
            </a:r>
            <a:r>
              <a:rPr lang="en-US" baseline="0" dirty="0" smtClean="0"/>
              <a:t> let’s take a closer look at the link pass and node pass. T</a:t>
            </a:r>
            <a:r>
              <a:rPr lang="en-US" dirty="0" smtClean="0"/>
              <a:t>he capacity constraints are enforced at both</a:t>
            </a:r>
            <a:r>
              <a:rPr lang="en-US" baseline="0" dirty="0" smtClean="0"/>
              <a:t> ends of each link. At the beginning of the link, the entrance list keeps track of vehicles entering the link, enforcing the inflow capacity constraint. During the link pass, the vehicles are moved between the entrance list and the exit queue. The exit queue keeps track of vehicles waiting to leave the link, enforcing the outflow capacity constraint. Vehicles are then moved between the exit queue and the entrance list of the next link during the node.</a:t>
            </a:r>
            <a:endParaRPr lang="en-US" dirty="0" smtClean="0"/>
          </a:p>
        </p:txBody>
      </p:sp>
      <p:sp>
        <p:nvSpPr>
          <p:cNvPr id="4" name="Slide Number Placeholder 3"/>
          <p:cNvSpPr>
            <a:spLocks noGrp="1"/>
          </p:cNvSpPr>
          <p:nvPr>
            <p:ph type="sldNum" sz="quarter" idx="10"/>
          </p:nvPr>
        </p:nvSpPr>
        <p:spPr/>
        <p:txBody>
          <a:bodyPr/>
          <a:lstStyle/>
          <a:p>
            <a:fld id="{DB40E8AF-22A2-43C0-8F1E-5A9AF072F8F0}"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DBF33A-7DF3-47F9-89F8-56127B600E5B}" type="slidenum">
              <a:rPr lang="en-US" altLang="en-US" smtClean="0"/>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22205-E4D1-4433-879F-19A34ADA845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4214B9-35A5-4A40-A47D-F95C23B8740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8F845C-B19E-4979-A768-3C453AAFD0F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FD2A3F-0957-45BA-B219-7766902C62FA}"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9DF8F71-2FA2-41EC-8713-606C3C8C67AB}" type="slidenum">
              <a:rPr lang="en-US"/>
            </a:fld>
            <a:endParaRPr lang="en-US"/>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FD36B10-E8CC-4BA7-ADE7-792437FCE840}" type="slidenum">
              <a:rPr lang="en-US"/>
            </a:fld>
            <a:endParaRPr lang="en-US"/>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 name="Slide Number Placeholder 5"/>
          <p:cNvSpPr>
            <a:spLocks noGrp="1"/>
          </p:cNvSpPr>
          <p:nvPr>
            <p:ph type="sldNum" sz="quarter" idx="10"/>
          </p:nvPr>
        </p:nvSpPr>
        <p:spPr/>
        <p:txBody>
          <a:bodyPr/>
          <a:lstStyle>
            <a:lvl1pPr>
              <a:defRPr/>
            </a:lvl1pPr>
          </a:lstStyle>
          <a:p>
            <a:fld id="{F7B42AF5-83B0-4E00-AFE1-55FB3D0E58C4}"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4"/>
          </p:nvPr>
        </p:nvSpPr>
        <p:spPr>
          <a:xfrm>
            <a:off x="11480801" y="6494464"/>
            <a:ext cx="700617" cy="365125"/>
          </a:xfrm>
          <a:prstGeom prst="rect">
            <a:avLst/>
          </a:prstGeom>
        </p:spPr>
        <p:txBody>
          <a:bodyPr vert="horz" wrap="square" lIns="91440" tIns="45720" rIns="91440" bIns="45720" numCol="1" anchor="t" anchorCtr="0" compatLnSpc="1"/>
          <a:lstStyle>
            <a:lvl1pPr eaLnBrk="1" hangingPunct="1">
              <a:defRPr/>
            </a:lvl1pPr>
          </a:lstStyle>
          <a:p>
            <a:fld id="{5ED9B224-F6ED-4B00-A163-C617FF633513}" type="slidenum">
              <a:rPr lang="en-US" altLang="en-US"/>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showMasterSp="0">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6840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03200" y="1066800"/>
            <a:ext cx="5892800" cy="5791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99200" y="1066800"/>
            <a:ext cx="5892800" cy="5791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B7D26080-CEA5-4D89-802F-80E6EC2A6C37}" type="datetime1">
              <a:rPr lang="en-US" smtClean="0"/>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A920DFB-16A6-4DB4-A460-FB3C4EE987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p:spPr>
        <p:txBody>
          <a:bodyPr vert="horz" wrap="square" lIns="91440" tIns="45720" rIns="91440" bIns="45720" numCol="1" anchor="ctr" anchorCtr="0" compatLnSpc="1"/>
          <a:lstStyle/>
          <a:p>
            <a:pPr lvl="0"/>
            <a:r>
              <a:rPr lang="en-US" altLang="en-US" dirty="0" smtClean="0"/>
              <a:t>Click to edit Master title style</a:t>
            </a:r>
            <a:endParaRPr lang="en-US" altLang="en-US" dirty="0" smtClean="0"/>
          </a:p>
        </p:txBody>
      </p:sp>
      <p:sp>
        <p:nvSpPr>
          <p:cNvPr id="1027" name="Text Placeholder 2"/>
          <p:cNvSpPr>
            <a:spLocks noGrp="1"/>
          </p:cNvSpPr>
          <p:nvPr>
            <p:ph type="body" idx="1"/>
          </p:nvPr>
        </p:nvSpPr>
        <p:spPr bwMode="auto">
          <a:xfrm>
            <a:off x="609600" y="1600201"/>
            <a:ext cx="10972800" cy="4525963"/>
          </a:xfrm>
          <a:prstGeom prst="rect">
            <a:avLst/>
          </a:prstGeom>
          <a:noFill/>
          <a:ln>
            <a:noFill/>
          </a:ln>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9" name="Slide Number Placeholder 5"/>
          <p:cNvSpPr>
            <a:spLocks noGrp="1"/>
          </p:cNvSpPr>
          <p:nvPr>
            <p:ph type="sldNum" sz="quarter" idx="4"/>
          </p:nvPr>
        </p:nvSpPr>
        <p:spPr>
          <a:xfrm>
            <a:off x="11480801" y="6494464"/>
            <a:ext cx="700617" cy="365125"/>
          </a:xfrm>
          <a:prstGeom prst="rect">
            <a:avLst/>
          </a:prstGeom>
        </p:spPr>
        <p:txBody>
          <a:bodyPr vert="horz" wrap="square" lIns="91440" tIns="45720" rIns="91440" bIns="45720" numCol="1" anchor="t" anchorCtr="0" compatLnSpc="1"/>
          <a:lstStyle>
            <a:lvl1pPr eaLnBrk="1" hangingPunct="1">
              <a:defRPr/>
            </a:lvl1pPr>
          </a:lstStyle>
          <a:p>
            <a:fld id="{5ED9B224-F6ED-4B00-A163-C617FF633513}" type="slidenum">
              <a:rPr lang="en-US" altLang="en-US"/>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xzhou99/dtalite_beta_test" TargetMode="External"/><Relationship Id="rId1" Type="http://schemas.openxmlformats.org/officeDocument/2006/relationships/hyperlink" Target="https://github.com/xzhou99/dtalite_software_release"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20.emf"/><Relationship Id="rId3" Type="http://schemas.openxmlformats.org/officeDocument/2006/relationships/oleObject" Target="../embeddings/oleObject7.bin"/><Relationship Id="rId2" Type="http://schemas.openxmlformats.org/officeDocument/2006/relationships/image" Target="../media/image18.emf"/><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4.xml"/><Relationship Id="rId2" Type="http://schemas.openxmlformats.org/officeDocument/2006/relationships/image" Target="../media/image23.emf"/><Relationship Id="rId1"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2"/>
          <p:cNvSpPr>
            <a:spLocks noGrp="1"/>
          </p:cNvSpPr>
          <p:nvPr>
            <p:ph type="subTitle" idx="1"/>
          </p:nvPr>
        </p:nvSpPr>
        <p:spPr>
          <a:xfrm>
            <a:off x="1524000" y="1473281"/>
            <a:ext cx="9137650" cy="4447071"/>
          </a:xfrm>
        </p:spPr>
        <p:txBody>
          <a:bodyPr/>
          <a:lstStyle/>
          <a:p>
            <a:r>
              <a:rPr lang="en-US" altLang="en-US" sz="4000" b="1" dirty="0">
                <a:solidFill>
                  <a:srgbClr val="DE0000"/>
                </a:solidFill>
                <a:latin typeface="Arial" panose="020B0604020202020204" pitchFamily="34" charset="0"/>
                <a:cs typeface="Arial" panose="020B0604020202020204" pitchFamily="34" charset="0"/>
              </a:rPr>
              <a:t>Open-Source </a:t>
            </a:r>
            <a:r>
              <a:rPr lang="en-US" altLang="en-US" sz="4000" b="1" dirty="0">
                <a:solidFill>
                  <a:srgbClr val="DE0000"/>
                </a:solidFill>
                <a:latin typeface="Arial" panose="020B0604020202020204" pitchFamily="34" charset="0"/>
                <a:cs typeface="Arial" panose="020B0604020202020204" pitchFamily="34" charset="0"/>
                <a:sym typeface="+mn-ea"/>
              </a:rPr>
              <a:t>Grid2Demand: </a:t>
            </a:r>
            <a:endParaRPr lang="en-US" altLang="en-US" sz="4000" b="1" dirty="0">
              <a:solidFill>
                <a:srgbClr val="DE0000"/>
              </a:solidFill>
              <a:latin typeface="Arial" panose="020B0604020202020204" pitchFamily="34" charset="0"/>
              <a:cs typeface="Arial" panose="020B0604020202020204" pitchFamily="34" charset="0"/>
              <a:sym typeface="+mn-ea"/>
            </a:endParaRPr>
          </a:p>
          <a:p>
            <a:r>
              <a:rPr lang="en-US" altLang="en-US" sz="4000" b="1" dirty="0">
                <a:solidFill>
                  <a:srgbClr val="DE0000"/>
                </a:solidFill>
                <a:latin typeface="Arial" panose="020B0604020202020204" pitchFamily="34" charset="0"/>
                <a:cs typeface="Arial" panose="020B0604020202020204" pitchFamily="34" charset="0"/>
                <a:sym typeface="+mn-ea"/>
              </a:rPr>
              <a:t>A tool for generating zone-to-zone travel demand based on grid zones</a:t>
            </a:r>
            <a:r>
              <a:rPr lang="en-US" altLang="en-US" sz="4000" b="1" dirty="0">
                <a:solidFill>
                  <a:srgbClr val="DE0000"/>
                </a:solidFill>
                <a:latin typeface="Arial" panose="020B0604020202020204" pitchFamily="34" charset="0"/>
                <a:cs typeface="Arial" panose="020B0604020202020204" pitchFamily="34" charset="0"/>
              </a:rPr>
              <a:t> </a:t>
            </a:r>
            <a:endParaRPr lang="en-US" altLang="en-US" sz="4000" b="1" dirty="0">
              <a:solidFill>
                <a:srgbClr val="DE0000"/>
              </a:solidFill>
              <a:latin typeface="Arial" panose="020B0604020202020204" pitchFamily="34" charset="0"/>
              <a:cs typeface="Arial" panose="020B0604020202020204" pitchFamily="34" charset="0"/>
            </a:endParaRPr>
          </a:p>
          <a:p>
            <a:pPr eaLnBrk="1" hangingPunct="1"/>
            <a:endParaRPr lang="en-US" altLang="en-US" sz="2800" b="1" dirty="0">
              <a:solidFill>
                <a:schemeClr val="tx1"/>
              </a:solidFill>
              <a:latin typeface="Arial" panose="020B0604020202020204" pitchFamily="34" charset="0"/>
              <a:cs typeface="Arial" panose="020B0604020202020204" pitchFamily="34" charset="0"/>
            </a:endParaRPr>
          </a:p>
          <a:p>
            <a:pPr lvl="1" eaLnBrk="1" hangingPunct="1"/>
            <a:r>
              <a:rPr lang="en-US" altLang="en-US" sz="2450" b="1" dirty="0" err="1">
                <a:solidFill>
                  <a:schemeClr val="tx1"/>
                </a:solidFill>
                <a:latin typeface="Arial" panose="020B0604020202020204" pitchFamily="34" charset="0"/>
                <a:cs typeface="Arial" panose="020B0604020202020204" pitchFamily="34" charset="0"/>
                <a:sym typeface="+mn-ea"/>
              </a:rPr>
              <a:t>Mini-lessions through teaching dialog</a:t>
            </a:r>
            <a:endParaRPr lang="en-US" altLang="en-US" sz="2450" b="1" dirty="0" err="1">
              <a:solidFill>
                <a:schemeClr val="tx1"/>
              </a:solidFill>
              <a:latin typeface="Arial" panose="020B0604020202020204" pitchFamily="34" charset="0"/>
              <a:cs typeface="Arial" panose="020B0604020202020204" pitchFamily="34" charset="0"/>
              <a:sym typeface="+mn-ea"/>
            </a:endParaRPr>
          </a:p>
          <a:p>
            <a:pPr lvl="1" eaLnBrk="1" hangingPunct="1"/>
            <a:r>
              <a:rPr lang="en-US" altLang="en-US" sz="1600" b="1" dirty="0" err="1">
                <a:solidFill>
                  <a:schemeClr val="tx1"/>
                </a:solidFill>
                <a:latin typeface="Arial" panose="020B0604020202020204" pitchFamily="34" charset="0"/>
                <a:cs typeface="Arial" panose="020B0604020202020204" pitchFamily="34" charset="0"/>
                <a:sym typeface="+mn-ea"/>
              </a:rPr>
              <a:t>Sevgi Erdogan, </a:t>
            </a:r>
            <a:endParaRPr lang="en-US" altLang="en-US" sz="1600" b="1" dirty="0" err="1">
              <a:solidFill>
                <a:schemeClr val="tx1"/>
              </a:solidFill>
              <a:latin typeface="Arial" panose="020B0604020202020204" pitchFamily="34" charset="0"/>
              <a:cs typeface="Arial" panose="020B0604020202020204" pitchFamily="34" charset="0"/>
              <a:sym typeface="+mn-ea"/>
            </a:endParaRPr>
          </a:p>
          <a:p>
            <a:pPr lvl="1" eaLnBrk="1" hangingPunct="1"/>
            <a:r>
              <a:rPr lang="en-US" altLang="en-US" sz="1600" b="1" dirty="0" err="1">
                <a:solidFill>
                  <a:schemeClr val="tx1"/>
                </a:solidFill>
                <a:latin typeface="Arial" panose="020B0604020202020204" pitchFamily="34" charset="0"/>
                <a:cs typeface="Arial" panose="020B0604020202020204" pitchFamily="34" charset="0"/>
                <a:sym typeface="+mn-ea"/>
              </a:rPr>
              <a:t>Anjun Li, </a:t>
            </a:r>
            <a:endParaRPr lang="en-US" altLang="en-US" sz="1600" b="1" dirty="0" err="1">
              <a:solidFill>
                <a:schemeClr val="tx1"/>
              </a:solidFill>
              <a:latin typeface="Arial" panose="020B0604020202020204" pitchFamily="34" charset="0"/>
              <a:cs typeface="Arial" panose="020B0604020202020204" pitchFamily="34" charset="0"/>
              <a:sym typeface="+mn-ea"/>
            </a:endParaRPr>
          </a:p>
          <a:p>
            <a:pPr lvl="1" eaLnBrk="1" hangingPunct="1"/>
            <a:r>
              <a:rPr lang="en-US" altLang="en-US" sz="1600" b="1" dirty="0" err="1">
                <a:solidFill>
                  <a:schemeClr val="tx1"/>
                </a:solidFill>
                <a:latin typeface="Arial" panose="020B0604020202020204" pitchFamily="34" charset="0"/>
                <a:cs typeface="Arial" panose="020B0604020202020204" pitchFamily="34" charset="0"/>
                <a:sym typeface="+mn-ea"/>
              </a:rPr>
              <a:t>Taehooie Kim, </a:t>
            </a:r>
            <a:endParaRPr lang="en-US" altLang="en-US" sz="1600" b="1" dirty="0" err="1">
              <a:solidFill>
                <a:schemeClr val="tx1"/>
              </a:solidFill>
              <a:latin typeface="Arial" panose="020B0604020202020204" pitchFamily="34" charset="0"/>
              <a:cs typeface="Arial" panose="020B0604020202020204" pitchFamily="34" charset="0"/>
              <a:sym typeface="+mn-ea"/>
            </a:endParaRPr>
          </a:p>
          <a:p>
            <a:pPr lvl="1" eaLnBrk="1" hangingPunct="1"/>
            <a:r>
              <a:rPr lang="en-US" altLang="en-US" sz="1600" b="1" dirty="0" err="1">
                <a:solidFill>
                  <a:schemeClr val="tx1"/>
                </a:solidFill>
                <a:latin typeface="Arial" panose="020B0604020202020204" pitchFamily="34" charset="0"/>
                <a:cs typeface="Arial" panose="020B0604020202020204" pitchFamily="34" charset="0"/>
                <a:sym typeface="+mn-ea"/>
              </a:rPr>
              <a:t>Xuesong (Simon) Zhou</a:t>
            </a:r>
            <a:endParaRPr lang="en-US" altLang="en-US" sz="1600" dirty="0">
              <a:solidFill>
                <a:srgbClr val="FFFF00"/>
              </a:solidFill>
              <a:latin typeface="Arial" panose="020B0604020202020204" pitchFamily="34" charset="0"/>
              <a:cs typeface="Arial" panose="020B0604020202020204" pitchFamily="34" charset="0"/>
            </a:endParaRPr>
          </a:p>
          <a:p>
            <a:pPr eaLnBrk="1" hangingPunct="1"/>
            <a:endParaRPr lang="en-US" altLang="en-US" sz="2800" dirty="0">
              <a:solidFill>
                <a:srgbClr val="FFFF00"/>
              </a:solidFill>
              <a:latin typeface="Arial" panose="020B0604020202020204" pitchFamily="34" charset="0"/>
              <a:cs typeface="Arial" panose="020B0604020202020204" pitchFamily="34" charset="0"/>
            </a:endParaRPr>
          </a:p>
          <a:p>
            <a:pPr eaLnBrk="1" hangingPunct="1"/>
            <a:endParaRPr lang="en-US" altLang="en-US" sz="2800" dirty="0">
              <a:solidFill>
                <a:schemeClr val="tx1"/>
              </a:solidFill>
              <a:latin typeface="Arial" panose="020B0604020202020204" pitchFamily="34" charset="0"/>
              <a:cs typeface="Arial" panose="020B0604020202020204" pitchFamily="34" charset="0"/>
            </a:endParaRPr>
          </a:p>
          <a:p>
            <a:endParaRPr lang="en-US" altLang="en-US" dirty="0" smtClean="0">
              <a:solidFill>
                <a:schemeClr val="tx1"/>
              </a:solidFill>
              <a:latin typeface="Arial" panose="020B0604020202020204" pitchFamily="34" charset="0"/>
              <a:cs typeface="Arial" panose="020B0604020202020204" pitchFamily="34" charset="0"/>
            </a:endParaRPr>
          </a:p>
          <a:p>
            <a:r>
              <a:rPr lang="en-US" altLang="en-US" dirty="0" smtClean="0">
                <a:solidFill>
                  <a:srgbClr val="898989"/>
                </a:solidFill>
              </a:rPr>
              <a:t> </a:t>
            </a:r>
            <a:endParaRPr lang="en-US" altLang="en-US" dirty="0" smtClean="0">
              <a:solidFill>
                <a:srgbClr val="898989"/>
              </a:solidFill>
            </a:endParaRPr>
          </a:p>
          <a:p>
            <a:pPr eaLnBrk="1" hangingPunct="1"/>
            <a:endParaRPr lang="en-US" altLang="en-US" dirty="0" smtClean="0">
              <a:solidFill>
                <a:srgbClr val="898989"/>
              </a:solidFill>
            </a:endParaRPr>
          </a:p>
        </p:txBody>
      </p:sp>
      <p:sp>
        <p:nvSpPr>
          <p:cNvPr id="5123" name="Slide Number Placeholder 7"/>
          <p:cNvSpPr>
            <a:spLocks noGrp="1"/>
          </p:cNvSpPr>
          <p:nvPr>
            <p:ph type="sldNum" sz="quarter" idx="10"/>
          </p:nvPr>
        </p:nvSpPr>
        <p:spPr bwMode="auto">
          <a:xfrm>
            <a:off x="9999663" y="6483351"/>
            <a:ext cx="558800" cy="365125"/>
          </a:xfrm>
          <a:noFill/>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D15C20-9BF6-40BA-9D4D-A6C0A1716165}" type="slidenum">
              <a:rPr lang="en-US" altLang="en-US" sz="1400">
                <a:cs typeface="Arial" panose="020B0604020202020204" pitchFamily="34" charset="0"/>
              </a:rPr>
            </a:fld>
            <a:endParaRPr lang="en-US" altLang="en-US" sz="14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AMS Data Hub Software Prototype: </a:t>
            </a:r>
            <a:r>
              <a:rPr lang="en-US" dirty="0" err="1"/>
              <a:t>NeXTA</a:t>
            </a:r>
            <a:endParaRPr lang="en-US" dirty="0"/>
          </a:p>
        </p:txBody>
      </p:sp>
      <p:sp>
        <p:nvSpPr>
          <p:cNvPr id="3" name="Content Placeholder 2"/>
          <p:cNvSpPr>
            <a:spLocks noGrp="1"/>
          </p:cNvSpPr>
          <p:nvPr>
            <p:ph idx="1"/>
          </p:nvPr>
        </p:nvSpPr>
        <p:spPr/>
        <p:txBody>
          <a:bodyPr/>
          <a:lstStyle/>
          <a:p>
            <a:r>
              <a:rPr lang="en-US" sz="1600" dirty="0"/>
              <a:t>Start with GIS with multiple transportation layers</a:t>
            </a:r>
            <a:endParaRPr lang="en-US" sz="1600" dirty="0"/>
          </a:p>
          <a:p>
            <a:pPr lvl="1"/>
            <a:r>
              <a:rPr lang="en-US" sz="1400" dirty="0"/>
              <a:t>1. node, </a:t>
            </a:r>
            <a:endParaRPr lang="en-US" sz="1400" dirty="0"/>
          </a:p>
          <a:p>
            <a:pPr lvl="1"/>
            <a:r>
              <a:rPr lang="en-US" sz="1400" dirty="0"/>
              <a:t>2. link, </a:t>
            </a:r>
            <a:endParaRPr lang="en-US" sz="1400" dirty="0"/>
          </a:p>
          <a:p>
            <a:pPr lvl="1"/>
            <a:r>
              <a:rPr lang="en-US" sz="1400" dirty="0"/>
              <a:t>3. agent, </a:t>
            </a:r>
            <a:endParaRPr lang="en-US" sz="1400" dirty="0"/>
          </a:p>
          <a:p>
            <a:pPr lvl="1"/>
            <a:r>
              <a:rPr lang="en-US" sz="1400" dirty="0"/>
              <a:t>4. trajectory,</a:t>
            </a:r>
            <a:endParaRPr lang="en-US" sz="1400" dirty="0"/>
          </a:p>
          <a:p>
            <a:pPr lvl="1"/>
            <a:r>
              <a:rPr lang="en-US" sz="1400" dirty="0"/>
              <a:t>5. signal timing.</a:t>
            </a:r>
            <a:endParaRPr lang="en-US" sz="1400" dirty="0"/>
          </a:p>
          <a:p>
            <a:r>
              <a:rPr lang="en-US" sz="1600" dirty="0"/>
              <a:t>Focus on data processing and visualization</a:t>
            </a:r>
            <a:endParaRPr lang="en-US" sz="1600" dirty="0"/>
          </a:p>
          <a:p>
            <a:endParaRPr lang="en-US" sz="1600" dirty="0"/>
          </a:p>
        </p:txBody>
      </p:sp>
      <p:sp>
        <p:nvSpPr>
          <p:cNvPr id="4" name="Slide Number Placeholder 3"/>
          <p:cNvSpPr>
            <a:spLocks noGrp="1"/>
          </p:cNvSpPr>
          <p:nvPr>
            <p:ph type="sldNum" sz="quarter" idx="10"/>
          </p:nvPr>
        </p:nvSpPr>
        <p:spPr/>
        <p:txBody>
          <a:bodyPr/>
          <a:lstStyle/>
          <a:p>
            <a:pPr>
              <a:defRPr/>
            </a:pPr>
            <a:fld id="{AEDF7EB8-BA4A-44FB-BCF1-CE6115A42AEA}" type="slidenum">
              <a:rPr lang="en-US" smtClean="0"/>
            </a:fld>
            <a:endParaRPr lang="en-US" sz="1200">
              <a:solidFill>
                <a:schemeClr val="tx1"/>
              </a:solidFill>
            </a:endParaRPr>
          </a:p>
        </p:txBody>
      </p:sp>
      <p:pic>
        <p:nvPicPr>
          <p:cNvPr id="4098" name="Picture 2"/>
          <p:cNvPicPr>
            <a:picLocks noChangeAspect="1" noChangeArrowheads="1"/>
          </p:cNvPicPr>
          <p:nvPr/>
        </p:nvPicPr>
        <p:blipFill>
          <a:blip r:embed="rId1" cstate="print"/>
          <a:srcRect/>
          <a:stretch>
            <a:fillRect/>
          </a:stretch>
        </p:blipFill>
        <p:spPr bwMode="auto">
          <a:xfrm>
            <a:off x="5852795" y="3037205"/>
            <a:ext cx="5574030" cy="299656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0"/>
            <a:ext cx="5699760" cy="1036320"/>
          </a:xfrm>
        </p:spPr>
        <p:txBody>
          <a:bodyPr/>
          <a:lstStyle/>
          <a:p>
            <a:pPr algn="l" eaLnBrk="1" fontAlgn="auto" hangingPunct="1">
              <a:spcAft>
                <a:spcPts val="0"/>
              </a:spcAft>
              <a:defRPr/>
            </a:pPr>
            <a:r>
              <a:rPr lang="en-US" sz="3200" b="1" dirty="0">
                <a:latin typeface="Arial" panose="020B0604020202020204"/>
                <a:cs typeface="Arial" panose="020B0604020202020204"/>
              </a:rPr>
              <a:t>Useful Materials</a:t>
            </a:r>
            <a:endParaRPr lang="en-US" sz="3200" b="1" dirty="0">
              <a:latin typeface="Arial" panose="020B0604020202020204"/>
              <a:cs typeface="Arial" panose="020B0604020202020204"/>
            </a:endParaRPr>
          </a:p>
        </p:txBody>
      </p:sp>
      <p:sp>
        <p:nvSpPr>
          <p:cNvPr id="4" name="Content Placeholder 3"/>
          <p:cNvSpPr>
            <a:spLocks noGrp="1"/>
          </p:cNvSpPr>
          <p:nvPr>
            <p:ph sz="quarter" idx="1"/>
          </p:nvPr>
        </p:nvSpPr>
        <p:spPr>
          <a:xfrm>
            <a:off x="1916430" y="1215324"/>
            <a:ext cx="8229600" cy="4210116"/>
          </a:xfrm>
        </p:spPr>
        <p:txBody>
          <a:bodyPr/>
          <a:lstStyle/>
          <a:p>
            <a:r>
              <a:rPr lang="en-US" sz="2400" dirty="0" err="1">
                <a:latin typeface="Arial" panose="020B0604020202020204"/>
                <a:cs typeface="Arial" panose="020B0604020202020204"/>
              </a:rPr>
              <a:t>DTALite</a:t>
            </a:r>
            <a:r>
              <a:rPr lang="en-US" sz="2400" dirty="0">
                <a:latin typeface="Arial" panose="020B0604020202020204"/>
                <a:cs typeface="Arial" panose="020B0604020202020204"/>
              </a:rPr>
              <a:t> Software Release</a:t>
            </a:r>
            <a:endParaRPr lang="en-US" sz="2400" dirty="0">
              <a:latin typeface="Arial" panose="020B0604020202020204"/>
              <a:cs typeface="Arial" panose="020B0604020202020204"/>
            </a:endParaRPr>
          </a:p>
          <a:p>
            <a:pPr marL="457200" lvl="1" indent="0">
              <a:buNone/>
            </a:pPr>
            <a:r>
              <a:rPr lang="en-US" sz="2400" dirty="0">
                <a:latin typeface="Arial" panose="020B0604020202020204"/>
                <a:cs typeface="Arial" panose="020B0604020202020204"/>
                <a:hlinkClick r:id="rId1"/>
              </a:rPr>
              <a:t>https</a:t>
            </a:r>
            <a:r>
              <a:rPr lang="en-US" sz="2400" dirty="0">
                <a:latin typeface="Arial" panose="020B0604020202020204"/>
                <a:cs typeface="Arial" panose="020B0604020202020204"/>
                <a:hlinkClick r:id="rId1"/>
              </a:rPr>
              <a:t>://</a:t>
            </a:r>
            <a:r>
              <a:rPr lang="en-US" sz="2400" dirty="0">
                <a:latin typeface="Arial" panose="020B0604020202020204"/>
                <a:cs typeface="Arial" panose="020B0604020202020204"/>
                <a:hlinkClick r:id="rId1"/>
              </a:rPr>
              <a:t>github.com/xzhou99/dtalite_software_release</a:t>
            </a:r>
            <a:endParaRPr lang="en-US" sz="2400" dirty="0">
              <a:latin typeface="Arial" panose="020B0604020202020204"/>
              <a:cs typeface="Arial" panose="020B0604020202020204"/>
            </a:endParaRPr>
          </a:p>
          <a:p>
            <a:pPr marL="457200" lvl="1" indent="0">
              <a:buNone/>
            </a:pPr>
            <a:endParaRPr lang="en-US" sz="2400" dirty="0">
              <a:latin typeface="Arial" panose="020B0604020202020204"/>
              <a:cs typeface="Arial" panose="020B0604020202020204"/>
            </a:endParaRPr>
          </a:p>
          <a:p>
            <a:r>
              <a:rPr lang="en-US" sz="2400" dirty="0">
                <a:latin typeface="Arial" panose="020B0604020202020204"/>
                <a:cs typeface="Arial" panose="020B0604020202020204"/>
              </a:rPr>
              <a:t>DTALite White paper</a:t>
            </a:r>
            <a:endParaRPr lang="en-US" sz="2400" dirty="0">
              <a:latin typeface="Arial" panose="020B0604020202020204"/>
              <a:cs typeface="Arial" panose="020B0604020202020204"/>
            </a:endParaRPr>
          </a:p>
          <a:p>
            <a:pPr lvl="1"/>
            <a:r>
              <a:rPr lang="en-US" sz="1750" dirty="0">
                <a:latin typeface="Arial" panose="020B0604020202020204"/>
                <a:cs typeface="Arial" panose="020B0604020202020204"/>
              </a:rPr>
              <a:t>DTALite: A queue-based mesoscopic traffic simulator for fast model evaluation and calibration, by Zhou and Taylor, 2014</a:t>
            </a:r>
            <a:endParaRPr lang="en-US" sz="1750" dirty="0">
              <a:latin typeface="Arial" panose="020B0604020202020204"/>
              <a:cs typeface="Arial" panose="020B0604020202020204"/>
            </a:endParaRPr>
          </a:p>
          <a:p>
            <a:pPr lvl="1"/>
            <a:r>
              <a:rPr lang="en-US" sz="2100" dirty="0">
                <a:latin typeface="Arial" panose="020B0604020202020204"/>
                <a:cs typeface="Arial" panose="020B0604020202020204"/>
              </a:rPr>
              <a:t>https://www.tandfonline.com/doi/full/10.1080/23311916.2014.961345 </a:t>
            </a:r>
            <a:endParaRPr lang="en-US" sz="2100" dirty="0">
              <a:latin typeface="Arial" panose="020B0604020202020204"/>
              <a:cs typeface="Arial" panose="020B0604020202020204"/>
            </a:endParaRPr>
          </a:p>
          <a:p>
            <a:endParaRPr lang="en-US" sz="2400" dirty="0" err="1">
              <a:latin typeface="Arial" panose="020B0604020202020204"/>
              <a:cs typeface="Arial" panose="020B0604020202020204"/>
            </a:endParaRPr>
          </a:p>
          <a:p>
            <a:r>
              <a:rPr lang="en-US" sz="2400" dirty="0" err="1">
                <a:latin typeface="Arial" panose="020B0604020202020204"/>
                <a:cs typeface="Arial" panose="020B0604020202020204"/>
              </a:rPr>
              <a:t>DTALite</a:t>
            </a:r>
            <a:r>
              <a:rPr lang="en-US" sz="2400" dirty="0">
                <a:latin typeface="Arial" panose="020B0604020202020204"/>
                <a:cs typeface="Arial" panose="020B0604020202020204"/>
              </a:rPr>
              <a:t> Source Codes</a:t>
            </a:r>
            <a:endParaRPr lang="en-US" sz="2400" dirty="0">
              <a:latin typeface="Arial" panose="020B0604020202020204"/>
              <a:cs typeface="Arial" panose="020B0604020202020204"/>
            </a:endParaRPr>
          </a:p>
          <a:p>
            <a:pPr marL="0" lvl="1"/>
            <a:r>
              <a:rPr lang="en-US" sz="2400" dirty="0">
                <a:latin typeface="Arial" panose="020B0604020202020204"/>
                <a:cs typeface="Arial" panose="020B0604020202020204"/>
                <a:sym typeface="+mn-ea"/>
              </a:rPr>
              <a:t>Python: https://github.com/asu-trans-ai-lab/DTALite </a:t>
            </a:r>
            <a:endParaRPr lang="en-US" sz="2400" dirty="0">
              <a:latin typeface="Arial" panose="020B0604020202020204"/>
              <a:cs typeface="Arial" panose="020B0604020202020204"/>
              <a:sym typeface="+mn-ea"/>
            </a:endParaRPr>
          </a:p>
          <a:p>
            <a:pPr marL="0" lvl="1"/>
            <a:r>
              <a:rPr lang="en-US" sz="2400" dirty="0">
                <a:latin typeface="Arial" panose="020B0604020202020204"/>
                <a:cs typeface="Arial" panose="020B0604020202020204"/>
              </a:rPr>
              <a:t>C++: </a:t>
            </a:r>
            <a:r>
              <a:rPr lang="en-US" sz="2400" dirty="0">
                <a:latin typeface="Arial" panose="020B0604020202020204"/>
                <a:cs typeface="Arial" panose="020B0604020202020204"/>
                <a:hlinkClick r:id="rId2"/>
              </a:rPr>
              <a:t>https://</a:t>
            </a:r>
            <a:r>
              <a:rPr lang="en-US" sz="2400" dirty="0">
                <a:latin typeface="Arial" panose="020B0604020202020204"/>
                <a:cs typeface="Arial" panose="020B0604020202020204"/>
                <a:hlinkClick r:id="rId2"/>
              </a:rPr>
              <a:t>github.com/xzhou99/dtalite_beta_test</a:t>
            </a:r>
            <a:endParaRPr lang="en-US" sz="2400" dirty="0">
              <a:latin typeface="Arial" panose="020B0604020202020204"/>
              <a:cs typeface="Arial" panose="020B0604020202020204"/>
              <a:hlinkClick r:id="rId2"/>
            </a:endParaRPr>
          </a:p>
          <a:p>
            <a:pPr marL="457200" lvl="1" indent="0">
              <a:buNone/>
            </a:pPr>
            <a:endParaRPr lang="en-US" sz="2400" dirty="0">
              <a:latin typeface="Arial" panose="020B0604020202020204"/>
              <a:cs typeface="Arial" panose="020B0604020202020204"/>
            </a:endParaRPr>
          </a:p>
        </p:txBody>
      </p:sp>
      <p:sp>
        <p:nvSpPr>
          <p:cNvPr id="5"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Mesoscopic</a:t>
            </a:r>
            <a:r>
              <a:rPr lang="en-US" dirty="0" smtClean="0"/>
              <a:t> Traffic Simulation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1" cstate="print"/>
          <a:srcRect/>
          <a:stretch>
            <a:fillRect/>
          </a:stretch>
        </p:blipFill>
        <p:spPr bwMode="auto">
          <a:xfrm>
            <a:off x="4191000" y="1752601"/>
            <a:ext cx="3416300" cy="45305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91837"/>
          </a:xfrm>
        </p:spPr>
        <p:txBody>
          <a:bodyPr vert="horz" lIns="91440" tIns="45720" rIns="91440" bIns="45720" rtlCol="0" anchor="b">
            <a:noAutofit/>
          </a:bodyPr>
          <a:lstStyle/>
          <a:p>
            <a:r>
              <a:rPr lang="en-US" sz="3200" dirty="0">
                <a:cs typeface="Times New Roman" panose="02020603050405020304" pitchFamily="18" charset="0"/>
              </a:rPr>
              <a:t>Computational Challenges </a:t>
            </a:r>
            <a:endParaRPr lang="en-US" sz="3200" dirty="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E8E9CB2-2897-44F3-B96C-AE93A821D237}" type="slidenum">
              <a:rPr lang="en-US" smtClean="0"/>
            </a:fld>
            <a:endParaRPr lang="en-US"/>
          </a:p>
        </p:txBody>
      </p:sp>
      <p:pic>
        <p:nvPicPr>
          <p:cNvPr id="5" name="Picture 4"/>
          <p:cNvPicPr/>
          <p:nvPr/>
        </p:nvPicPr>
        <p:blipFill>
          <a:blip r:embed="rId1" cstate="print"/>
          <a:srcRect/>
          <a:stretch>
            <a:fillRect/>
          </a:stretch>
        </p:blipFill>
        <p:spPr bwMode="auto">
          <a:xfrm>
            <a:off x="1242391" y="1845734"/>
            <a:ext cx="3363402" cy="3318546"/>
          </a:xfrm>
          <a:prstGeom prst="rect">
            <a:avLst/>
          </a:prstGeom>
          <a:noFill/>
          <a:ln w="9525">
            <a:noFill/>
            <a:miter lim="800000"/>
            <a:headEnd/>
            <a:tailEnd/>
          </a:ln>
        </p:spPr>
      </p:pic>
      <p:sp>
        <p:nvSpPr>
          <p:cNvPr id="6" name="TextBox 5"/>
          <p:cNvSpPr txBox="1"/>
          <p:nvPr/>
        </p:nvSpPr>
        <p:spPr>
          <a:xfrm>
            <a:off x="444944" y="5430816"/>
            <a:ext cx="7396192" cy="923330"/>
          </a:xfrm>
          <a:prstGeom prst="rect">
            <a:avLst/>
          </a:prstGeom>
          <a:noFill/>
        </p:spPr>
        <p:txBody>
          <a:bodyPr wrap="none" rtlCol="0">
            <a:spAutoFit/>
          </a:bodyPr>
          <a:lstStyle/>
          <a:p>
            <a:r>
              <a:rPr lang="en-US" dirty="0"/>
              <a:t>Maryland State-wide model:</a:t>
            </a:r>
            <a:endParaRPr lang="en-US" dirty="0"/>
          </a:p>
          <a:p>
            <a:r>
              <a:rPr lang="en-US" dirty="0"/>
              <a:t>20 K nodes, 47K links, 3,000 zones, 18 M agents</a:t>
            </a:r>
            <a:endParaRPr lang="en-US" dirty="0"/>
          </a:p>
          <a:p>
            <a:r>
              <a:rPr lang="en-US" dirty="0"/>
              <a:t>CPU time: 30 min per UE iteration on a 20-core workstation with 194 GB RAM</a:t>
            </a:r>
            <a:endParaRPr lang="en-US" dirty="0"/>
          </a:p>
        </p:txBody>
      </p:sp>
      <p:pic>
        <p:nvPicPr>
          <p:cNvPr id="7" name="Picture 2"/>
          <p:cNvPicPr>
            <a:picLocks noChangeAspect="1" noChangeArrowheads="1"/>
          </p:cNvPicPr>
          <p:nvPr/>
        </p:nvPicPr>
        <p:blipFill>
          <a:blip r:embed="rId2" cstate="print"/>
          <a:srcRect/>
          <a:stretch>
            <a:fillRect/>
          </a:stretch>
        </p:blipFill>
        <p:spPr bwMode="auto">
          <a:xfrm>
            <a:off x="6062870" y="2481535"/>
            <a:ext cx="4415028" cy="3321251"/>
          </a:xfrm>
          <a:prstGeom prst="rect">
            <a:avLst/>
          </a:prstGeom>
          <a:noFill/>
          <a:ln w="9525">
            <a:noFill/>
            <a:miter lim="800000"/>
            <a:headEnd/>
            <a:tailEnd/>
          </a:ln>
        </p:spPr>
      </p:pic>
      <p:sp>
        <p:nvSpPr>
          <p:cNvPr id="8" name="Rectangle 7"/>
          <p:cNvSpPr/>
          <p:nvPr/>
        </p:nvSpPr>
        <p:spPr>
          <a:xfrm>
            <a:off x="5552661" y="1763492"/>
            <a:ext cx="6096000" cy="584775"/>
          </a:xfrm>
          <a:prstGeom prst="rect">
            <a:avLst/>
          </a:prstGeom>
        </p:spPr>
        <p:txBody>
          <a:bodyPr>
            <a:spAutoFit/>
          </a:bodyPr>
          <a:lstStyle/>
          <a:p>
            <a:pPr marL="342900" lvl="1">
              <a:buClr>
                <a:schemeClr val="accent1"/>
              </a:buClr>
            </a:pPr>
            <a:r>
              <a:rPr lang="en-US" sz="1600" dirty="0"/>
              <a:t>Shared memory-based parallel computing for agent-based path finding and mesoscopic traffic simulation  (based on </a:t>
            </a:r>
            <a:r>
              <a:rPr lang="en-US" sz="1600" dirty="0" err="1"/>
              <a:t>OpenMP</a:t>
            </a:r>
            <a:r>
              <a:rPr lang="en-US" sz="1600" dirty="0"/>
              <a:t>)</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b="1" dirty="0" smtClean="0"/>
              <a:t>Traffic Flow Theoretical Foundation: LWR Equations</a:t>
            </a:r>
            <a:endParaRPr lang="en-US" b="1" dirty="0" smtClean="0"/>
          </a:p>
        </p:txBody>
      </p:sp>
      <p:sp>
        <p:nvSpPr>
          <p:cNvPr id="2052" name="Rectangle 3"/>
          <p:cNvSpPr>
            <a:spLocks noGrp="1" noChangeArrowheads="1"/>
          </p:cNvSpPr>
          <p:nvPr>
            <p:ph type="body" idx="1"/>
          </p:nvPr>
        </p:nvSpPr>
        <p:spPr/>
        <p:txBody>
          <a:bodyPr>
            <a:normAutofit/>
          </a:bodyPr>
          <a:lstStyle/>
          <a:p>
            <a:pPr eaLnBrk="1" hangingPunct="1"/>
            <a:r>
              <a:rPr lang="en-US" smtClean="0"/>
              <a:t>Hyperbolic system of conservation laws</a:t>
            </a:r>
            <a:endParaRPr lang="en-US" smtClean="0"/>
          </a:p>
          <a:p>
            <a:pPr eaLnBrk="1" hangingPunct="1">
              <a:buFont typeface="Wingdings" panose="05000000000000000000" pitchFamily="2" charset="2"/>
              <a:buNone/>
            </a:pPr>
            <a:r>
              <a:rPr lang="en-US" smtClean="0"/>
              <a:t>		</a:t>
            </a:r>
            <a:endParaRPr lang="en-US" smtClean="0"/>
          </a:p>
          <a:p>
            <a:pPr lvl="1" eaLnBrk="1" hangingPunct="1">
              <a:buFont typeface="Wingdings" panose="05000000000000000000" pitchFamily="2" charset="2"/>
              <a:buNone/>
            </a:pPr>
            <a:r>
              <a:rPr lang="en-US" smtClean="0"/>
              <a:t>	</a:t>
            </a:r>
            <a:endParaRPr lang="en-US" smtClean="0"/>
          </a:p>
          <a:p>
            <a:pPr lvl="1" eaLnBrk="1" hangingPunct="1">
              <a:buFont typeface="Wingdings" panose="05000000000000000000" pitchFamily="2" charset="2"/>
              <a:buNone/>
            </a:pPr>
            <a:r>
              <a:rPr lang="en-US" smtClean="0"/>
              <a:t>	where q, k are flow and density, respectively, and g(·)  is the net vehicle generation rate.</a:t>
            </a:r>
            <a:endParaRPr lang="en-US" smtClean="0"/>
          </a:p>
          <a:p>
            <a:pPr eaLnBrk="1" hangingPunct="1"/>
            <a:r>
              <a:rPr lang="en-US" smtClean="0"/>
              <a:t>Traffic flow model </a:t>
            </a:r>
            <a:endParaRPr lang="en-US" smtClean="0"/>
          </a:p>
          <a:p>
            <a:pPr lvl="1" eaLnBrk="1" hangingPunct="1"/>
            <a:r>
              <a:rPr lang="en-US" smtClean="0"/>
              <a:t>Speed (or flow) of traffic is a function of density only</a:t>
            </a:r>
            <a:endParaRPr lang="en-US" smtClean="0"/>
          </a:p>
          <a:p>
            <a:pPr lvl="1" eaLnBrk="1" hangingPunct="1"/>
            <a:r>
              <a:rPr lang="en-US" smtClean="0"/>
              <a:t>E.g. Greenshields model: V = V</a:t>
            </a:r>
            <a:r>
              <a:rPr lang="en-US" baseline="-25000" smtClean="0"/>
              <a:t>free</a:t>
            </a:r>
            <a:r>
              <a:rPr lang="en-US" smtClean="0"/>
              <a:t> (1 – k/K</a:t>
            </a:r>
            <a:r>
              <a:rPr lang="en-US" baseline="-25000" smtClean="0"/>
              <a:t>jam</a:t>
            </a:r>
            <a:r>
              <a:rPr lang="en-US" smtClean="0"/>
              <a:t>)</a:t>
            </a:r>
            <a:endParaRPr lang="en-US" smtClean="0"/>
          </a:p>
          <a:p>
            <a:pPr lvl="1" eaLnBrk="1" hangingPunct="1"/>
            <a:endParaRPr lang="en-US" smtClean="0"/>
          </a:p>
        </p:txBody>
      </p:sp>
      <p:sp>
        <p:nvSpPr>
          <p:cNvPr id="2053" name="Rectangle 5"/>
          <p:cNvSpPr>
            <a:spLocks noChangeArrowheads="1"/>
          </p:cNvSpPr>
          <p:nvPr/>
        </p:nvSpPr>
        <p:spPr bwMode="auto">
          <a:xfrm>
            <a:off x="1524000" y="3049072"/>
            <a:ext cx="184731" cy="369332"/>
          </a:xfrm>
          <a:prstGeom prst="rect">
            <a:avLst/>
          </a:prstGeom>
          <a:noFill/>
          <a:ln w="9525">
            <a:noFill/>
            <a:miter lim="800000"/>
          </a:ln>
        </p:spPr>
        <p:txBody>
          <a:bodyPr wrap="none" anchor="ctr">
            <a:spAutoFit/>
          </a:bodyPr>
          <a:lstStyle/>
          <a:p>
            <a:endParaRPr lang="en-US"/>
          </a:p>
        </p:txBody>
      </p:sp>
      <p:graphicFrame>
        <p:nvGraphicFramePr>
          <p:cNvPr id="2050" name="Object 4"/>
          <p:cNvGraphicFramePr>
            <a:graphicFrameLocks noChangeAspect="1"/>
          </p:cNvGraphicFramePr>
          <p:nvPr/>
        </p:nvGraphicFramePr>
        <p:xfrm>
          <a:off x="2819400" y="1967708"/>
          <a:ext cx="2514600" cy="920750"/>
        </p:xfrm>
        <a:graphic>
          <a:graphicData uri="http://schemas.openxmlformats.org/presentationml/2006/ole">
            <mc:AlternateContent xmlns:mc="http://schemas.openxmlformats.org/markup-compatibility/2006">
              <mc:Choice xmlns:v="urn:schemas-microsoft-com:vml" Requires="v">
                <p:oleObj spid="_x0000_s17412" name="Equation" r:id="rId1" imgW="1066165" imgH="393700" progId="Equation.3">
                  <p:embed/>
                </p:oleObj>
              </mc:Choice>
              <mc:Fallback>
                <p:oleObj name="Equation" r:id="rId1" imgW="1066165" imgH="393700" progId="Equation.3">
                  <p:embed/>
                  <p:pic>
                    <p:nvPicPr>
                      <p:cNvPr id="0" name="Picture 174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967708"/>
                        <a:ext cx="25146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4294967295"/>
          </p:nvPr>
        </p:nvSpPr>
        <p:spPr>
          <a:xfrm>
            <a:off x="2136648" y="6356350"/>
            <a:ext cx="1981200" cy="365760"/>
          </a:xfrm>
          <a:prstGeom prst="rect">
            <a:avLst/>
          </a:prstGeom>
        </p:spPr>
        <p:txBody>
          <a:bodyPr/>
          <a:lstStyle/>
          <a:p>
            <a:fld id="{FCB87AD2-5AAF-4056-A4F1-F697BC41789D}"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0" y="228600"/>
            <a:ext cx="8229600" cy="1143000"/>
          </a:xfrm>
        </p:spPr>
        <p:txBody>
          <a:bodyPr>
            <a:normAutofit fontScale="90000"/>
          </a:bodyPr>
          <a:lstStyle/>
          <a:p>
            <a:r>
              <a:rPr lang="en-US" dirty="0" smtClean="0"/>
              <a:t>Numerical Calculation Scheme Based on Link Flow/Density (Used in CTM)</a:t>
            </a:r>
            <a:endParaRPr lang="en-US" dirty="0" smtClean="0"/>
          </a:p>
        </p:txBody>
      </p:sp>
      <p:sp>
        <p:nvSpPr>
          <p:cNvPr id="14339" name="Rectangle 3"/>
          <p:cNvSpPr>
            <a:spLocks noGrp="1" noChangeArrowheads="1"/>
          </p:cNvSpPr>
          <p:nvPr>
            <p:ph type="body" idx="1"/>
          </p:nvPr>
        </p:nvSpPr>
        <p:spPr>
          <a:xfrm>
            <a:off x="1981200" y="1600200"/>
            <a:ext cx="8534400" cy="5257800"/>
          </a:xfrm>
        </p:spPr>
        <p:txBody>
          <a:bodyPr/>
          <a:lstStyle/>
          <a:p>
            <a:pPr eaLnBrk="1" hangingPunct="1">
              <a:lnSpc>
                <a:spcPct val="80000"/>
              </a:lnSpc>
            </a:pPr>
            <a:r>
              <a:rPr lang="en-US" sz="2000"/>
              <a:t>Notation</a:t>
            </a:r>
            <a:endParaRPr lang="en-US" sz="2000"/>
          </a:p>
          <a:p>
            <a:pPr lvl="1" eaLnBrk="1" hangingPunct="1">
              <a:lnSpc>
                <a:spcPct val="80000"/>
              </a:lnSpc>
            </a:pPr>
            <a:r>
              <a:rPr lang="en-US" sz="1800"/>
              <a:t>Δt = length of simulation interval (e.g. 1 sec, 6 sec)</a:t>
            </a:r>
            <a:endParaRPr lang="en-US" sz="1800"/>
          </a:p>
          <a:p>
            <a:pPr lvl="1" eaLnBrk="1" hangingPunct="1">
              <a:lnSpc>
                <a:spcPct val="80000"/>
              </a:lnSpc>
            </a:pPr>
            <a:r>
              <a:rPr lang="en-US" sz="1800"/>
              <a:t>Δx = cell length (e.g. 0.5 mile)</a:t>
            </a:r>
            <a:endParaRPr lang="en-US" sz="1800"/>
          </a:p>
          <a:p>
            <a:pPr lvl="1" eaLnBrk="1" hangingPunct="1">
              <a:lnSpc>
                <a:spcPct val="80000"/>
              </a:lnSpc>
            </a:pPr>
            <a:r>
              <a:rPr lang="en-US" sz="1800"/>
              <a:t>k</a:t>
            </a:r>
            <a:r>
              <a:rPr lang="en-US" sz="1800" baseline="-25000"/>
              <a:t>i,t</a:t>
            </a:r>
            <a:r>
              <a:rPr lang="en-US" sz="1800"/>
              <a:t> , v</a:t>
            </a:r>
            <a:r>
              <a:rPr lang="en-US" sz="1800" baseline="-25000"/>
              <a:t>i,t</a:t>
            </a:r>
            <a:r>
              <a:rPr lang="en-US" sz="1800"/>
              <a:t> =the prevailing density and mean speed in cell i during the t</a:t>
            </a:r>
            <a:r>
              <a:rPr lang="en-US" sz="1800" baseline="30000"/>
              <a:t>th</a:t>
            </a:r>
            <a:r>
              <a:rPr lang="en-US" sz="1800"/>
              <a:t> time step</a:t>
            </a:r>
            <a:endParaRPr lang="en-US" sz="1800"/>
          </a:p>
          <a:p>
            <a:pPr lvl="1" eaLnBrk="1" hangingPunct="1">
              <a:lnSpc>
                <a:spcPct val="80000"/>
              </a:lnSpc>
            </a:pPr>
            <a:r>
              <a:rPr lang="en-US" sz="1800"/>
              <a:t>q</a:t>
            </a:r>
            <a:r>
              <a:rPr lang="en-US" sz="1800" baseline="-25000"/>
              <a:t>i,t</a:t>
            </a:r>
            <a:r>
              <a:rPr lang="en-US" sz="1800"/>
              <a:t> = transfer flow rate from section i to cell i+1 during the t</a:t>
            </a:r>
            <a:r>
              <a:rPr lang="en-US" sz="1800" baseline="30000"/>
              <a:t>th</a:t>
            </a:r>
            <a:r>
              <a:rPr lang="en-US" sz="1800"/>
              <a:t> time interval [t, t+Δt]. </a:t>
            </a:r>
            <a:endParaRPr lang="en-US" sz="1800"/>
          </a:p>
          <a:p>
            <a:pPr eaLnBrk="1" hangingPunct="1">
              <a:lnSpc>
                <a:spcPct val="80000"/>
              </a:lnSpc>
            </a:pPr>
            <a:r>
              <a:rPr lang="en-US" sz="2000"/>
              <a:t>Computation Procedure</a:t>
            </a:r>
            <a:endParaRPr lang="en-US" sz="2000"/>
          </a:p>
          <a:p>
            <a:pPr lvl="1" eaLnBrk="1" hangingPunct="1">
              <a:lnSpc>
                <a:spcPct val="80000"/>
              </a:lnSpc>
            </a:pPr>
            <a:r>
              <a:rPr lang="en-US" sz="1800"/>
              <a:t>Step 1: Calculate </a:t>
            </a:r>
            <a:r>
              <a:rPr lang="en-US" sz="1800">
                <a:solidFill>
                  <a:srgbClr val="FF0000"/>
                </a:solidFill>
              </a:rPr>
              <a:t>prevailing speed</a:t>
            </a:r>
            <a:r>
              <a:rPr lang="en-US" sz="1800"/>
              <a:t> v</a:t>
            </a:r>
            <a:r>
              <a:rPr lang="en-US" sz="1800" baseline="-25000"/>
              <a:t>i,t</a:t>
            </a:r>
            <a:r>
              <a:rPr lang="en-US" sz="1800"/>
              <a:t> according to a traffic flow model</a:t>
            </a:r>
            <a:endParaRPr lang="en-US" sz="1800"/>
          </a:p>
          <a:p>
            <a:pPr lvl="1" eaLnBrk="1" hangingPunct="1">
              <a:lnSpc>
                <a:spcPct val="80000"/>
              </a:lnSpc>
            </a:pPr>
            <a:r>
              <a:rPr lang="en-US" sz="1800"/>
              <a:t>Step 2: Calculate </a:t>
            </a:r>
            <a:r>
              <a:rPr lang="en-US" sz="1800">
                <a:solidFill>
                  <a:srgbClr val="FF0000"/>
                </a:solidFill>
              </a:rPr>
              <a:t>flow ready to move</a:t>
            </a:r>
            <a:r>
              <a:rPr lang="en-US" sz="1800"/>
              <a:t> from cell i-1 to section i: v</a:t>
            </a:r>
            <a:r>
              <a:rPr lang="en-US" sz="1800" baseline="-25000"/>
              <a:t>i,t</a:t>
            </a:r>
            <a:r>
              <a:rPr lang="en-US" sz="1800">
                <a:sym typeface="Symbol" panose="05050102010706020507" pitchFamily="18" charset="2"/>
              </a:rPr>
              <a:t></a:t>
            </a:r>
            <a:r>
              <a:rPr lang="en-US" sz="1800"/>
              <a:t>k</a:t>
            </a:r>
            <a:r>
              <a:rPr lang="en-US" sz="1800" baseline="-25000"/>
              <a:t>i,t</a:t>
            </a:r>
            <a:r>
              <a:rPr lang="en-US" sz="1800"/>
              <a:t>	                                                                                                                               </a:t>
            </a:r>
            <a:endParaRPr lang="en-US" sz="1800"/>
          </a:p>
          <a:p>
            <a:pPr lvl="1" eaLnBrk="1" hangingPunct="1">
              <a:lnSpc>
                <a:spcPct val="80000"/>
              </a:lnSpc>
            </a:pPr>
            <a:r>
              <a:rPr lang="en-US" sz="1800"/>
              <a:t>Step 3: Calculate </a:t>
            </a:r>
            <a:r>
              <a:rPr lang="en-US" sz="1800">
                <a:solidFill>
                  <a:srgbClr val="FF0000"/>
                </a:solidFill>
              </a:rPr>
              <a:t>transfer flow</a:t>
            </a:r>
            <a:r>
              <a:rPr lang="en-US" sz="1800"/>
              <a:t> from section i to cell i+1</a:t>
            </a:r>
            <a:endParaRPr lang="en-US" sz="1800"/>
          </a:p>
          <a:p>
            <a:pPr eaLnBrk="1" hangingPunct="1">
              <a:lnSpc>
                <a:spcPct val="80000"/>
              </a:lnSpc>
              <a:buFont typeface="Wingdings" panose="05000000000000000000" pitchFamily="2" charset="2"/>
              <a:buNone/>
            </a:pPr>
            <a:r>
              <a:rPr lang="en-US" sz="2000"/>
              <a:t>		q</a:t>
            </a:r>
            <a:r>
              <a:rPr lang="en-US" sz="2000" baseline="-25000"/>
              <a:t>i,t</a:t>
            </a:r>
            <a:r>
              <a:rPr lang="en-US" sz="2000"/>
              <a:t> = Min { v</a:t>
            </a:r>
            <a:r>
              <a:rPr lang="en-US" sz="2000" baseline="-25000"/>
              <a:t>i,t</a:t>
            </a:r>
            <a:r>
              <a:rPr lang="en-US" sz="2000"/>
              <a:t> </a:t>
            </a:r>
            <a:r>
              <a:rPr lang="en-US" sz="2000">
                <a:sym typeface="Symbol" panose="05050102010706020507" pitchFamily="18" charset="2"/>
              </a:rPr>
              <a:t></a:t>
            </a:r>
            <a:r>
              <a:rPr lang="en-US" sz="2000"/>
              <a:t> k</a:t>
            </a:r>
            <a:r>
              <a:rPr lang="en-US" sz="2000" baseline="-25000"/>
              <a:t>i,t</a:t>
            </a:r>
            <a:r>
              <a:rPr lang="en-US" sz="2000"/>
              <a:t> , q</a:t>
            </a:r>
            <a:r>
              <a:rPr lang="en-US" sz="2000" baseline="-25000"/>
              <a:t>max i+1,t</a:t>
            </a:r>
            <a:r>
              <a:rPr lang="en-US" sz="2000"/>
              <a:t> }                                                                                                                                      </a:t>
            </a:r>
            <a:endParaRPr lang="en-US" sz="2000"/>
          </a:p>
          <a:p>
            <a:pPr lvl="1" eaLnBrk="1" hangingPunct="1">
              <a:lnSpc>
                <a:spcPct val="80000"/>
              </a:lnSpc>
            </a:pPr>
            <a:r>
              <a:rPr lang="en-US" sz="1800"/>
              <a:t>Step 4: Update </a:t>
            </a:r>
            <a:r>
              <a:rPr lang="en-US" sz="1800">
                <a:solidFill>
                  <a:srgbClr val="FF0000"/>
                </a:solidFill>
              </a:rPr>
              <a:t>prevailing density</a:t>
            </a:r>
            <a:r>
              <a:rPr lang="en-US" sz="1800"/>
              <a:t> at cell i  </a:t>
            </a:r>
            <a:endParaRPr lang="en-US" sz="1800"/>
          </a:p>
          <a:p>
            <a:pPr eaLnBrk="1" hangingPunct="1">
              <a:lnSpc>
                <a:spcPct val="80000"/>
              </a:lnSpc>
              <a:buFont typeface="Wingdings" panose="05000000000000000000" pitchFamily="2" charset="2"/>
              <a:buNone/>
            </a:pPr>
            <a:r>
              <a:rPr lang="en-US" sz="2000"/>
              <a:t>		k</a:t>
            </a:r>
            <a:r>
              <a:rPr lang="en-US" sz="2000" baseline="-25000"/>
              <a:t>i,t+1</a:t>
            </a:r>
            <a:r>
              <a:rPr lang="en-US" sz="2000"/>
              <a:t> = k</a:t>
            </a:r>
            <a:r>
              <a:rPr lang="en-US" sz="2000" baseline="-25000"/>
              <a:t>i,t</a:t>
            </a:r>
            <a:r>
              <a:rPr lang="en-US" sz="2000"/>
              <a:t>   + (q</a:t>
            </a:r>
            <a:r>
              <a:rPr lang="en-US" sz="2000" baseline="-25000"/>
              <a:t>i-1,t</a:t>
            </a:r>
            <a:r>
              <a:rPr lang="en-US" sz="2000"/>
              <a:t> – q</a:t>
            </a:r>
            <a:r>
              <a:rPr lang="en-US" sz="2000" baseline="-25000"/>
              <a:t>i,t</a:t>
            </a:r>
            <a:r>
              <a:rPr lang="en-US" sz="2000"/>
              <a:t>) </a:t>
            </a:r>
            <a:r>
              <a:rPr lang="en-US" sz="2000">
                <a:sym typeface="Symbol" panose="05050102010706020507" pitchFamily="18" charset="2"/>
              </a:rPr>
              <a:t></a:t>
            </a:r>
            <a:r>
              <a:rPr lang="en-US" sz="2000"/>
              <a:t> Δt /Δ x </a:t>
            </a:r>
            <a:endParaRPr lang="en-US" sz="2000"/>
          </a:p>
          <a:p>
            <a:pPr eaLnBrk="1" hangingPunct="1">
              <a:lnSpc>
                <a:spcPct val="80000"/>
              </a:lnSpc>
            </a:pPr>
            <a:r>
              <a:rPr lang="en-US" sz="2000"/>
              <a:t>Issue: transfer flow q</a:t>
            </a:r>
            <a:r>
              <a:rPr lang="en-US" sz="2000" baseline="-25000"/>
              <a:t>i,t</a:t>
            </a:r>
            <a:r>
              <a:rPr lang="en-US" sz="2000"/>
              <a:t> is an explicit function of the occupancy at the current cell, other than the downstream capacity</a:t>
            </a:r>
            <a:endParaRPr lang="en-US" sz="2000"/>
          </a:p>
          <a:p>
            <a:pPr lvl="2" eaLnBrk="1" hangingPunct="1">
              <a:lnSpc>
                <a:spcPct val="80000"/>
              </a:lnSpc>
            </a:pPr>
            <a:r>
              <a:rPr lang="en-US" sz="1600"/>
              <a:t>Transferred flow exceeds the spatial storage capacity  at the next cell</a:t>
            </a:r>
            <a:endParaRPr lang="en-US" sz="1600"/>
          </a:p>
          <a:p>
            <a:pPr eaLnBrk="1" hangingPunct="1">
              <a:lnSpc>
                <a:spcPct val="80000"/>
              </a:lnSpc>
              <a:buFont typeface="Wingdings" panose="05000000000000000000" pitchFamily="2" charset="2"/>
              <a:buNone/>
            </a:pPr>
            <a:endParaRPr lang="en-US" sz="2000"/>
          </a:p>
        </p:txBody>
      </p:sp>
      <p:sp>
        <p:nvSpPr>
          <p:cNvPr id="4" name="Slide Number Placeholder 3"/>
          <p:cNvSpPr>
            <a:spLocks noGrp="1"/>
          </p:cNvSpPr>
          <p:nvPr>
            <p:ph type="sldNum" sz="quarter" idx="4294967295"/>
          </p:nvPr>
        </p:nvSpPr>
        <p:spPr>
          <a:xfrm>
            <a:off x="2136648" y="6356350"/>
            <a:ext cx="1981200" cy="365760"/>
          </a:xfrm>
          <a:prstGeom prst="rect">
            <a:avLst/>
          </a:prstGeom>
        </p:spPr>
        <p:txBody>
          <a:bodyPr/>
          <a:lstStyle/>
          <a:p>
            <a:fld id="{FCB87AD2-5AAF-4056-A4F1-F697BC41789D}"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0" y="152400"/>
            <a:ext cx="9144000" cy="1143000"/>
          </a:xfrm>
        </p:spPr>
        <p:txBody>
          <a:bodyPr>
            <a:normAutofit fontScale="90000"/>
          </a:bodyPr>
          <a:lstStyle/>
          <a:p>
            <a:pPr eaLnBrk="1" hangingPunct="1"/>
            <a:r>
              <a:rPr lang="en-US" dirty="0" smtClean="0"/>
              <a:t>Newell’s N-Curve Approach (Used in DTALite)</a:t>
            </a:r>
            <a:endParaRPr lang="en-US" dirty="0" smtClean="0"/>
          </a:p>
        </p:txBody>
      </p:sp>
      <p:sp>
        <p:nvSpPr>
          <p:cNvPr id="18435" name="Rectangle 3"/>
          <p:cNvSpPr>
            <a:spLocks noGrp="1" noChangeArrowheads="1"/>
          </p:cNvSpPr>
          <p:nvPr>
            <p:ph type="body" idx="1"/>
          </p:nvPr>
        </p:nvSpPr>
        <p:spPr>
          <a:xfrm>
            <a:off x="1828800" y="1143001"/>
            <a:ext cx="8382000" cy="4983163"/>
          </a:xfrm>
        </p:spPr>
        <p:txBody>
          <a:bodyPr>
            <a:normAutofit/>
          </a:bodyPr>
          <a:lstStyle/>
          <a:p>
            <a:pPr eaLnBrk="1" hangingPunct="1">
              <a:lnSpc>
                <a:spcPct val="90000"/>
              </a:lnSpc>
            </a:pPr>
            <a:r>
              <a:rPr lang="en-US" sz="2800" dirty="0"/>
              <a:t>N</a:t>
            </a:r>
            <a:r>
              <a:rPr lang="en-US" sz="2800" baseline="-25000" dirty="0"/>
              <a:t>i </a:t>
            </a:r>
            <a:r>
              <a:rPr lang="en-US" sz="2800" dirty="0"/>
              <a:t>(t): cumulative flow counts at location </a:t>
            </a:r>
            <a:r>
              <a:rPr lang="en-US" sz="2800" dirty="0" err="1"/>
              <a:t>i</a:t>
            </a:r>
            <a:r>
              <a:rPr lang="en-US" sz="2800" dirty="0"/>
              <a:t> at time t</a:t>
            </a:r>
            <a:endParaRPr lang="en-US" sz="2800" dirty="0"/>
          </a:p>
          <a:p>
            <a:pPr lvl="1" eaLnBrk="1" hangingPunct="1">
              <a:lnSpc>
                <a:spcPct val="90000"/>
              </a:lnSpc>
            </a:pPr>
            <a:r>
              <a:rPr lang="en-US" sz="2400" dirty="0"/>
              <a:t>q=[N</a:t>
            </a:r>
            <a:r>
              <a:rPr lang="en-US" sz="2400" baseline="-25000" dirty="0"/>
              <a:t>i</a:t>
            </a:r>
            <a:r>
              <a:rPr lang="en-US" sz="2400" dirty="0"/>
              <a:t>(t+1)-N</a:t>
            </a:r>
            <a:r>
              <a:rPr lang="en-US" sz="2400" baseline="-25000" dirty="0"/>
              <a:t>i</a:t>
            </a:r>
            <a:r>
              <a:rPr lang="en-US" sz="2400" dirty="0"/>
              <a:t>(t)]/</a:t>
            </a:r>
            <a:r>
              <a:rPr lang="en-US" sz="1800" dirty="0" err="1"/>
              <a:t>Δt</a:t>
            </a:r>
            <a:endParaRPr lang="en-US" sz="1800" dirty="0"/>
          </a:p>
          <a:p>
            <a:pPr lvl="1" eaLnBrk="1" hangingPunct="1">
              <a:lnSpc>
                <a:spcPct val="90000"/>
              </a:lnSpc>
            </a:pPr>
            <a:r>
              <a:rPr lang="en-US" sz="2400" dirty="0"/>
              <a:t>K=[N</a:t>
            </a:r>
            <a:r>
              <a:rPr lang="en-US" sz="2400" baseline="-25000" dirty="0"/>
              <a:t>i+1</a:t>
            </a:r>
            <a:r>
              <a:rPr lang="en-US" sz="2400" dirty="0"/>
              <a:t>(t)-N</a:t>
            </a:r>
            <a:r>
              <a:rPr lang="en-US" sz="2400" baseline="-25000" dirty="0"/>
              <a:t>i</a:t>
            </a:r>
            <a:r>
              <a:rPr lang="en-US" sz="2400" dirty="0"/>
              <a:t>(t)]/</a:t>
            </a:r>
            <a:r>
              <a:rPr lang="en-US" sz="1800" dirty="0"/>
              <a:t>ΔX</a:t>
            </a:r>
            <a:endParaRPr lang="en-US" sz="1800" dirty="0"/>
          </a:p>
          <a:p>
            <a:pPr eaLnBrk="1" hangingPunct="1">
              <a:lnSpc>
                <a:spcPct val="90000"/>
              </a:lnSpc>
            </a:pPr>
            <a:r>
              <a:rPr lang="en-US" sz="2800" dirty="0"/>
              <a:t>Focus on N-curve at transfer points</a:t>
            </a:r>
            <a:endParaRPr lang="en-US" sz="2800" dirty="0"/>
          </a:p>
          <a:p>
            <a:pPr lvl="1" eaLnBrk="1" hangingPunct="1">
              <a:lnSpc>
                <a:spcPct val="90000"/>
              </a:lnSpc>
            </a:pPr>
            <a:r>
              <a:rPr lang="en-US" sz="2400" dirty="0"/>
              <a:t>N=Min {</a:t>
            </a:r>
            <a:r>
              <a:rPr lang="en-US" sz="2400" dirty="0" err="1"/>
              <a:t>N</a:t>
            </a:r>
            <a:r>
              <a:rPr lang="en-US" sz="2400" baseline="-25000" dirty="0" err="1"/>
              <a:t>upstream</a:t>
            </a:r>
            <a:r>
              <a:rPr lang="en-US" sz="2400" dirty="0"/>
              <a:t>, </a:t>
            </a:r>
            <a:r>
              <a:rPr lang="en-US" sz="2400" dirty="0" err="1"/>
              <a:t>N</a:t>
            </a:r>
            <a:r>
              <a:rPr lang="en-US" sz="2400" baseline="-25000" dirty="0" err="1"/>
              <a:t>downstream</a:t>
            </a:r>
            <a:r>
              <a:rPr lang="en-US" sz="2400" dirty="0"/>
              <a:t>}</a:t>
            </a:r>
            <a:endParaRPr lang="en-US" sz="2400" dirty="0"/>
          </a:p>
          <a:p>
            <a:pPr eaLnBrk="1" hangingPunct="1">
              <a:lnSpc>
                <a:spcPct val="90000"/>
              </a:lnSpc>
            </a:pPr>
            <a:r>
              <a:rPr lang="en-US" sz="2800" dirty="0"/>
              <a:t>Focus on change of N along a characteristic line (wave) at sections</a:t>
            </a:r>
            <a:endParaRPr lang="en-US" sz="2800" dirty="0"/>
          </a:p>
          <a:p>
            <a:pPr lvl="1" eaLnBrk="1" hangingPunct="1">
              <a:lnSpc>
                <a:spcPct val="90000"/>
              </a:lnSpc>
            </a:pPr>
            <a:r>
              <a:rPr lang="en-US" sz="2400" dirty="0" err="1"/>
              <a:t>dN</a:t>
            </a:r>
            <a:r>
              <a:rPr lang="en-US" sz="2400" dirty="0"/>
              <a:t> = (</a:t>
            </a:r>
            <a:r>
              <a:rPr lang="en-US" sz="2400" dirty="0">
                <a:sym typeface="Symbol" panose="05050102010706020507" pitchFamily="18" charset="2"/>
              </a:rPr>
              <a:t></a:t>
            </a:r>
            <a:r>
              <a:rPr lang="en-US" sz="2400" dirty="0"/>
              <a:t>N/</a:t>
            </a:r>
            <a:r>
              <a:rPr lang="en-US" sz="2400" dirty="0">
                <a:sym typeface="Symbol" panose="05050102010706020507" pitchFamily="18" charset="2"/>
              </a:rPr>
              <a:t></a:t>
            </a:r>
            <a:r>
              <a:rPr lang="en-US" sz="2400" dirty="0"/>
              <a:t>x)</a:t>
            </a:r>
            <a:r>
              <a:rPr lang="en-US" sz="2400" dirty="0" err="1"/>
              <a:t>dx</a:t>
            </a:r>
            <a:r>
              <a:rPr lang="en-US" sz="2400" dirty="0"/>
              <a:t> + (</a:t>
            </a:r>
            <a:r>
              <a:rPr lang="en-US" sz="2400" dirty="0">
                <a:sym typeface="Symbol" panose="05050102010706020507" pitchFamily="18" charset="2"/>
              </a:rPr>
              <a:t></a:t>
            </a:r>
            <a:r>
              <a:rPr lang="en-US" sz="2400" dirty="0"/>
              <a:t>D/</a:t>
            </a:r>
            <a:r>
              <a:rPr lang="en-US" sz="2400" dirty="0">
                <a:sym typeface="Symbol" panose="05050102010706020507" pitchFamily="18" charset="2"/>
              </a:rPr>
              <a:t></a:t>
            </a:r>
            <a:r>
              <a:rPr lang="en-US" sz="2400" dirty="0"/>
              <a:t>t)</a:t>
            </a:r>
            <a:r>
              <a:rPr lang="en-US" sz="2400" dirty="0" err="1"/>
              <a:t>dt</a:t>
            </a:r>
            <a:r>
              <a:rPr lang="en-US" sz="2400" dirty="0"/>
              <a:t> = - </a:t>
            </a:r>
            <a:r>
              <a:rPr lang="en-US" sz="2400" dirty="0" err="1"/>
              <a:t>kdx</a:t>
            </a:r>
            <a:r>
              <a:rPr lang="en-US" sz="2400" dirty="0"/>
              <a:t> + </a:t>
            </a:r>
            <a:r>
              <a:rPr lang="en-US" sz="2400" dirty="0" err="1"/>
              <a:t>qdt</a:t>
            </a:r>
            <a:r>
              <a:rPr lang="en-US" sz="2400" dirty="0"/>
              <a:t> = </a:t>
            </a:r>
            <a:endParaRPr lang="en-US" sz="2400" dirty="0"/>
          </a:p>
          <a:p>
            <a:pPr lvl="1" eaLnBrk="1" hangingPunct="1">
              <a:lnSpc>
                <a:spcPct val="90000"/>
              </a:lnSpc>
              <a:buFont typeface="Wingdings" panose="05000000000000000000" pitchFamily="2" charset="2"/>
              <a:buNone/>
            </a:pPr>
            <a:r>
              <a:rPr lang="en-US" sz="2400" dirty="0"/>
              <a:t>		    (-k+ q </a:t>
            </a:r>
            <a:r>
              <a:rPr lang="en-US" sz="1800" dirty="0">
                <a:sym typeface="Symbol" panose="05050102010706020507" pitchFamily="18" charset="2"/>
              </a:rPr>
              <a:t></a:t>
            </a:r>
            <a:r>
              <a:rPr lang="en-US" sz="2400" dirty="0"/>
              <a:t> </a:t>
            </a:r>
            <a:r>
              <a:rPr lang="en-US" sz="2400" dirty="0">
                <a:solidFill>
                  <a:srgbClr val="FF0000"/>
                </a:solidFill>
              </a:rPr>
              <a:t>wave</a:t>
            </a:r>
            <a:r>
              <a:rPr lang="en-US" sz="2400" dirty="0"/>
              <a:t>)</a:t>
            </a:r>
            <a:r>
              <a:rPr lang="en-US" sz="2400" dirty="0" err="1"/>
              <a:t>dx</a:t>
            </a:r>
            <a:endParaRPr lang="en-US" sz="2400" dirty="0"/>
          </a:p>
          <a:p>
            <a:pPr lvl="1" eaLnBrk="1" hangingPunct="1">
              <a:lnSpc>
                <a:spcPct val="90000"/>
              </a:lnSpc>
            </a:pPr>
            <a:r>
              <a:rPr lang="en-US" sz="2400" dirty="0"/>
              <a:t>if </a:t>
            </a:r>
            <a:r>
              <a:rPr lang="en-US" sz="2400" dirty="0">
                <a:solidFill>
                  <a:srgbClr val="FF0000"/>
                </a:solidFill>
              </a:rPr>
              <a:t>wave</a:t>
            </a:r>
            <a:r>
              <a:rPr lang="en-US" sz="2400" dirty="0"/>
              <a:t>=</a:t>
            </a:r>
            <a:r>
              <a:rPr lang="en-US" sz="2400" dirty="0" err="1"/>
              <a:t>v</a:t>
            </a:r>
            <a:r>
              <a:rPr lang="en-US" sz="2400" baseline="-25000" dirty="0" err="1"/>
              <a:t>free</a:t>
            </a:r>
            <a:r>
              <a:rPr lang="en-US" sz="2400" dirty="0"/>
              <a:t>, </a:t>
            </a:r>
            <a:r>
              <a:rPr lang="en-US" sz="2400" dirty="0" err="1"/>
              <a:t>dN</a:t>
            </a:r>
            <a:r>
              <a:rPr lang="en-US" sz="2400" dirty="0"/>
              <a:t>=( -k + k) </a:t>
            </a:r>
            <a:r>
              <a:rPr lang="en-US" sz="2400" dirty="0" err="1"/>
              <a:t>dx</a:t>
            </a:r>
            <a:r>
              <a:rPr lang="en-US" sz="2400" dirty="0"/>
              <a:t>=0 </a:t>
            </a:r>
            <a:endParaRPr lang="en-US" sz="2400" dirty="0"/>
          </a:p>
          <a:p>
            <a:pPr lvl="1" eaLnBrk="1" hangingPunct="1">
              <a:lnSpc>
                <a:spcPct val="90000"/>
              </a:lnSpc>
            </a:pPr>
            <a:r>
              <a:rPr lang="en-US" sz="2400" dirty="0"/>
              <a:t>if </a:t>
            </a:r>
            <a:r>
              <a:rPr lang="en-US" sz="2400" dirty="0">
                <a:solidFill>
                  <a:srgbClr val="FF0000"/>
                </a:solidFill>
              </a:rPr>
              <a:t>wave</a:t>
            </a:r>
            <a:r>
              <a:rPr lang="en-US" sz="2400" dirty="0"/>
              <a:t>=w, </a:t>
            </a:r>
            <a:r>
              <a:rPr lang="en-US" sz="2400" dirty="0" err="1"/>
              <a:t>dN</a:t>
            </a:r>
            <a:r>
              <a:rPr lang="en-US" sz="2400" dirty="0"/>
              <a:t>=-(</a:t>
            </a:r>
            <a:r>
              <a:rPr lang="en-US" sz="2400" dirty="0" err="1"/>
              <a:t>k+qw</a:t>
            </a:r>
            <a:r>
              <a:rPr lang="en-US" sz="2400" dirty="0"/>
              <a:t>)</a:t>
            </a:r>
            <a:r>
              <a:rPr lang="en-US" sz="2400" dirty="0" err="1"/>
              <a:t>dx</a:t>
            </a:r>
            <a:r>
              <a:rPr lang="en-US" sz="2400" dirty="0"/>
              <a:t>= -</a:t>
            </a:r>
            <a:r>
              <a:rPr lang="en-US" sz="2400" dirty="0" err="1"/>
              <a:t>k</a:t>
            </a:r>
            <a:r>
              <a:rPr lang="en-US" sz="2400" baseline="-25000" dirty="0" err="1"/>
              <a:t>jam</a:t>
            </a:r>
            <a:r>
              <a:rPr lang="en-US" sz="2400" dirty="0" err="1"/>
              <a:t>dx</a:t>
            </a:r>
            <a:endParaRPr lang="en-US" sz="2400" dirty="0"/>
          </a:p>
        </p:txBody>
      </p:sp>
      <p:sp>
        <p:nvSpPr>
          <p:cNvPr id="4" name="Slide Number Placeholder 3"/>
          <p:cNvSpPr>
            <a:spLocks noGrp="1"/>
          </p:cNvSpPr>
          <p:nvPr>
            <p:ph type="sldNum" sz="quarter" idx="4294967295"/>
          </p:nvPr>
        </p:nvSpPr>
        <p:spPr>
          <a:xfrm>
            <a:off x="2136648" y="6356350"/>
            <a:ext cx="1981200" cy="365760"/>
          </a:xfrm>
          <a:prstGeom prst="rect">
            <a:avLst/>
          </a:prstGeom>
        </p:spPr>
        <p:txBody>
          <a:bodyPr/>
          <a:lstStyle/>
          <a:p>
            <a:fld id="{FCB87AD2-5AAF-4056-A4F1-F697BC41789D}"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828800" y="0"/>
            <a:ext cx="8229600" cy="1143000"/>
          </a:xfrm>
        </p:spPr>
        <p:txBody>
          <a:bodyPr>
            <a:normAutofit fontScale="90000"/>
          </a:bodyPr>
          <a:lstStyle/>
          <a:p>
            <a:pPr eaLnBrk="1" hangingPunct="1"/>
            <a:r>
              <a:rPr lang="en-US" sz="4000" dirty="0"/>
              <a:t>Illustration of N-Curve Computation For Tracking Queue Spillback</a:t>
            </a:r>
            <a:endParaRPr lang="en-US" sz="4000" dirty="0"/>
          </a:p>
        </p:txBody>
      </p:sp>
      <p:graphicFrame>
        <p:nvGraphicFramePr>
          <p:cNvPr id="3074" name="Object 3"/>
          <p:cNvGraphicFramePr>
            <a:graphicFrameLocks noGrp="1" noChangeAspect="1"/>
          </p:cNvGraphicFramePr>
          <p:nvPr>
            <p:ph type="body" idx="1"/>
          </p:nvPr>
        </p:nvGraphicFramePr>
        <p:xfrm>
          <a:off x="2141539" y="1524000"/>
          <a:ext cx="7754937" cy="5372100"/>
        </p:xfrm>
        <a:graphic>
          <a:graphicData uri="http://schemas.openxmlformats.org/presentationml/2006/ole">
            <mc:AlternateContent xmlns:mc="http://schemas.openxmlformats.org/markup-compatibility/2006">
              <mc:Choice xmlns:v="urn:schemas-microsoft-com:vml" Requires="v">
                <p:oleObj spid="_x0000_s18436" name="Visio" r:id="rId1" imgW="5154930" imgH="3576955" progId="Visio.Drawing.11">
                  <p:embed/>
                </p:oleObj>
              </mc:Choice>
              <mc:Fallback>
                <p:oleObj name="Visio" r:id="rId1" imgW="5154930" imgH="3576955" progId="Visio.Drawing.11">
                  <p:embed/>
                  <p:pic>
                    <p:nvPicPr>
                      <p:cNvPr id="0" name="Picture 184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539" y="1524000"/>
                        <a:ext cx="7754937" cy="537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System Architecture and Data Flow</a:t>
            </a:r>
            <a:br>
              <a:rPr lang="en-US" dirty="0" smtClean="0"/>
            </a:br>
            <a:r>
              <a:rPr lang="en-US" dirty="0" smtClean="0"/>
              <a:t>                  </a:t>
            </a:r>
            <a:endParaRPr lang="en-US" dirty="0"/>
          </a:p>
        </p:txBody>
      </p:sp>
      <p:pic>
        <p:nvPicPr>
          <p:cNvPr id="2050" name="Picture 2"/>
          <p:cNvPicPr>
            <a:picLocks noChangeAspect="1" noChangeArrowheads="1"/>
          </p:cNvPicPr>
          <p:nvPr/>
        </p:nvPicPr>
        <p:blipFill>
          <a:blip r:embed="rId1" cstate="print"/>
          <a:srcRect/>
          <a:stretch>
            <a:fillRect/>
          </a:stretch>
        </p:blipFill>
        <p:spPr bwMode="auto">
          <a:xfrm>
            <a:off x="4793381" y="1520155"/>
            <a:ext cx="7299328" cy="4283877"/>
          </a:xfrm>
          <a:prstGeom prst="rect">
            <a:avLst/>
          </a:prstGeom>
          <a:noFill/>
          <a:ln w="9525">
            <a:noFill/>
            <a:miter lim="800000"/>
            <a:headEnd/>
            <a:tailEnd/>
          </a:ln>
        </p:spPr>
      </p:pic>
      <p:graphicFrame>
        <p:nvGraphicFramePr>
          <p:cNvPr id="4" name="Content Placeholder 3"/>
          <p:cNvGraphicFramePr>
            <a:graphicFrameLocks noGrp="1"/>
          </p:cNvGraphicFramePr>
          <p:nvPr>
            <p:ph idx="1"/>
          </p:nvPr>
        </p:nvGraphicFramePr>
        <p:xfrm>
          <a:off x="38500" y="1520155"/>
          <a:ext cx="4674670" cy="4206240"/>
        </p:xfrm>
        <a:graphic>
          <a:graphicData uri="http://schemas.openxmlformats.org/drawingml/2006/table">
            <a:tbl>
              <a:tblPr firstRow="1" bandRow="1">
                <a:tableStyleId>{5C22544A-7EE6-4342-B048-85BDC9FD1C3A}</a:tableStyleId>
              </a:tblPr>
              <a:tblGrid>
                <a:gridCol w="1953929"/>
                <a:gridCol w="2720741"/>
              </a:tblGrid>
              <a:tr h="188695">
                <a:tc>
                  <a:txBody>
                    <a:bodyPr/>
                    <a:lstStyle/>
                    <a:p>
                      <a:pPr algn="l">
                        <a:buNone/>
                      </a:pPr>
                      <a:r>
                        <a:rPr lang="en-US" dirty="0" smtClean="0">
                          <a:latin typeface="Times New Roman" panose="02020603050405020304" pitchFamily="18" charset="0"/>
                          <a:cs typeface="Times New Roman" panose="02020603050405020304" pitchFamily="18" charset="0"/>
                        </a:rPr>
                        <a:t>Data or progress</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Corresponding functions or class </a:t>
                      </a:r>
                      <a:endParaRPr lang="en-US" dirty="0">
                        <a:latin typeface="Times New Roman" panose="02020603050405020304" pitchFamily="18" charset="0"/>
                        <a:cs typeface="Times New Roman" panose="02020603050405020304" pitchFamily="18" charset="0"/>
                      </a:endParaRPr>
                    </a:p>
                  </a:txBody>
                  <a:tcPr anchor="ctr"/>
                </a:tc>
              </a:tr>
              <a:tr h="188695">
                <a:tc>
                  <a:txBody>
                    <a:bodyPr/>
                    <a:lstStyle/>
                    <a:p>
                      <a:pPr algn="l">
                        <a:buNone/>
                      </a:pPr>
                      <a:r>
                        <a:rPr lang="en-US" dirty="0" smtClean="0"/>
                        <a:t>Link-Node</a:t>
                      </a:r>
                      <a:r>
                        <a:rPr lang="en-US" baseline="0" dirty="0" smtClean="0"/>
                        <a:t> </a:t>
                      </a:r>
                      <a:r>
                        <a:rPr lang="en-US" dirty="0" smtClean="0"/>
                        <a:t>Network</a:t>
                      </a:r>
                      <a:r>
                        <a:rPr lang="en-US" baseline="0" dirty="0" smtClean="0"/>
                        <a:t> Data</a:t>
                      </a:r>
                      <a:endParaRPr lang="en-US" dirty="0"/>
                    </a:p>
                  </a:txBody>
                  <a:tcPr anchor="ctr"/>
                </a:tc>
                <a:tc>
                  <a:txBody>
                    <a:bodyPr/>
                    <a:lstStyle/>
                    <a:p>
                      <a:pPr algn="l">
                        <a:buNone/>
                      </a:pPr>
                      <a:r>
                        <a:rPr lang="en-US" b="1" dirty="0" smtClean="0"/>
                        <a:t>Class :</a:t>
                      </a:r>
                      <a:r>
                        <a:rPr lang="en-US" dirty="0" smtClean="0"/>
                        <a:t>Node(),</a:t>
                      </a:r>
                      <a:r>
                        <a:rPr lang="en-US" altLang="zh-CN" dirty="0" smtClean="0"/>
                        <a:t>Link()</a:t>
                      </a:r>
                      <a:endParaRPr lang="en-US" altLang="zh-CN" dirty="0" smtClean="0"/>
                    </a:p>
                    <a:p>
                      <a:pPr algn="l">
                        <a:buNone/>
                      </a:pPr>
                      <a:r>
                        <a:rPr lang="en-US" b="1" dirty="0" smtClean="0"/>
                        <a:t>Functions: </a:t>
                      </a:r>
                      <a:r>
                        <a:rPr lang="en-US" dirty="0" err="1" smtClean="0"/>
                        <a:t>g_read_input_data</a:t>
                      </a:r>
                      <a:r>
                        <a:rPr lang="en-US" dirty="0" smtClean="0"/>
                        <a:t>()</a:t>
                      </a:r>
                      <a:r>
                        <a:rPr lang="en-US" baseline="0" dirty="0" smtClean="0"/>
                        <a:t> </a:t>
                      </a:r>
                      <a:endParaRPr lang="en-US" dirty="0"/>
                    </a:p>
                  </a:txBody>
                  <a:tcPr anchor="ctr"/>
                </a:tc>
              </a:tr>
              <a:tr h="84253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dirty="0" smtClean="0"/>
                        <a:t>Origin-destination</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defRPr/>
                      </a:pPr>
                      <a:r>
                        <a:rPr lang="en-US" altLang="zh-CN" dirty="0" smtClean="0"/>
                        <a:t>Demand</a:t>
                      </a:r>
                      <a:r>
                        <a:rPr lang="en-US" altLang="zh-CN" baseline="0" dirty="0" smtClean="0"/>
                        <a:t> Profile</a:t>
                      </a:r>
                      <a:endParaRPr lang="en-US" altLang="zh-CN" dirty="0" smtClean="0"/>
                    </a:p>
                  </a:txBody>
                  <a:tcPr anchor="ctr"/>
                </a:tc>
                <a:tc>
                  <a:txBody>
                    <a:bodyPr/>
                    <a:lstStyle/>
                    <a:p>
                      <a:pPr algn="l">
                        <a:buNone/>
                      </a:pPr>
                      <a:r>
                        <a:rPr lang="en-US" altLang="zh-CN" b="1" dirty="0" smtClean="0"/>
                        <a:t>Class :</a:t>
                      </a:r>
                      <a:r>
                        <a:rPr lang="en-US" altLang="zh-CN" b="0" dirty="0" smtClean="0"/>
                        <a:t>Agent</a:t>
                      </a:r>
                      <a:r>
                        <a:rPr lang="en-US" altLang="zh-CN" dirty="0" smtClean="0"/>
                        <a:t>()</a:t>
                      </a:r>
                      <a:endParaRPr lang="en-US" altLang="zh-CN" dirty="0" smtClean="0"/>
                    </a:p>
                    <a:p>
                      <a:pPr algn="l">
                        <a:buNone/>
                      </a:pPr>
                      <a:r>
                        <a:rPr lang="en-US" altLang="zh-CN" b="1" dirty="0" smtClean="0"/>
                        <a:t>Functions: </a:t>
                      </a:r>
                      <a:r>
                        <a:rPr lang="en-US" altLang="zh-CN" dirty="0" err="1" smtClean="0"/>
                        <a:t>g_read_input_data</a:t>
                      </a:r>
                      <a:r>
                        <a:rPr lang="en-US" altLang="zh-CN" dirty="0" smtClean="0"/>
                        <a:t>()</a:t>
                      </a:r>
                      <a:r>
                        <a:rPr lang="en-US" altLang="zh-CN" baseline="0" dirty="0" smtClean="0"/>
                        <a:t> </a:t>
                      </a:r>
                      <a:endParaRPr lang="en-US" altLang="zh-CN" dirty="0" smtClean="0"/>
                    </a:p>
                  </a:txBody>
                  <a:tcPr anchor="ctr"/>
                </a:tc>
              </a:tr>
              <a:tr h="188695">
                <a:tc>
                  <a:txBody>
                    <a:bodyPr/>
                    <a:lstStyle/>
                    <a:p>
                      <a:pPr algn="l">
                        <a:buNone/>
                      </a:pPr>
                      <a:r>
                        <a:rPr lang="en-US" dirty="0" err="1" smtClean="0"/>
                        <a:t>DTALite:Meso-scopic</a:t>
                      </a:r>
                      <a:r>
                        <a:rPr lang="en-US" baseline="0" dirty="0" smtClean="0"/>
                        <a:t> Dynamic Traffic Assignment and Spatial Queue-based Traffic Simulation</a:t>
                      </a:r>
                      <a:endParaRPr 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b="1" dirty="0" smtClean="0"/>
                        <a:t>Class :</a:t>
                      </a:r>
                      <a:r>
                        <a:rPr lang="en-US" altLang="zh-CN" b="0" dirty="0" smtClean="0"/>
                        <a:t>Network()</a:t>
                      </a:r>
                      <a:endParaRPr lang="en-US" altLang="zh-CN" b="0" dirty="0" smtClean="0"/>
                    </a:p>
                    <a:p>
                      <a:pPr marL="0" marR="0" indent="0" algn="l" defTabSz="457200" rtl="0" eaLnBrk="1" fontAlgn="auto" latinLnBrk="0" hangingPunct="1">
                        <a:lnSpc>
                          <a:spcPct val="100000"/>
                        </a:lnSpc>
                        <a:spcBef>
                          <a:spcPts val="0"/>
                        </a:spcBef>
                        <a:spcAft>
                          <a:spcPts val="0"/>
                        </a:spcAft>
                        <a:buClrTx/>
                        <a:buSzTx/>
                        <a:buFontTx/>
                        <a:buNone/>
                        <a:defRPr/>
                      </a:pPr>
                      <a:r>
                        <a:rPr lang="en-US" altLang="zh-CN" b="1" dirty="0" smtClean="0"/>
                        <a:t>Functions:</a:t>
                      </a:r>
                      <a:endParaRPr lang="en-US" altLang="zh-CN" b="1" dirty="0" smtClean="0"/>
                    </a:p>
                    <a:p>
                      <a:pPr marL="0" marR="0" indent="0" algn="l" defTabSz="457200" rtl="0" eaLnBrk="1" fontAlgn="auto" latinLnBrk="0" hangingPunct="1">
                        <a:lnSpc>
                          <a:spcPct val="100000"/>
                        </a:lnSpc>
                        <a:spcBef>
                          <a:spcPts val="0"/>
                        </a:spcBef>
                        <a:spcAft>
                          <a:spcPts val="0"/>
                        </a:spcAft>
                        <a:buClrTx/>
                        <a:buSzTx/>
                        <a:buFontTx/>
                        <a:buNone/>
                        <a:defRPr/>
                      </a:pPr>
                      <a:r>
                        <a:rPr lang="en-US" altLang="zh-CN" b="0" dirty="0" err="1" smtClean="0"/>
                        <a:t>g_traffic_assignment</a:t>
                      </a:r>
                      <a:r>
                        <a:rPr lang="en-US" altLang="zh-CN" b="0" dirty="0" smtClean="0"/>
                        <a:t>()    </a:t>
                      </a:r>
                      <a:r>
                        <a:rPr lang="en-US" altLang="zh-CN" b="0" dirty="0" err="1" smtClean="0"/>
                        <a:t>g_traffic_simulation</a:t>
                      </a:r>
                      <a:r>
                        <a:rPr lang="en-US" altLang="zh-CN" b="0" dirty="0" smtClean="0"/>
                        <a:t>()</a:t>
                      </a:r>
                      <a:endParaRPr lang="en-US" altLang="zh-CN" b="0" dirty="0" smtClean="0"/>
                    </a:p>
                    <a:p>
                      <a:pPr marL="0" marR="0" indent="0" algn="l" defTabSz="457200" rtl="0" eaLnBrk="1" fontAlgn="auto" latinLnBrk="0" hangingPunct="1">
                        <a:lnSpc>
                          <a:spcPct val="100000"/>
                        </a:lnSpc>
                        <a:spcBef>
                          <a:spcPts val="0"/>
                        </a:spcBef>
                        <a:spcAft>
                          <a:spcPts val="0"/>
                        </a:spcAft>
                        <a:buClrTx/>
                        <a:buSzTx/>
                        <a:buFontTx/>
                        <a:buNone/>
                        <a:defRPr/>
                      </a:pPr>
                      <a:endParaRPr lang="en-US" altLang="zh-CN" dirty="0" smtClean="0"/>
                    </a:p>
                    <a:p>
                      <a:pPr algn="l">
                        <a:buNone/>
                      </a:pPr>
                      <a:endParaRPr lang="en-US" dirty="0"/>
                    </a:p>
                  </a:txBody>
                  <a:tcPr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Logic as Simple Queue</a:t>
            </a:r>
            <a:endParaRPr lang="en-US" dirty="0"/>
          </a:p>
        </p:txBody>
      </p:sp>
      <p:sp>
        <p:nvSpPr>
          <p:cNvPr id="3" name="Content Placeholder 2"/>
          <p:cNvSpPr>
            <a:spLocks noGrp="1"/>
          </p:cNvSpPr>
          <p:nvPr>
            <p:ph idx="1"/>
          </p:nvPr>
        </p:nvSpPr>
        <p:spPr>
          <a:xfrm>
            <a:off x="3939140" y="1302863"/>
            <a:ext cx="8001000" cy="2895599"/>
          </a:xfrm>
        </p:spPr>
        <p:txBody>
          <a:bodyPr>
            <a:normAutofit fontScale="70000" lnSpcReduction="20000"/>
          </a:bodyPr>
          <a:lstStyle/>
          <a:p>
            <a:r>
              <a:rPr lang="en-US" dirty="0" smtClean="0"/>
              <a:t>Can be viewed as pseudo event-based simulation and we do not simulate how a vehicle moves inside the link</a:t>
            </a:r>
            <a:endParaRPr lang="en-US" dirty="0" smtClean="0"/>
          </a:p>
          <a:p>
            <a:r>
              <a:rPr lang="en-US" dirty="0" smtClean="0"/>
              <a:t>Vehicle is moved into an in-flow queue at time </a:t>
            </a:r>
            <a:r>
              <a:rPr lang="en-US" dirty="0" err="1" smtClean="0"/>
              <a:t>t</a:t>
            </a:r>
            <a:r>
              <a:rPr lang="en-US" baseline="-25000" dirty="0" err="1" smtClean="0"/>
              <a:t>a</a:t>
            </a:r>
            <a:endParaRPr lang="en-US" baseline="-25000" dirty="0" smtClean="0"/>
          </a:p>
          <a:p>
            <a:r>
              <a:rPr lang="en-US" dirty="0" smtClean="0"/>
              <a:t>Calculate time entering the out-flow queue as </a:t>
            </a:r>
            <a:r>
              <a:rPr lang="en-US" dirty="0" err="1" smtClean="0"/>
              <a:t>t</a:t>
            </a:r>
            <a:r>
              <a:rPr lang="en-US" baseline="-25000" dirty="0" err="1" smtClean="0"/>
              <a:t>a</a:t>
            </a:r>
            <a:r>
              <a:rPr lang="en-US" dirty="0" err="1" smtClean="0"/>
              <a:t>+FFTT</a:t>
            </a:r>
            <a:r>
              <a:rPr lang="en-US" dirty="0" smtClean="0"/>
              <a:t> (free-flow travel time)</a:t>
            </a:r>
            <a:endParaRPr lang="en-US" dirty="0" smtClean="0"/>
          </a:p>
          <a:p>
            <a:r>
              <a:rPr lang="en-US" dirty="0" smtClean="0"/>
              <a:t>If the current simulation time t equals to or is later than </a:t>
            </a:r>
            <a:r>
              <a:rPr lang="en-US" dirty="0" err="1" smtClean="0"/>
              <a:t>t</a:t>
            </a:r>
            <a:r>
              <a:rPr lang="en-US" baseline="-25000" dirty="0" err="1" smtClean="0"/>
              <a:t>a</a:t>
            </a:r>
            <a:r>
              <a:rPr lang="en-US" dirty="0" err="1" smtClean="0"/>
              <a:t>+FFTT</a:t>
            </a:r>
            <a:r>
              <a:rPr lang="en-US" dirty="0" smtClean="0"/>
              <a:t>, if the link out capacity is still available, move this vehicle to the next link, otherwise stay in the out-flow queue</a:t>
            </a:r>
            <a:endParaRPr lang="en-US" dirty="0" smtClean="0"/>
          </a:p>
        </p:txBody>
      </p:sp>
      <p:sp>
        <p:nvSpPr>
          <p:cNvPr id="4" name="Slide Number Placeholder 3"/>
          <p:cNvSpPr>
            <a:spLocks noGrp="1"/>
          </p:cNvSpPr>
          <p:nvPr>
            <p:ph type="sldNum" sz="quarter" idx="4294967295"/>
          </p:nvPr>
        </p:nvSpPr>
        <p:spPr>
          <a:xfrm>
            <a:off x="10111340" y="6455878"/>
            <a:ext cx="1981200" cy="365760"/>
          </a:xfrm>
          <a:prstGeom prst="rect">
            <a:avLst/>
          </a:prstGeom>
        </p:spPr>
        <p:txBody>
          <a:bodyPr/>
          <a:lstStyle/>
          <a:p>
            <a:fld id="{BAF7A419-B3C9-46E8-BEAC-1F7281603BD6}" type="slidenum">
              <a:rPr lang="en-US" smtClean="0"/>
            </a:fld>
            <a:endParaRPr lang="en-US" dirty="0"/>
          </a:p>
        </p:txBody>
      </p:sp>
      <p:cxnSp>
        <p:nvCxnSpPr>
          <p:cNvPr id="6" name="Straight Arrow Connector 5"/>
          <p:cNvCxnSpPr/>
          <p:nvPr/>
        </p:nvCxnSpPr>
        <p:spPr>
          <a:xfrm>
            <a:off x="4929740" y="5867400"/>
            <a:ext cx="4495800" cy="1588"/>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8892140" y="3962400"/>
            <a:ext cx="838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Out –flow</a:t>
            </a:r>
            <a:endParaRPr lang="en-US" dirty="0" smtClean="0">
              <a:solidFill>
                <a:schemeClr val="bg1"/>
              </a:solidFill>
            </a:endParaRPr>
          </a:p>
          <a:p>
            <a:pPr algn="ctr"/>
            <a:r>
              <a:rPr lang="en-US" dirty="0" smtClean="0">
                <a:solidFill>
                  <a:schemeClr val="bg1"/>
                </a:solidFill>
              </a:rPr>
              <a:t>Queue</a:t>
            </a:r>
            <a:endParaRPr lang="en-US" dirty="0">
              <a:solidFill>
                <a:schemeClr val="bg1"/>
              </a:solidFill>
            </a:endParaRPr>
          </a:p>
        </p:txBody>
      </p:sp>
      <p:sp>
        <p:nvSpPr>
          <p:cNvPr id="8" name="Rectangle 7"/>
          <p:cNvSpPr/>
          <p:nvPr/>
        </p:nvSpPr>
        <p:spPr>
          <a:xfrm>
            <a:off x="4624940" y="6019800"/>
            <a:ext cx="838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In-flow Queue</a:t>
            </a:r>
            <a:endParaRPr lang="en-US" dirty="0"/>
          </a:p>
        </p:txBody>
      </p:sp>
      <p:sp>
        <p:nvSpPr>
          <p:cNvPr id="9" name="TextBox 8"/>
          <p:cNvSpPr txBox="1"/>
          <p:nvPr/>
        </p:nvSpPr>
        <p:spPr>
          <a:xfrm>
            <a:off x="9882740" y="5257800"/>
            <a:ext cx="2209800" cy="923330"/>
          </a:xfrm>
          <a:prstGeom prst="rect">
            <a:avLst/>
          </a:prstGeom>
          <a:noFill/>
        </p:spPr>
        <p:txBody>
          <a:bodyPr wrap="square" rtlCol="0">
            <a:spAutoFit/>
          </a:bodyPr>
          <a:lstStyle/>
          <a:p>
            <a:r>
              <a:rPr lang="en-US" dirty="0" smtClean="0"/>
              <a:t>Available capacity</a:t>
            </a:r>
            <a:endParaRPr lang="en-US" dirty="0" smtClean="0"/>
          </a:p>
          <a:p>
            <a:r>
              <a:rPr lang="en-US" dirty="0" smtClean="0"/>
              <a:t>at every simulation interval</a:t>
            </a:r>
            <a:endParaRPr lang="en-US" dirty="0"/>
          </a:p>
        </p:txBody>
      </p:sp>
      <p:cxnSp>
        <p:nvCxnSpPr>
          <p:cNvPr id="14" name="Curved Connector 13"/>
          <p:cNvCxnSpPr/>
          <p:nvPr/>
        </p:nvCxnSpPr>
        <p:spPr>
          <a:xfrm flipV="1">
            <a:off x="5082140" y="4800600"/>
            <a:ext cx="3657600" cy="914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16200000" flipH="1">
            <a:off x="3672440" y="5372100"/>
            <a:ext cx="91440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48540" y="5562600"/>
            <a:ext cx="990600" cy="1588"/>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2948540" y="6705600"/>
            <a:ext cx="990600" cy="1588"/>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32" name="Curved Connector 31"/>
          <p:cNvCxnSpPr/>
          <p:nvPr/>
        </p:nvCxnSpPr>
        <p:spPr>
          <a:xfrm flipV="1">
            <a:off x="3786740" y="6324600"/>
            <a:ext cx="762000" cy="533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3"/>
          <p:cNvGraphicFramePr/>
          <p:nvPr/>
        </p:nvGraphicFramePr>
        <p:xfrm>
          <a:off x="229001" y="1757568"/>
          <a:ext cx="3332187" cy="2762770"/>
        </p:xfrm>
        <a:graphic>
          <a:graphicData uri="http://schemas.openxmlformats.org/drawingml/2006/table">
            <a:tbl>
              <a:tblPr firstRow="1" bandRow="1">
                <a:tableStyleId>{5C22544A-7EE6-4342-B048-85BDC9FD1C3A}</a:tableStyleId>
              </a:tblPr>
              <a:tblGrid>
                <a:gridCol w="1217147"/>
                <a:gridCol w="2115040"/>
              </a:tblGrid>
              <a:tr h="188695">
                <a:tc>
                  <a:txBody>
                    <a:bodyPr/>
                    <a:lstStyle/>
                    <a:p>
                      <a:pPr algn="l">
                        <a:buNone/>
                      </a:pPr>
                      <a:r>
                        <a:rPr lang="en-US" dirty="0" smtClean="0">
                          <a:latin typeface="Times New Roman" panose="02020603050405020304" pitchFamily="18" charset="0"/>
                          <a:cs typeface="Times New Roman" panose="02020603050405020304" pitchFamily="18" charset="0"/>
                        </a:rPr>
                        <a:t>Item</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Corresponding variables</a:t>
                      </a:r>
                      <a:endParaRPr lang="en-US" dirty="0">
                        <a:latin typeface="Times New Roman" panose="02020603050405020304" pitchFamily="18" charset="0"/>
                        <a:cs typeface="Times New Roman" panose="02020603050405020304" pitchFamily="18" charset="0"/>
                      </a:endParaRPr>
                    </a:p>
                  </a:txBody>
                  <a:tcPr anchor="ctr"/>
                </a:tc>
              </a:tr>
              <a:tr h="188695">
                <a:tc>
                  <a:txBody>
                    <a:bodyPr/>
                    <a:lstStyle/>
                    <a:p>
                      <a:pPr algn="l">
                        <a:buNone/>
                      </a:pPr>
                      <a:r>
                        <a:rPr lang="en-US" dirty="0" smtClean="0"/>
                        <a:t>FFTT</a:t>
                      </a:r>
                      <a:endParaRPr lang="en-US" dirty="0"/>
                    </a:p>
                  </a:txBody>
                  <a:tcPr anchor="ctr"/>
                </a:tc>
                <a:tc>
                  <a:txBody>
                    <a:bodyPr/>
                    <a:lstStyle/>
                    <a:p>
                      <a:pPr algn="l">
                        <a:buNone/>
                      </a:pPr>
                      <a:r>
                        <a:rPr lang="en-US" dirty="0" err="1" smtClean="0"/>
                        <a:t>link.free_flow_travel_time_in_min</a:t>
                      </a:r>
                      <a:endParaRPr lang="en-US" dirty="0"/>
                    </a:p>
                  </a:txBody>
                  <a:tcPr anchor="ctr"/>
                </a:tc>
              </a:tr>
              <a:tr h="84253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dirty="0" smtClean="0"/>
                        <a:t>In-flow queue</a:t>
                      </a:r>
                      <a:endParaRPr lang="en-US" altLang="zh-CN" dirty="0" smtClean="0"/>
                    </a:p>
                  </a:txBody>
                  <a:tcPr anchor="ctr"/>
                </a:tc>
                <a:tc>
                  <a:txBody>
                    <a:bodyPr/>
                    <a:lstStyle/>
                    <a:p>
                      <a:pPr algn="l">
                        <a:buNone/>
                      </a:pPr>
                      <a:r>
                        <a:rPr lang="en-US" altLang="zh-CN" b="0" dirty="0" err="1" smtClean="0"/>
                        <a:t>link.entrance_queue</a:t>
                      </a:r>
                      <a:endParaRPr lang="en-US" altLang="zh-CN" b="0" dirty="0" smtClean="0"/>
                    </a:p>
                  </a:txBody>
                  <a:tcPr anchor="ctr"/>
                </a:tc>
              </a:tr>
              <a:tr h="188695">
                <a:tc>
                  <a:txBody>
                    <a:bodyPr/>
                    <a:lstStyle/>
                    <a:p>
                      <a:pPr algn="l">
                        <a:buNone/>
                      </a:pPr>
                      <a:r>
                        <a:rPr lang="en-US" dirty="0" smtClean="0"/>
                        <a:t>Out-flow queue</a:t>
                      </a:r>
                      <a:endParaRPr 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dirty="0" err="1" smtClean="0"/>
                        <a:t>link.exit_queue</a:t>
                      </a:r>
                      <a:endParaRPr lang="en-US" altLang="zh-CN" dirty="0" smtClean="0"/>
                    </a:p>
                    <a:p>
                      <a:pPr algn="l">
                        <a:buNone/>
                      </a:pPr>
                      <a:endParaRPr lang="en-US" dirty="0"/>
                    </a:p>
                  </a:txBody>
                  <a:tcPr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a:spLocks noGrp="1"/>
          </p:cNvSpPr>
          <p:nvPr>
            <p:ph type="title"/>
          </p:nvPr>
        </p:nvSpPr>
        <p:spPr/>
        <p:txBody>
          <a:bodyPr/>
          <a:p>
            <a:r>
              <a:rPr lang="en-US"/>
              <a:t>Inclusive Excellence </a:t>
            </a:r>
            <a:endParaRPr lang="en-US"/>
          </a:p>
        </p:txBody>
      </p:sp>
      <p:sp>
        <p:nvSpPr>
          <p:cNvPr id="4" name="Slide Number Placeholder 3"/>
          <p:cNvSpPr>
            <a:spLocks noGrp="1"/>
          </p:cNvSpPr>
          <p:nvPr>
            <p:ph type="sldNum" sz="quarter" idx="12"/>
          </p:nvPr>
        </p:nvSpPr>
        <p:spPr/>
        <p:txBody>
          <a:bodyPr/>
          <a:p>
            <a:fld id="{1E8E9CB2-2897-44F3-B96C-AE93A821D237}" type="slidenum">
              <a:rPr lang="en-US" smtClean="0"/>
            </a:fld>
            <a:endParaRPr lang="en-US"/>
          </a:p>
        </p:txBody>
      </p:sp>
      <p:pic>
        <p:nvPicPr>
          <p:cNvPr id="8" name="Content Placeholder 7"/>
          <p:cNvPicPr>
            <a:picLocks noChangeAspect="1"/>
          </p:cNvPicPr>
          <p:nvPr>
            <p:ph sz="half" idx="1"/>
          </p:nvPr>
        </p:nvPicPr>
        <p:blipFill>
          <a:blip r:embed="rId1"/>
          <a:stretch>
            <a:fillRect/>
          </a:stretch>
        </p:blipFill>
        <p:spPr>
          <a:xfrm>
            <a:off x="1097280" y="2005330"/>
            <a:ext cx="4937760" cy="3703320"/>
          </a:xfrm>
          <a:prstGeom prst="rect">
            <a:avLst/>
          </a:prstGeom>
        </p:spPr>
      </p:pic>
      <p:pic>
        <p:nvPicPr>
          <p:cNvPr id="11" name="Content Placeholder 10"/>
          <p:cNvPicPr>
            <a:picLocks noChangeAspect="1"/>
          </p:cNvPicPr>
          <p:nvPr>
            <p:ph sz="half" idx="2"/>
          </p:nvPr>
        </p:nvPicPr>
        <p:blipFill>
          <a:blip r:embed="rId2"/>
          <a:stretch>
            <a:fillRect/>
          </a:stretch>
        </p:blipFill>
        <p:spPr>
          <a:xfrm>
            <a:off x="6217920" y="2793365"/>
            <a:ext cx="4937760" cy="2127250"/>
          </a:xfrm>
          <a:prstGeom prst="rect">
            <a:avLst/>
          </a:prstGeom>
        </p:spPr>
      </p:pic>
      <p:sp>
        <p:nvSpPr>
          <p:cNvPr id="13" name="Text Box 12"/>
          <p:cNvSpPr txBox="1"/>
          <p:nvPr/>
        </p:nvSpPr>
        <p:spPr>
          <a:xfrm>
            <a:off x="6601460" y="5337810"/>
            <a:ext cx="3908425" cy="368300"/>
          </a:xfrm>
          <a:prstGeom prst="rect">
            <a:avLst/>
          </a:prstGeom>
          <a:noFill/>
        </p:spPr>
        <p:txBody>
          <a:bodyPr wrap="square" rtlCol="0" anchor="t">
            <a:spAutoFit/>
          </a:bodyPr>
          <a:p>
            <a:r>
              <a:rPr lang="en-US"/>
              <a:t>https://inclusion.asu.edu/</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914400"/>
            <a:ext cx="9171123" cy="1618850"/>
          </a:xfrm>
        </p:spPr>
        <p:txBody>
          <a:bodyPr>
            <a:noAutofit/>
          </a:bodyPr>
          <a:lstStyle/>
          <a:p>
            <a:r>
              <a:rPr lang="en-US" sz="3600" b="1" dirty="0">
                <a:latin typeface="Arial" panose="020B0604020202020204"/>
                <a:cs typeface="Arial" panose="020B0604020202020204"/>
              </a:rPr>
              <a:t>Part 2</a:t>
            </a:r>
            <a:br>
              <a:rPr lang="en-US" sz="3600" b="1" dirty="0">
                <a:latin typeface="Arial" panose="020B0604020202020204"/>
                <a:cs typeface="Arial" panose="020B0604020202020204"/>
              </a:rPr>
            </a:br>
            <a:r>
              <a:rPr lang="en-US" altLang="zh-CN" sz="3600" b="1" dirty="0">
                <a:latin typeface="Arial" panose="020B0604020202020204"/>
                <a:cs typeface="Arial" panose="020B0604020202020204"/>
              </a:rPr>
              <a:t>Introduction to DTA modelling principles</a:t>
            </a:r>
            <a:endParaRPr lang="en-US" altLang="zh-CN" sz="3600" b="1" dirty="0">
              <a:latin typeface="Arial" panose="020B0604020202020204"/>
              <a:cs typeface="Arial" panose="020B0604020202020204"/>
            </a:endParaRPr>
          </a:p>
        </p:txBody>
      </p:sp>
      <p:sp>
        <p:nvSpPr>
          <p:cNvPr id="3" name="Subtitle 2"/>
          <p:cNvSpPr>
            <a:spLocks noGrp="1"/>
          </p:cNvSpPr>
          <p:nvPr>
            <p:ph type="subTitle" idx="1"/>
          </p:nvPr>
        </p:nvSpPr>
        <p:spPr>
          <a:xfrm>
            <a:off x="2225292" y="3099824"/>
            <a:ext cx="7652290" cy="1906129"/>
          </a:xfrm>
        </p:spPr>
        <p:txBody>
          <a:bodyPr>
            <a:normAutofit/>
          </a:bodyPr>
          <a:lstStyle/>
          <a:p>
            <a:pPr algn="l"/>
            <a:r>
              <a:rPr lang="en-US" sz="2400" dirty="0">
                <a:solidFill>
                  <a:schemeClr val="tx1"/>
                </a:solidFill>
                <a:latin typeface="Arial" panose="020B0604020202020204"/>
                <a:cs typeface="Arial" panose="020B0604020202020204"/>
              </a:rPr>
              <a:t>2.1 </a:t>
            </a:r>
            <a:r>
              <a:rPr lang="en-US" altLang="zh-CN" sz="2400" dirty="0">
                <a:solidFill>
                  <a:schemeClr val="tx1"/>
                </a:solidFill>
                <a:latin typeface="Arial" panose="020B0604020202020204"/>
                <a:cs typeface="Arial" panose="020B0604020202020204"/>
              </a:rPr>
              <a:t>Dynamic Traffic Assignment Modelling Framework</a:t>
            </a:r>
            <a:endParaRPr lang="en-US" altLang="zh-CN" sz="2400" dirty="0">
              <a:solidFill>
                <a:schemeClr val="tx1"/>
              </a:solidFill>
              <a:latin typeface="Arial" panose="020B0604020202020204"/>
              <a:cs typeface="Arial" panose="020B0604020202020204"/>
            </a:endParaRPr>
          </a:p>
          <a:p>
            <a:pPr algn="l"/>
            <a:r>
              <a:rPr lang="en-US" altLang="zh-CN" sz="2400" dirty="0">
                <a:solidFill>
                  <a:schemeClr val="tx1"/>
                </a:solidFill>
                <a:latin typeface="Arial" panose="020B0604020202020204"/>
                <a:cs typeface="Arial" panose="020B0604020202020204"/>
              </a:rPr>
              <a:t>2.2 Agent-based Routing</a:t>
            </a:r>
            <a:endParaRPr lang="en-US" altLang="zh-CN" sz="2400" dirty="0">
              <a:solidFill>
                <a:schemeClr val="tx1"/>
              </a:solidFill>
              <a:latin typeface="Arial" panose="020B0604020202020204"/>
              <a:cs typeface="Arial" panose="020B0604020202020204"/>
            </a:endParaRPr>
          </a:p>
          <a:p>
            <a:pPr algn="l"/>
            <a:r>
              <a:rPr lang="en-US" altLang="zh-CN" sz="2400" dirty="0">
                <a:solidFill>
                  <a:schemeClr val="tx1"/>
                </a:solidFill>
                <a:latin typeface="Arial" panose="020B0604020202020204"/>
                <a:cs typeface="Arial" panose="020B0604020202020204"/>
              </a:rPr>
              <a:t>2.3 VOT Distribution</a:t>
            </a:r>
            <a:endParaRPr lang="en-US" altLang="zh-CN" sz="2400" dirty="0">
              <a:solidFill>
                <a:schemeClr val="tx1"/>
              </a:solidFill>
              <a:latin typeface="Arial" panose="020B0604020202020204"/>
              <a:cs typeface="Arial" panose="020B0604020202020204"/>
            </a:endParaRPr>
          </a:p>
          <a:p>
            <a:pPr algn="l"/>
            <a:r>
              <a:rPr lang="en-US" altLang="zh-CN" sz="2400" dirty="0">
                <a:solidFill>
                  <a:schemeClr val="tx1"/>
                </a:solidFill>
                <a:latin typeface="Arial" panose="020B0604020202020204"/>
                <a:cs typeface="Arial" panose="020B0604020202020204"/>
              </a:rPr>
              <a:t>2.4 Multiple Traffic Simulation Models</a:t>
            </a:r>
            <a:endParaRPr lang="en-US" altLang="zh-CN" sz="2400" dirty="0">
              <a:solidFill>
                <a:schemeClr val="tx1"/>
              </a:solidFill>
              <a:latin typeface="Arial" panose="020B0604020202020204"/>
              <a:cs typeface="Arial" panose="020B0604020202020204"/>
            </a:endParaRPr>
          </a:p>
        </p:txBody>
      </p:sp>
      <p:sp>
        <p:nvSpPr>
          <p:cNvPr id="5" name="Slide Number Placeholder 7"/>
          <p:cNvSpPr>
            <a:spLocks noGrp="1"/>
          </p:cNvSpPr>
          <p:nvPr>
            <p:ph type="sldNum" sz="quarter" idx="10"/>
          </p:nvPr>
        </p:nvSpPr>
        <p:spPr bwMode="auto">
          <a:xfrm>
            <a:off x="9999663" y="6483351"/>
            <a:ext cx="558800" cy="365125"/>
          </a:xfrm>
          <a:noFill/>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873140" cy="1143000"/>
          </a:xfrm>
        </p:spPr>
        <p:txBody>
          <a:bodyPr/>
          <a:lstStyle/>
          <a:p>
            <a:pPr algn="l"/>
            <a:r>
              <a:rPr lang="en-US" sz="3200" b="1" dirty="0">
                <a:latin typeface="Arial" panose="020B0604020202020204"/>
                <a:cs typeface="Arial" panose="020B0604020202020204"/>
              </a:rPr>
              <a:t>2.1 DTA Modelling Framework</a:t>
            </a:r>
            <a:endParaRPr lang="en-US" sz="3200" b="1" dirty="0">
              <a:latin typeface="Arial" panose="020B0604020202020204"/>
              <a:cs typeface="Arial" panose="020B0604020202020204"/>
            </a:endParaRPr>
          </a:p>
        </p:txBody>
      </p:sp>
      <p:graphicFrame>
        <p:nvGraphicFramePr>
          <p:cNvPr id="4" name="Object 3"/>
          <p:cNvGraphicFramePr>
            <a:graphicFrameLocks noChangeAspect="1"/>
          </p:cNvGraphicFramePr>
          <p:nvPr/>
        </p:nvGraphicFramePr>
        <p:xfrm>
          <a:off x="3474336" y="1496083"/>
          <a:ext cx="8566150" cy="4301724"/>
        </p:xfrm>
        <a:graphic>
          <a:graphicData uri="http://schemas.openxmlformats.org/presentationml/2006/ole">
            <mc:AlternateContent xmlns:mc="http://schemas.openxmlformats.org/markup-compatibility/2006">
              <mc:Choice xmlns:v="urn:schemas-microsoft-com:vml" Requires="v">
                <p:oleObj spid="_x0000_s22542" name="Visio" r:id="rId1" imgW="11785600" imgH="5880100" progId="Visio.Drawing.11">
                  <p:embed/>
                </p:oleObj>
              </mc:Choice>
              <mc:Fallback>
                <p:oleObj name="Visio" r:id="rId1" imgW="11785600" imgH="5880100" progId="Visio.Drawing.11">
                  <p:embed/>
                  <p:pic>
                    <p:nvPicPr>
                      <p:cNvPr id="0" name="Picture 225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336" y="1496083"/>
                        <a:ext cx="8566150" cy="4301724"/>
                      </a:xfrm>
                      <a:prstGeom prst="rect">
                        <a:avLst/>
                      </a:prstGeom>
                      <a:noFill/>
                    </p:spPr>
                  </p:pic>
                </p:oleObj>
              </mc:Fallback>
            </mc:AlternateContent>
          </a:graphicData>
        </a:graphic>
      </p:graphicFrame>
      <p:sp>
        <p:nvSpPr>
          <p:cNvPr id="5"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graphicFrame>
        <p:nvGraphicFramePr>
          <p:cNvPr id="6" name="Content Placeholder 3"/>
          <p:cNvGraphicFramePr/>
          <p:nvPr/>
        </p:nvGraphicFramePr>
        <p:xfrm>
          <a:off x="151775" y="3545343"/>
          <a:ext cx="5777387" cy="2305570"/>
        </p:xfrm>
        <a:graphic>
          <a:graphicData uri="http://schemas.openxmlformats.org/drawingml/2006/table">
            <a:tbl>
              <a:tblPr firstRow="1" bandRow="1">
                <a:tableStyleId>{5C22544A-7EE6-4342-B048-85BDC9FD1C3A}</a:tableStyleId>
              </a:tblPr>
              <a:tblGrid>
                <a:gridCol w="2110304"/>
                <a:gridCol w="3667083"/>
              </a:tblGrid>
              <a:tr h="188695">
                <a:tc>
                  <a:txBody>
                    <a:bodyPr/>
                    <a:lstStyle/>
                    <a:p>
                      <a:pPr algn="l">
                        <a:buNone/>
                      </a:pPr>
                      <a:r>
                        <a:rPr lang="en-US" dirty="0" smtClean="0">
                          <a:latin typeface="Times New Roman" panose="02020603050405020304" pitchFamily="18" charset="0"/>
                          <a:cs typeface="Times New Roman" panose="02020603050405020304" pitchFamily="18" charset="0"/>
                        </a:rPr>
                        <a:t>Item</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Corresponding functions or steps</a:t>
                      </a:r>
                      <a:endParaRPr lang="en-US" dirty="0">
                        <a:latin typeface="Times New Roman" panose="02020603050405020304" pitchFamily="18" charset="0"/>
                        <a:cs typeface="Times New Roman" panose="02020603050405020304" pitchFamily="18" charset="0"/>
                      </a:endParaRPr>
                    </a:p>
                  </a:txBody>
                  <a:tcPr anchor="ctr"/>
                </a:tc>
              </a:tr>
              <a:tr h="188695">
                <a:tc>
                  <a:txBody>
                    <a:bodyPr/>
                    <a:lstStyle/>
                    <a:p>
                      <a:pPr algn="l">
                        <a:buNone/>
                      </a:pPr>
                      <a:r>
                        <a:rPr lang="en-US" dirty="0" smtClean="0">
                          <a:latin typeface="Times New Roman" panose="02020603050405020304" pitchFamily="18" charset="0"/>
                          <a:cs typeface="Times New Roman" panose="02020603050405020304" pitchFamily="18" charset="0"/>
                        </a:rPr>
                        <a:t>Link</a:t>
                      </a:r>
                      <a:r>
                        <a:rPr lang="en-US" baseline="0" dirty="0" smtClean="0">
                          <a:latin typeface="Times New Roman" panose="02020603050405020304" pitchFamily="18" charset="0"/>
                          <a:cs typeface="Times New Roman" panose="02020603050405020304" pitchFamily="18" charset="0"/>
                        </a:rPr>
                        <a:t> Traversal</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step 2.3 in </a:t>
                      </a:r>
                      <a:r>
                        <a:rPr lang="en-US" dirty="0" err="1" smtClean="0">
                          <a:latin typeface="Times New Roman" panose="02020603050405020304" pitchFamily="18" charset="0"/>
                          <a:cs typeface="Times New Roman" panose="02020603050405020304" pitchFamily="18" charset="0"/>
                        </a:rPr>
                        <a:t>g_traffic_simulation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tc>
              </a:tr>
              <a:tr h="84253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dirty="0" smtClean="0">
                          <a:latin typeface="Times New Roman" panose="02020603050405020304" pitchFamily="18" charset="0"/>
                          <a:cs typeface="Times New Roman" panose="02020603050405020304" pitchFamily="18" charset="0"/>
                        </a:rPr>
                        <a:t>Node Transfer</a:t>
                      </a:r>
                      <a:endParaRPr lang="en-US" altLang="zh-CN" dirty="0" smtClean="0">
                        <a:latin typeface="Times New Roman" panose="02020603050405020304" pitchFamily="18" charset="0"/>
                        <a:cs typeface="Times New Roman" panose="02020603050405020304" pitchFamily="18"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b="0" dirty="0" smtClean="0">
                          <a:latin typeface="Times New Roman" panose="02020603050405020304" pitchFamily="18" charset="0"/>
                          <a:cs typeface="Times New Roman" panose="02020603050405020304" pitchFamily="18" charset="0"/>
                        </a:rPr>
                        <a:t>step 2.4 in </a:t>
                      </a:r>
                      <a:r>
                        <a:rPr lang="en-US" altLang="zh-CN" dirty="0" err="1" smtClean="0">
                          <a:latin typeface="Times New Roman" panose="02020603050405020304" pitchFamily="18" charset="0"/>
                          <a:cs typeface="Times New Roman" panose="02020603050405020304" pitchFamily="18" charset="0"/>
                        </a:rPr>
                        <a:t>g_traffic_simulation</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txBody>
                  <a:tcPr anchor="ctr"/>
                </a:tc>
              </a:tr>
              <a:tr h="188695">
                <a:tc>
                  <a:txBody>
                    <a:bodyPr/>
                    <a:lstStyle/>
                    <a:p>
                      <a:pPr algn="l">
                        <a:buNone/>
                      </a:pPr>
                      <a:r>
                        <a:rPr lang="en-US" dirty="0" smtClean="0">
                          <a:latin typeface="Times New Roman" panose="02020603050405020304" pitchFamily="18" charset="0"/>
                          <a:cs typeface="Times New Roman" panose="02020603050405020304" pitchFamily="18" charset="0"/>
                        </a:rPr>
                        <a:t>Path processing</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err="1" smtClean="0">
                          <a:latin typeface="Times New Roman" panose="02020603050405020304" pitchFamily="18" charset="0"/>
                          <a:cs typeface="Times New Roman" panose="02020603050405020304" pitchFamily="18" charset="0"/>
                        </a:rPr>
                        <a:t>Network.optimal_label_correcting</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nchor="ctr"/>
                </a:tc>
              </a:tr>
              <a:tr h="188695">
                <a:tc>
                  <a:txBody>
                    <a:bodyPr/>
                    <a:lstStyle/>
                    <a:p>
                      <a:pPr algn="l">
                        <a:buNone/>
                      </a:pPr>
                      <a:r>
                        <a:rPr lang="en-US" dirty="0" smtClean="0">
                          <a:latin typeface="Times New Roman" panose="02020603050405020304" pitchFamily="18" charset="0"/>
                          <a:cs typeface="Times New Roman" panose="02020603050405020304" pitchFamily="18" charset="0"/>
                        </a:rPr>
                        <a:t>User decision</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altLang="zh-CN" dirty="0" smtClean="0">
                          <a:latin typeface="Times New Roman" panose="02020603050405020304" pitchFamily="18" charset="0"/>
                          <a:cs typeface="Times New Roman" panose="02020603050405020304" pitchFamily="18" charset="0"/>
                        </a:rPr>
                        <a:t>Network. </a:t>
                      </a:r>
                      <a:r>
                        <a:rPr lang="en-US" altLang="zh-CN" dirty="0" err="1" smtClean="0">
                          <a:latin typeface="Times New Roman" panose="02020603050405020304" pitchFamily="18" charset="0"/>
                          <a:cs typeface="Times New Roman" panose="02020603050405020304" pitchFamily="18" charset="0"/>
                        </a:rPr>
                        <a:t>find_path_for_agents</a:t>
                      </a:r>
                      <a:r>
                        <a:rPr lang="en-US" altLang="zh-C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1544" y="1640408"/>
            <a:ext cx="3098296" cy="1299432"/>
          </a:xfrm>
        </p:spPr>
        <p:txBody>
          <a:bodyPr/>
          <a:lstStyle/>
          <a:p>
            <a:r>
              <a:rPr lang="en-US" sz="2400" dirty="0">
                <a:latin typeface="Arial" panose="020B0604020202020204"/>
                <a:cs typeface="Arial" panose="020B0604020202020204"/>
              </a:rPr>
              <a:t>Outflow capacity</a:t>
            </a:r>
            <a:endParaRPr lang="en-US" sz="2400" dirty="0">
              <a:latin typeface="Arial" panose="020B0604020202020204"/>
              <a:cs typeface="Arial" panose="020B0604020202020204"/>
            </a:endParaRPr>
          </a:p>
          <a:p>
            <a:r>
              <a:rPr lang="en-US" sz="2400" dirty="0">
                <a:latin typeface="Arial" panose="020B0604020202020204"/>
                <a:cs typeface="Arial" panose="020B0604020202020204"/>
              </a:rPr>
              <a:t>Inflow capacity</a:t>
            </a:r>
            <a:endParaRPr lang="en-US" sz="2400" dirty="0">
              <a:latin typeface="Arial" panose="020B0604020202020204"/>
              <a:cs typeface="Arial" panose="020B0604020202020204"/>
            </a:endParaRPr>
          </a:p>
          <a:p>
            <a:r>
              <a:rPr lang="en-US" sz="2400" dirty="0">
                <a:latin typeface="Arial" panose="020B0604020202020204"/>
                <a:cs typeface="Arial" panose="020B0604020202020204"/>
              </a:rPr>
              <a:t>Storage capacity</a:t>
            </a:r>
            <a:endParaRPr lang="en-US" sz="2400" dirty="0">
              <a:latin typeface="Arial" panose="020B0604020202020204"/>
              <a:cs typeface="Arial" panose="020B0604020202020204"/>
            </a:endParaRPr>
          </a:p>
        </p:txBody>
      </p:sp>
      <p:graphicFrame>
        <p:nvGraphicFramePr>
          <p:cNvPr id="4" name="Object 3"/>
          <p:cNvGraphicFramePr>
            <a:graphicFrameLocks noChangeAspect="1"/>
          </p:cNvGraphicFramePr>
          <p:nvPr/>
        </p:nvGraphicFramePr>
        <p:xfrm>
          <a:off x="3544441" y="3485349"/>
          <a:ext cx="7543800" cy="2123585"/>
        </p:xfrm>
        <a:graphic>
          <a:graphicData uri="http://schemas.openxmlformats.org/presentationml/2006/ole">
            <mc:AlternateContent xmlns:mc="http://schemas.openxmlformats.org/markup-compatibility/2006">
              <mc:Choice xmlns:v="urn:schemas-microsoft-com:vml" Requires="v">
                <p:oleObj spid="_x0000_s23566" name="Visio" r:id="rId1" imgW="6985000" imgH="2159000" progId="Visio.Drawing.11">
                  <p:embed/>
                </p:oleObj>
              </mc:Choice>
              <mc:Fallback>
                <p:oleObj name="Visio" r:id="rId1" imgW="6985000" imgH="2159000" progId="Visio.Drawing.11">
                  <p:embed/>
                  <p:pic>
                    <p:nvPicPr>
                      <p:cNvPr id="0" name="Picture 235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441" y="3485349"/>
                        <a:ext cx="7543800" cy="2123585"/>
                      </a:xfrm>
                      <a:prstGeom prst="rect">
                        <a:avLst/>
                      </a:prstGeom>
                      <a:noFill/>
                    </p:spPr>
                  </p:pic>
                </p:oleObj>
              </mc:Fallback>
            </mc:AlternateContent>
          </a:graphicData>
        </a:graphic>
      </p:graphicFrame>
      <p:sp>
        <p:nvSpPr>
          <p:cNvPr id="5" name="Rectangle 4"/>
          <p:cNvSpPr/>
          <p:nvPr/>
        </p:nvSpPr>
        <p:spPr>
          <a:xfrm>
            <a:off x="10021440" y="3903390"/>
            <a:ext cx="533400" cy="131769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0707240" y="4385000"/>
            <a:ext cx="6096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86892" y="3903389"/>
            <a:ext cx="533400" cy="13052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869040" y="3028149"/>
            <a:ext cx="1143000" cy="830997"/>
          </a:xfrm>
          <a:prstGeom prst="rect">
            <a:avLst/>
          </a:prstGeom>
          <a:noFill/>
        </p:spPr>
        <p:txBody>
          <a:bodyPr wrap="square" rtlCol="0">
            <a:spAutoFit/>
          </a:bodyPr>
          <a:lstStyle/>
          <a:p>
            <a:r>
              <a:rPr lang="en-US" sz="2400" dirty="0"/>
              <a:t>Exit Queue</a:t>
            </a:r>
            <a:endParaRPr lang="en-US" sz="2400" dirty="0"/>
          </a:p>
        </p:txBody>
      </p:sp>
      <p:sp>
        <p:nvSpPr>
          <p:cNvPr id="10" name="TextBox 9"/>
          <p:cNvSpPr txBox="1"/>
          <p:nvPr/>
        </p:nvSpPr>
        <p:spPr>
          <a:xfrm>
            <a:off x="10530260" y="4856949"/>
            <a:ext cx="1526815" cy="830997"/>
          </a:xfrm>
          <a:prstGeom prst="rect">
            <a:avLst/>
          </a:prstGeom>
          <a:noFill/>
        </p:spPr>
        <p:txBody>
          <a:bodyPr wrap="square" rtlCol="0">
            <a:spAutoFit/>
          </a:bodyPr>
          <a:lstStyle/>
          <a:p>
            <a:r>
              <a:rPr lang="en-US" sz="2400" dirty="0"/>
              <a:t>Outflow Capacity</a:t>
            </a:r>
            <a:endParaRPr lang="en-US" sz="2400" dirty="0"/>
          </a:p>
        </p:txBody>
      </p:sp>
      <p:sp>
        <p:nvSpPr>
          <p:cNvPr id="12" name="Right Arrow 11"/>
          <p:cNvSpPr/>
          <p:nvPr/>
        </p:nvSpPr>
        <p:spPr>
          <a:xfrm>
            <a:off x="3239640" y="4385000"/>
            <a:ext cx="609600" cy="457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667000" y="4780749"/>
            <a:ext cx="1737852" cy="830997"/>
          </a:xfrm>
          <a:prstGeom prst="rect">
            <a:avLst/>
          </a:prstGeom>
          <a:noFill/>
        </p:spPr>
        <p:txBody>
          <a:bodyPr wrap="square" rtlCol="0">
            <a:spAutoFit/>
          </a:bodyPr>
          <a:lstStyle/>
          <a:p>
            <a:r>
              <a:rPr lang="en-US" sz="2400" dirty="0"/>
              <a:t>Inflow Capacity</a:t>
            </a:r>
            <a:endParaRPr lang="en-US" sz="2400" dirty="0"/>
          </a:p>
        </p:txBody>
      </p:sp>
      <p:sp>
        <p:nvSpPr>
          <p:cNvPr id="14" name="TextBox 13"/>
          <p:cNvSpPr txBox="1"/>
          <p:nvPr/>
        </p:nvSpPr>
        <p:spPr>
          <a:xfrm>
            <a:off x="2782440" y="3340152"/>
            <a:ext cx="1923081" cy="830997"/>
          </a:xfrm>
          <a:prstGeom prst="rect">
            <a:avLst/>
          </a:prstGeom>
          <a:noFill/>
        </p:spPr>
        <p:txBody>
          <a:bodyPr wrap="square" rtlCol="0">
            <a:spAutoFit/>
          </a:bodyPr>
          <a:lstStyle/>
          <a:p>
            <a:r>
              <a:rPr lang="en-US" sz="2400" dirty="0"/>
              <a:t>Entrance List</a:t>
            </a:r>
            <a:endParaRPr lang="en-US" sz="2400" dirty="0"/>
          </a:p>
        </p:txBody>
      </p:sp>
      <p:sp>
        <p:nvSpPr>
          <p:cNvPr id="15" name="Left Brace 14"/>
          <p:cNvSpPr/>
          <p:nvPr/>
        </p:nvSpPr>
        <p:spPr>
          <a:xfrm rot="16200000">
            <a:off x="6978621" y="2347529"/>
            <a:ext cx="587565" cy="6564874"/>
          </a:xfrm>
          <a:prstGeom prst="leftBrace">
            <a:avLst>
              <a:gd name="adj1" fmla="val 8333"/>
              <a:gd name="adj2" fmla="val 5024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5906640" y="5919284"/>
            <a:ext cx="2743200" cy="461665"/>
          </a:xfrm>
          <a:prstGeom prst="rect">
            <a:avLst/>
          </a:prstGeom>
          <a:noFill/>
        </p:spPr>
        <p:txBody>
          <a:bodyPr wrap="square" rtlCol="0">
            <a:spAutoFit/>
          </a:bodyPr>
          <a:lstStyle/>
          <a:p>
            <a:pPr algn="ctr"/>
            <a:r>
              <a:rPr lang="en-US" sz="2400" dirty="0"/>
              <a:t>Storage Capacity</a:t>
            </a:r>
            <a:endParaRPr lang="en-US" sz="2400" dirty="0"/>
          </a:p>
        </p:txBody>
      </p:sp>
      <p:sp>
        <p:nvSpPr>
          <p:cNvPr id="17"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sp>
        <p:nvSpPr>
          <p:cNvPr id="8" name="矩形 7"/>
          <p:cNvSpPr/>
          <p:nvPr/>
        </p:nvSpPr>
        <p:spPr>
          <a:xfrm>
            <a:off x="5186246" y="974424"/>
            <a:ext cx="6686446" cy="461665"/>
          </a:xfrm>
          <a:prstGeom prst="rect">
            <a:avLst/>
          </a:prstGeom>
        </p:spPr>
        <p:txBody>
          <a:bodyPr wrap="none">
            <a:spAutoFit/>
          </a:bodyPr>
          <a:lstStyle/>
          <a:p>
            <a:pPr marL="342900" indent="-342900">
              <a:spcBef>
                <a:spcPct val="20000"/>
              </a:spcBef>
              <a:buFont typeface="Arial" panose="020B0604020202020204" pitchFamily="34" charset="0"/>
              <a:buChar char="•"/>
            </a:pPr>
            <a:r>
              <a:rPr lang="zh-CN" altLang="en-US" sz="2400" b="1" dirty="0">
                <a:latin typeface="Arial" panose="020B0604020202020204"/>
                <a:cs typeface="Arial" panose="020B0604020202020204"/>
              </a:rPr>
              <a:t>Newell’s simplified kinematic wave model</a:t>
            </a:r>
            <a:endParaRPr lang="zh-CN" altLang="en-US" sz="2400" b="1" dirty="0">
              <a:latin typeface="Arial" panose="020B0604020202020204"/>
              <a:cs typeface="Arial" panose="020B0604020202020204"/>
            </a:endParaRPr>
          </a:p>
        </p:txBody>
      </p:sp>
      <p:sp>
        <p:nvSpPr>
          <p:cNvPr id="18" name="Title 1"/>
          <p:cNvSpPr txBox="1"/>
          <p:nvPr/>
        </p:nvSpPr>
        <p:spPr bwMode="auto">
          <a:xfrm>
            <a:off x="1524000" y="24470"/>
            <a:ext cx="8475663" cy="1013917"/>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a:r>
              <a:rPr lang="en-US" sz="3200" b="1">
                <a:latin typeface="Arial" panose="020B0604020202020204"/>
                <a:cs typeface="Arial" panose="020B0604020202020204"/>
              </a:rPr>
              <a:t>2.4 </a:t>
            </a:r>
            <a:r>
              <a:rPr lang="en-US" altLang="zh-CN" sz="3200" b="1">
                <a:latin typeface="Arial" panose="020B0604020202020204"/>
                <a:cs typeface="Arial" panose="020B0604020202020204"/>
              </a:rPr>
              <a:t>Multiple </a:t>
            </a:r>
            <a:r>
              <a:rPr lang="en-US" sz="3200" b="1">
                <a:latin typeface="Arial" panose="020B0604020202020204"/>
                <a:cs typeface="Arial" panose="020B0604020202020204"/>
              </a:rPr>
              <a:t>Traffic Simulation Models</a:t>
            </a:r>
            <a:endParaRPr lang="en-US" sz="3200" b="1" dirty="0">
              <a:latin typeface="Arial" panose="020B0604020202020204"/>
              <a:cs typeface="Arial" panose="020B0604020202020204"/>
            </a:endParaRPr>
          </a:p>
        </p:txBody>
      </p:sp>
      <p:graphicFrame>
        <p:nvGraphicFramePr>
          <p:cNvPr id="19" name="Content Placeholder 3"/>
          <p:cNvGraphicFramePr/>
          <p:nvPr/>
        </p:nvGraphicFramePr>
        <p:xfrm>
          <a:off x="75194" y="1545551"/>
          <a:ext cx="5400149" cy="1539943"/>
        </p:xfrm>
        <a:graphic>
          <a:graphicData uri="http://schemas.openxmlformats.org/drawingml/2006/table">
            <a:tbl>
              <a:tblPr firstRow="1" bandRow="1">
                <a:tableStyleId>{5C22544A-7EE6-4342-B048-85BDC9FD1C3A}</a:tableStyleId>
              </a:tblPr>
              <a:tblGrid>
                <a:gridCol w="1972510"/>
                <a:gridCol w="3427639"/>
              </a:tblGrid>
              <a:tr h="188695">
                <a:tc>
                  <a:txBody>
                    <a:bodyPr/>
                    <a:lstStyle/>
                    <a:p>
                      <a:pPr algn="l">
                        <a:buNone/>
                      </a:pPr>
                      <a:r>
                        <a:rPr lang="en-US" dirty="0" smtClean="0">
                          <a:latin typeface="Times New Roman" panose="02020603050405020304" pitchFamily="18" charset="0"/>
                          <a:cs typeface="Times New Roman" panose="02020603050405020304" pitchFamily="18" charset="0"/>
                        </a:rPr>
                        <a:t>Item</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Corresponding variables</a:t>
                      </a:r>
                      <a:endParaRPr lang="en-US" dirty="0">
                        <a:latin typeface="Times New Roman" panose="02020603050405020304" pitchFamily="18" charset="0"/>
                        <a:cs typeface="Times New Roman" panose="02020603050405020304" pitchFamily="18" charset="0"/>
                      </a:endParaRPr>
                    </a:p>
                  </a:txBody>
                  <a:tcPr anchor="ctr"/>
                </a:tc>
              </a:tr>
              <a:tr h="188695">
                <a:tc>
                  <a:txBody>
                    <a:bodyPr/>
                    <a:lstStyle/>
                    <a:p>
                      <a:r>
                        <a:rPr lang="en-US" altLang="zh-CN" sz="1800" dirty="0" smtClean="0">
                          <a:latin typeface="Arial" panose="020B0604020202020204"/>
                          <a:cs typeface="Arial" panose="020B0604020202020204"/>
                        </a:rPr>
                        <a:t>Outflow capacity</a:t>
                      </a:r>
                      <a:endParaRPr lang="en-US" altLang="zh-CN" sz="1800" dirty="0">
                        <a:latin typeface="Arial" panose="020B0604020202020204"/>
                        <a:cs typeface="Arial" panose="020B0604020202020204"/>
                      </a:endParaRPr>
                    </a:p>
                  </a:txBody>
                  <a:tcPr anchor="ctr"/>
                </a:tc>
                <a:tc>
                  <a:txBody>
                    <a:bodyPr/>
                    <a:lstStyle/>
                    <a:p>
                      <a:pPr algn="l">
                        <a:buNone/>
                      </a:pPr>
                      <a:r>
                        <a:rPr lang="en-US" dirty="0" err="1" smtClean="0">
                          <a:latin typeface="Times New Roman" panose="02020603050405020304" pitchFamily="18" charset="0"/>
                          <a:cs typeface="Times New Roman" panose="02020603050405020304" pitchFamily="18" charset="0"/>
                        </a:rPr>
                        <a:t>Link.td_link_outflow_capacity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tc>
              </a:tr>
              <a:tr h="442663">
                <a:tc>
                  <a:txBody>
                    <a:bodyPr/>
                    <a:lstStyle/>
                    <a:p>
                      <a:r>
                        <a:rPr lang="en-US" altLang="zh-CN" sz="1800" dirty="0" smtClean="0"/>
                        <a:t>Entrance List</a:t>
                      </a:r>
                      <a:endParaRPr lang="en-US" altLang="zh-CN" sz="18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dirty="0" smtClean="0">
                          <a:latin typeface="Times New Roman" panose="02020603050405020304" pitchFamily="18" charset="0"/>
                          <a:cs typeface="Times New Roman" panose="02020603050405020304" pitchFamily="18" charset="0"/>
                        </a:rPr>
                        <a:t>Link.</a:t>
                      </a:r>
                      <a:r>
                        <a:rPr lang="en-US" altLang="zh-CN" sz="1800" dirty="0" smtClean="0"/>
                        <a:t> </a:t>
                      </a:r>
                      <a:r>
                        <a:rPr lang="en-US" altLang="zh-CN" sz="1800" dirty="0" err="1" smtClean="0"/>
                        <a:t>entrance_queue</a:t>
                      </a:r>
                      <a:endParaRPr lang="en-US" altLang="zh-CN" sz="1800" dirty="0" smtClean="0"/>
                    </a:p>
                  </a:txBody>
                  <a:tcPr anchor="ctr"/>
                </a:tc>
              </a:tr>
              <a:tr h="188695">
                <a:tc>
                  <a:txBody>
                    <a:bodyPr/>
                    <a:lstStyle/>
                    <a:p>
                      <a:r>
                        <a:rPr lang="en-US" altLang="zh-CN" sz="1800" dirty="0" smtClean="0"/>
                        <a:t>Exit Queue</a:t>
                      </a:r>
                      <a:endParaRPr lang="en-US" altLang="zh-CN" sz="18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dirty="0" smtClean="0">
                          <a:latin typeface="Times New Roman" panose="02020603050405020304" pitchFamily="18" charset="0"/>
                          <a:cs typeface="Times New Roman" panose="02020603050405020304" pitchFamily="18" charset="0"/>
                        </a:rPr>
                        <a:t>Link.</a:t>
                      </a:r>
                      <a:r>
                        <a:rPr lang="en-US" altLang="zh-CN" sz="1800" dirty="0" smtClean="0"/>
                        <a:t> </a:t>
                      </a:r>
                      <a:r>
                        <a:rPr lang="en-US" altLang="zh-CN" sz="1800" dirty="0" err="1" smtClean="0"/>
                        <a:t>exit_queue</a:t>
                      </a:r>
                      <a:endParaRPr lang="en-US" altLang="zh-CN" sz="1800" dirty="0" smtClean="0"/>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P spid="10" grpId="0"/>
      <p:bldP spid="12" grpId="0" animBg="1"/>
      <p:bldP spid="13" grpId="0"/>
      <p:bldP spid="14" grpId="0"/>
      <p:bldP spid="15" grpId="0" animBg="1"/>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2056" y="1789668"/>
            <a:ext cx="6438254" cy="789596"/>
          </a:xfrm>
        </p:spPr>
        <p:txBody>
          <a:bodyPr/>
          <a:lstStyle/>
          <a:p>
            <a:pPr lvl="1"/>
            <a:r>
              <a:rPr lang="en-US" sz="2400" dirty="0">
                <a:latin typeface="Arial" panose="020B0604020202020204"/>
                <a:cs typeface="Arial" panose="020B0604020202020204"/>
              </a:rPr>
              <a:t>Inflow capacity = outflow capacity</a:t>
            </a:r>
            <a:endParaRPr lang="en-US" sz="2400" dirty="0">
              <a:latin typeface="Arial" panose="020B0604020202020204"/>
              <a:cs typeface="Arial" panose="020B0604020202020204"/>
            </a:endParaRPr>
          </a:p>
        </p:txBody>
      </p:sp>
      <p:graphicFrame>
        <p:nvGraphicFramePr>
          <p:cNvPr id="6" name="Object 5"/>
          <p:cNvGraphicFramePr>
            <a:graphicFrameLocks noChangeAspect="1"/>
          </p:cNvGraphicFramePr>
          <p:nvPr/>
        </p:nvGraphicFramePr>
        <p:xfrm>
          <a:off x="2362201" y="3302433"/>
          <a:ext cx="7543800" cy="2123585"/>
        </p:xfrm>
        <a:graphic>
          <a:graphicData uri="http://schemas.openxmlformats.org/presentationml/2006/ole">
            <mc:AlternateContent xmlns:mc="http://schemas.openxmlformats.org/markup-compatibility/2006">
              <mc:Choice xmlns:v="urn:schemas-microsoft-com:vml" Requires="v">
                <p:oleObj spid="_x0000_s24590" name="Visio" r:id="rId1" imgW="6985000" imgH="2159000" progId="Visio.Drawing.11">
                  <p:embed/>
                </p:oleObj>
              </mc:Choice>
              <mc:Fallback>
                <p:oleObj name="Visio" r:id="rId1" imgW="6985000" imgH="2159000" progId="Visio.Drawing.11">
                  <p:embed/>
                  <p:pic>
                    <p:nvPicPr>
                      <p:cNvPr id="0" name="Picture 245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3302433"/>
                        <a:ext cx="7543800" cy="2123585"/>
                      </a:xfrm>
                      <a:prstGeom prst="rect">
                        <a:avLst/>
                      </a:prstGeom>
                      <a:noFill/>
                    </p:spPr>
                  </p:pic>
                </p:oleObj>
              </mc:Fallback>
            </mc:AlternateContent>
          </a:graphicData>
        </a:graphic>
      </p:graphicFrame>
      <p:sp>
        <p:nvSpPr>
          <p:cNvPr id="8" name="Rectangle 7"/>
          <p:cNvSpPr/>
          <p:nvPr/>
        </p:nvSpPr>
        <p:spPr>
          <a:xfrm>
            <a:off x="8839200" y="3720474"/>
            <a:ext cx="533400" cy="131769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9525000" y="4202084"/>
            <a:ext cx="6096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04652" y="3720473"/>
            <a:ext cx="533400" cy="13052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348020" y="4674033"/>
            <a:ext cx="1507575" cy="830997"/>
          </a:xfrm>
          <a:prstGeom prst="rect">
            <a:avLst/>
          </a:prstGeom>
          <a:noFill/>
        </p:spPr>
        <p:txBody>
          <a:bodyPr wrap="square" rtlCol="0">
            <a:spAutoFit/>
          </a:bodyPr>
          <a:lstStyle/>
          <a:p>
            <a:r>
              <a:rPr lang="en-US" sz="2400" dirty="0"/>
              <a:t>Outflow Capacity</a:t>
            </a:r>
            <a:endParaRPr lang="en-US" sz="2400" dirty="0"/>
          </a:p>
        </p:txBody>
      </p:sp>
      <p:sp>
        <p:nvSpPr>
          <p:cNvPr id="14" name="Right Arrow 13"/>
          <p:cNvSpPr/>
          <p:nvPr/>
        </p:nvSpPr>
        <p:spPr>
          <a:xfrm>
            <a:off x="2057400" y="4202084"/>
            <a:ext cx="609600" cy="4572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600200" y="4597833"/>
            <a:ext cx="1463032" cy="830997"/>
          </a:xfrm>
          <a:prstGeom prst="rect">
            <a:avLst/>
          </a:prstGeom>
          <a:noFill/>
        </p:spPr>
        <p:txBody>
          <a:bodyPr wrap="square" rtlCol="0">
            <a:spAutoFit/>
          </a:bodyPr>
          <a:lstStyle/>
          <a:p>
            <a:r>
              <a:rPr lang="en-US" sz="2400" dirty="0"/>
              <a:t>Inflow Capacity</a:t>
            </a:r>
            <a:endParaRPr lang="en-US" sz="2400" dirty="0"/>
          </a:p>
        </p:txBody>
      </p:sp>
      <p:sp>
        <p:nvSpPr>
          <p:cNvPr id="4" name="Right Arrow 3"/>
          <p:cNvSpPr/>
          <p:nvPr/>
        </p:nvSpPr>
        <p:spPr>
          <a:xfrm rot="10800000">
            <a:off x="3733800" y="3168113"/>
            <a:ext cx="464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title"/>
          </p:nvPr>
        </p:nvSpPr>
        <p:spPr>
          <a:xfrm>
            <a:off x="1524000" y="0"/>
            <a:ext cx="8229600" cy="1143000"/>
          </a:xfrm>
        </p:spPr>
        <p:txBody>
          <a:bodyPr/>
          <a:lstStyle/>
          <a:p>
            <a:pPr algn="l"/>
            <a:r>
              <a:rPr lang="en-US" altLang="zh-CN" sz="3200" b="1" dirty="0">
                <a:latin typeface="Arial" panose="020B0604020202020204"/>
                <a:cs typeface="Arial" panose="020B0604020202020204"/>
              </a:rPr>
              <a:t>2.4 </a:t>
            </a:r>
            <a:r>
              <a:rPr lang="en-US" altLang="zh-CN" sz="3200" b="1" dirty="0" err="1">
                <a:latin typeface="Arial" panose="020B0604020202020204"/>
                <a:cs typeface="Arial" panose="020B0604020202020204"/>
              </a:rPr>
              <a:t>MultipleTraffic</a:t>
            </a:r>
            <a:r>
              <a:rPr lang="en-US" altLang="zh-CN" sz="3200" b="1" dirty="0">
                <a:latin typeface="Arial" panose="020B0604020202020204"/>
                <a:cs typeface="Arial" panose="020B0604020202020204"/>
              </a:rPr>
              <a:t> Simulation Models</a:t>
            </a:r>
            <a:endParaRPr lang="en-US" sz="3400" b="1" dirty="0">
              <a:latin typeface="Arial" panose="020B0604020202020204"/>
              <a:cs typeface="Arial" panose="020B0604020202020204"/>
            </a:endParaRPr>
          </a:p>
        </p:txBody>
      </p:sp>
      <p:sp>
        <p:nvSpPr>
          <p:cNvPr id="17"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sp>
        <p:nvSpPr>
          <p:cNvPr id="18" name="矩形 17"/>
          <p:cNvSpPr/>
          <p:nvPr/>
        </p:nvSpPr>
        <p:spPr>
          <a:xfrm>
            <a:off x="5852056" y="1242981"/>
            <a:ext cx="3348994" cy="461665"/>
          </a:xfrm>
          <a:prstGeom prst="rect">
            <a:avLst/>
          </a:prstGeom>
        </p:spPr>
        <p:txBody>
          <a:bodyPr wrap="none">
            <a:spAutoFit/>
          </a:bodyPr>
          <a:lstStyle/>
          <a:p>
            <a:pPr marL="342900" indent="-342900">
              <a:spcBef>
                <a:spcPct val="20000"/>
              </a:spcBef>
              <a:buFont typeface="Arial" panose="020B0604020202020204" pitchFamily="34" charset="0"/>
              <a:buChar char="•"/>
            </a:pPr>
            <a:r>
              <a:rPr lang="en-US" altLang="zh-CN" sz="2400" b="1" dirty="0">
                <a:latin typeface="Arial" panose="020B0604020202020204"/>
                <a:cs typeface="Arial" panose="020B0604020202020204"/>
              </a:rPr>
              <a:t>Queue propagation</a:t>
            </a:r>
            <a:endParaRPr lang="en-US" altLang="zh-CN" sz="2400" b="1" dirty="0">
              <a:latin typeface="Arial" panose="020B0604020202020204"/>
              <a:cs typeface="Arial" panose="020B0604020202020204"/>
            </a:endParaRPr>
          </a:p>
        </p:txBody>
      </p:sp>
      <p:graphicFrame>
        <p:nvGraphicFramePr>
          <p:cNvPr id="19" name="Content Placeholder 3"/>
          <p:cNvGraphicFramePr/>
          <p:nvPr/>
        </p:nvGraphicFramePr>
        <p:xfrm>
          <a:off x="75194" y="1178343"/>
          <a:ext cx="5400149" cy="1539943"/>
        </p:xfrm>
        <a:graphic>
          <a:graphicData uri="http://schemas.openxmlformats.org/drawingml/2006/table">
            <a:tbl>
              <a:tblPr firstRow="1" bandRow="1">
                <a:tableStyleId>{5C22544A-7EE6-4342-B048-85BDC9FD1C3A}</a:tableStyleId>
              </a:tblPr>
              <a:tblGrid>
                <a:gridCol w="1972510"/>
                <a:gridCol w="3427639"/>
              </a:tblGrid>
              <a:tr h="188695">
                <a:tc>
                  <a:txBody>
                    <a:bodyPr/>
                    <a:lstStyle/>
                    <a:p>
                      <a:pPr algn="l">
                        <a:buNone/>
                      </a:pPr>
                      <a:r>
                        <a:rPr lang="en-US" dirty="0" smtClean="0">
                          <a:latin typeface="Times New Roman" panose="02020603050405020304" pitchFamily="18" charset="0"/>
                          <a:cs typeface="Times New Roman" panose="02020603050405020304" pitchFamily="18" charset="0"/>
                        </a:rPr>
                        <a:t>Item</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Corresponding variables</a:t>
                      </a:r>
                      <a:endParaRPr lang="en-US" dirty="0">
                        <a:latin typeface="Times New Roman" panose="02020603050405020304" pitchFamily="18" charset="0"/>
                        <a:cs typeface="Times New Roman" panose="02020603050405020304" pitchFamily="18" charset="0"/>
                      </a:endParaRPr>
                    </a:p>
                  </a:txBody>
                  <a:tcPr anchor="ctr"/>
                </a:tc>
              </a:tr>
              <a:tr h="188695">
                <a:tc>
                  <a:txBody>
                    <a:bodyPr/>
                    <a:lstStyle/>
                    <a:p>
                      <a:r>
                        <a:rPr lang="en-US" altLang="zh-CN" sz="1800" dirty="0" smtClean="0">
                          <a:latin typeface="Arial" panose="020B0604020202020204"/>
                          <a:cs typeface="Arial" panose="020B0604020202020204"/>
                        </a:rPr>
                        <a:t>Outflow capacity</a:t>
                      </a:r>
                      <a:endParaRPr lang="en-US" altLang="zh-CN" sz="1800" dirty="0">
                        <a:latin typeface="Arial" panose="020B0604020202020204"/>
                        <a:cs typeface="Arial" panose="020B0604020202020204"/>
                      </a:endParaRPr>
                    </a:p>
                  </a:txBody>
                  <a:tcPr anchor="ctr"/>
                </a:tc>
                <a:tc>
                  <a:txBody>
                    <a:bodyPr/>
                    <a:lstStyle/>
                    <a:p>
                      <a:pPr algn="l">
                        <a:buNone/>
                      </a:pPr>
                      <a:r>
                        <a:rPr lang="en-US" dirty="0" err="1" smtClean="0">
                          <a:latin typeface="Times New Roman" panose="02020603050405020304" pitchFamily="18" charset="0"/>
                          <a:cs typeface="Times New Roman" panose="02020603050405020304" pitchFamily="18" charset="0"/>
                        </a:rPr>
                        <a:t>Link.td_link_outflow_capacity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tc>
              </a:tr>
              <a:tr h="442663">
                <a:tc>
                  <a:txBody>
                    <a:bodyPr/>
                    <a:lstStyle/>
                    <a:p>
                      <a:r>
                        <a:rPr lang="en-US" altLang="zh-CN" sz="1800" dirty="0" smtClean="0"/>
                        <a:t>Entrance List</a:t>
                      </a:r>
                      <a:endParaRPr lang="en-US" altLang="zh-CN" sz="18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dirty="0" smtClean="0">
                          <a:latin typeface="Times New Roman" panose="02020603050405020304" pitchFamily="18" charset="0"/>
                          <a:cs typeface="Times New Roman" panose="02020603050405020304" pitchFamily="18" charset="0"/>
                        </a:rPr>
                        <a:t>Link.</a:t>
                      </a:r>
                      <a:r>
                        <a:rPr lang="en-US" altLang="zh-CN" sz="1800" dirty="0" smtClean="0"/>
                        <a:t> </a:t>
                      </a:r>
                      <a:r>
                        <a:rPr lang="en-US" altLang="zh-CN" sz="1800" dirty="0" err="1" smtClean="0"/>
                        <a:t>entrance_queue</a:t>
                      </a:r>
                      <a:endParaRPr lang="en-US" altLang="zh-CN" sz="1800" dirty="0" smtClean="0"/>
                    </a:p>
                  </a:txBody>
                  <a:tcPr anchor="ctr"/>
                </a:tc>
              </a:tr>
              <a:tr h="188695">
                <a:tc>
                  <a:txBody>
                    <a:bodyPr/>
                    <a:lstStyle/>
                    <a:p>
                      <a:r>
                        <a:rPr lang="en-US" altLang="zh-CN" sz="1800" dirty="0" smtClean="0"/>
                        <a:t>Exit Queue</a:t>
                      </a:r>
                      <a:endParaRPr lang="en-US" altLang="zh-CN" sz="18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dirty="0" smtClean="0">
                          <a:latin typeface="Times New Roman" panose="02020603050405020304" pitchFamily="18" charset="0"/>
                          <a:cs typeface="Times New Roman" panose="02020603050405020304" pitchFamily="18" charset="0"/>
                        </a:rPr>
                        <a:t>Link.</a:t>
                      </a:r>
                      <a:r>
                        <a:rPr lang="en-US" altLang="zh-CN" sz="1800" dirty="0" smtClean="0"/>
                        <a:t> </a:t>
                      </a:r>
                      <a:r>
                        <a:rPr lang="en-US" altLang="zh-CN" sz="1800" dirty="0" err="1" smtClean="0"/>
                        <a:t>exit_queue</a:t>
                      </a:r>
                      <a:endParaRPr lang="en-US" altLang="zh-CN" sz="1800" dirty="0" smtClean="0"/>
                    </a:p>
                  </a:txBody>
                  <a:tcPr anchor="ct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1752600" y="4138365"/>
          <a:ext cx="4114800" cy="1566237"/>
        </p:xfrm>
        <a:graphic>
          <a:graphicData uri="http://schemas.openxmlformats.org/presentationml/2006/ole">
            <mc:AlternateContent xmlns:mc="http://schemas.openxmlformats.org/markup-compatibility/2006">
              <mc:Choice xmlns:v="urn:schemas-microsoft-com:vml" Requires="v">
                <p:oleObj spid="_x0000_s25624" name="Visio" r:id="rId1" imgW="6985000" imgH="2159000" progId="Visio.Drawing.11">
                  <p:embed/>
                </p:oleObj>
              </mc:Choice>
              <mc:Fallback>
                <p:oleObj name="Visio" r:id="rId1" imgW="6985000" imgH="2159000" progId="Visio.Drawing.11">
                  <p:embed/>
                  <p:pic>
                    <p:nvPicPr>
                      <p:cNvPr id="0" name="Picture 2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138365"/>
                        <a:ext cx="4114800" cy="1566237"/>
                      </a:xfrm>
                      <a:prstGeom prst="rect">
                        <a:avLst/>
                      </a:prstGeom>
                      <a:noFill/>
                    </p:spPr>
                  </p:pic>
                </p:oleObj>
              </mc:Fallback>
            </mc:AlternateContent>
          </a:graphicData>
        </a:graphic>
      </p:graphicFrame>
      <p:sp>
        <p:nvSpPr>
          <p:cNvPr id="7" name="Flowchart: Connector 6"/>
          <p:cNvSpPr/>
          <p:nvPr/>
        </p:nvSpPr>
        <p:spPr>
          <a:xfrm>
            <a:off x="5562600" y="4309679"/>
            <a:ext cx="1066800" cy="11430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p:cNvGraphicFramePr>
            <a:graphicFrameLocks noChangeAspect="1"/>
          </p:cNvGraphicFramePr>
          <p:nvPr/>
        </p:nvGraphicFramePr>
        <p:xfrm>
          <a:off x="6400800" y="4250148"/>
          <a:ext cx="4114800" cy="1566863"/>
        </p:xfrm>
        <a:graphic>
          <a:graphicData uri="http://schemas.openxmlformats.org/presentationml/2006/ole">
            <mc:AlternateContent xmlns:mc="http://schemas.openxmlformats.org/markup-compatibility/2006">
              <mc:Choice xmlns:v="urn:schemas-microsoft-com:vml" Requires="v">
                <p:oleObj spid="_x0000_s25625" name="Visio" r:id="rId3" imgW="6985000" imgH="2159000" progId="Visio.Drawing.11">
                  <p:embed/>
                </p:oleObj>
              </mc:Choice>
              <mc:Fallback>
                <p:oleObj name="Visio" r:id="rId3" imgW="6985000" imgH="2159000" progId="Visio.Drawing.11">
                  <p:embed/>
                  <p:pic>
                    <p:nvPicPr>
                      <p:cNvPr id="0" name="Picture 256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250148"/>
                        <a:ext cx="4114800" cy="1566863"/>
                      </a:xfrm>
                      <a:prstGeom prst="rect">
                        <a:avLst/>
                      </a:prstGeom>
                      <a:noFill/>
                    </p:spPr>
                  </p:pic>
                </p:oleObj>
              </mc:Fallback>
            </mc:AlternateContent>
          </a:graphicData>
        </a:graphic>
      </p:graphicFrame>
      <p:sp>
        <p:nvSpPr>
          <p:cNvPr id="9" name="Rectangle 8"/>
          <p:cNvSpPr/>
          <p:nvPr/>
        </p:nvSpPr>
        <p:spPr>
          <a:xfrm>
            <a:off x="5105400" y="4437497"/>
            <a:ext cx="457200" cy="9601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44148" y="4553014"/>
            <a:ext cx="457200" cy="78666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87704" y="4691522"/>
            <a:ext cx="838200" cy="400110"/>
          </a:xfrm>
          <a:prstGeom prst="rect">
            <a:avLst/>
          </a:prstGeom>
          <a:noFill/>
        </p:spPr>
        <p:txBody>
          <a:bodyPr wrap="square" rtlCol="0">
            <a:spAutoFit/>
          </a:bodyPr>
          <a:lstStyle/>
          <a:p>
            <a:pPr algn="ctr"/>
            <a:r>
              <a:rPr lang="en-US" sz="2000" dirty="0"/>
              <a:t>Node</a:t>
            </a:r>
            <a:endParaRPr lang="en-US" sz="2000" dirty="0"/>
          </a:p>
        </p:txBody>
      </p:sp>
      <p:sp>
        <p:nvSpPr>
          <p:cNvPr id="12" name="Circular Arrow 11"/>
          <p:cNvSpPr/>
          <p:nvPr/>
        </p:nvSpPr>
        <p:spPr>
          <a:xfrm>
            <a:off x="5105400" y="3280979"/>
            <a:ext cx="1905000" cy="1851597"/>
          </a:xfrm>
          <a:prstGeom prst="circularArrow">
            <a:avLst>
              <a:gd name="adj1" fmla="val 12485"/>
              <a:gd name="adj2" fmla="val 1057058"/>
              <a:gd name="adj3" fmla="val 20742567"/>
              <a:gd name="adj4" fmla="val 10800000"/>
              <a:gd name="adj5" fmla="val 125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6872748" y="3132267"/>
            <a:ext cx="1356852" cy="830997"/>
          </a:xfrm>
          <a:prstGeom prst="rect">
            <a:avLst/>
          </a:prstGeom>
          <a:noFill/>
        </p:spPr>
        <p:txBody>
          <a:bodyPr wrap="square" rtlCol="0">
            <a:spAutoFit/>
          </a:bodyPr>
          <a:lstStyle/>
          <a:p>
            <a:r>
              <a:rPr lang="en-US" sz="2400" dirty="0"/>
              <a:t>Node Transfer</a:t>
            </a:r>
            <a:endParaRPr lang="en-US" sz="2400" dirty="0"/>
          </a:p>
        </p:txBody>
      </p:sp>
      <p:sp>
        <p:nvSpPr>
          <p:cNvPr id="14" name="TextBox 13"/>
          <p:cNvSpPr txBox="1"/>
          <p:nvPr/>
        </p:nvSpPr>
        <p:spPr>
          <a:xfrm>
            <a:off x="1790196" y="5521420"/>
            <a:ext cx="3772405" cy="461665"/>
          </a:xfrm>
          <a:prstGeom prst="rect">
            <a:avLst/>
          </a:prstGeom>
          <a:noFill/>
        </p:spPr>
        <p:txBody>
          <a:bodyPr wrap="square" rtlCol="0">
            <a:spAutoFit/>
          </a:bodyPr>
          <a:lstStyle/>
          <a:p>
            <a:pPr algn="r"/>
            <a:r>
              <a:rPr lang="en-US" sz="2400" dirty="0"/>
              <a:t>Check Outflow Capacity</a:t>
            </a:r>
            <a:endParaRPr lang="en-US" sz="2400" dirty="0"/>
          </a:p>
        </p:txBody>
      </p:sp>
      <p:sp>
        <p:nvSpPr>
          <p:cNvPr id="15" name="TextBox 14"/>
          <p:cNvSpPr txBox="1"/>
          <p:nvPr/>
        </p:nvSpPr>
        <p:spPr>
          <a:xfrm>
            <a:off x="6847334" y="5521420"/>
            <a:ext cx="3549446" cy="830997"/>
          </a:xfrm>
          <a:prstGeom prst="rect">
            <a:avLst/>
          </a:prstGeom>
          <a:noFill/>
        </p:spPr>
        <p:txBody>
          <a:bodyPr wrap="square" rtlCol="0">
            <a:spAutoFit/>
          </a:bodyPr>
          <a:lstStyle/>
          <a:p>
            <a:r>
              <a:rPr lang="en-US" sz="2400" dirty="0"/>
              <a:t>Check Inflow Capacity</a:t>
            </a:r>
            <a:endParaRPr lang="en-US" sz="2400" dirty="0"/>
          </a:p>
          <a:p>
            <a:r>
              <a:rPr lang="en-US" sz="2400" dirty="0"/>
              <a:t>Check Storage Capacity</a:t>
            </a:r>
            <a:endParaRPr lang="en-US" sz="2400" dirty="0"/>
          </a:p>
        </p:txBody>
      </p:sp>
      <p:sp>
        <p:nvSpPr>
          <p:cNvPr id="16"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sp>
        <p:nvSpPr>
          <p:cNvPr id="17" name="Title 1"/>
          <p:cNvSpPr>
            <a:spLocks noGrp="1"/>
          </p:cNvSpPr>
          <p:nvPr>
            <p:ph type="title"/>
          </p:nvPr>
        </p:nvSpPr>
        <p:spPr>
          <a:xfrm>
            <a:off x="1524000" y="24470"/>
            <a:ext cx="8475663" cy="1013917"/>
          </a:xfrm>
        </p:spPr>
        <p:txBody>
          <a:bodyPr/>
          <a:lstStyle/>
          <a:p>
            <a:pPr algn="l"/>
            <a:r>
              <a:rPr lang="en-US" sz="3200" b="1" dirty="0">
                <a:latin typeface="Arial" panose="020B0604020202020204"/>
                <a:cs typeface="Arial" panose="020B0604020202020204"/>
              </a:rPr>
              <a:t>2.4 </a:t>
            </a:r>
            <a:r>
              <a:rPr lang="en-US" altLang="zh-CN" sz="3200" b="1" dirty="0">
                <a:latin typeface="Arial" panose="020B0604020202020204"/>
                <a:cs typeface="Arial" panose="020B0604020202020204"/>
              </a:rPr>
              <a:t>Multiple </a:t>
            </a:r>
            <a:r>
              <a:rPr lang="en-US" sz="3200" b="1" dirty="0">
                <a:latin typeface="Arial" panose="020B0604020202020204"/>
                <a:cs typeface="Arial" panose="020B0604020202020204"/>
              </a:rPr>
              <a:t>Traffic Simulation Models</a:t>
            </a:r>
            <a:endParaRPr lang="en-US" sz="3200" b="1" dirty="0">
              <a:latin typeface="Arial" panose="020B0604020202020204"/>
              <a:cs typeface="Arial" panose="020B0604020202020204"/>
            </a:endParaRPr>
          </a:p>
        </p:txBody>
      </p:sp>
      <p:sp>
        <p:nvSpPr>
          <p:cNvPr id="18" name="矩形 17"/>
          <p:cNvSpPr/>
          <p:nvPr/>
        </p:nvSpPr>
        <p:spPr>
          <a:xfrm>
            <a:off x="6106804" y="1160148"/>
            <a:ext cx="2533066" cy="461665"/>
          </a:xfrm>
          <a:prstGeom prst="rect">
            <a:avLst/>
          </a:prstGeom>
        </p:spPr>
        <p:txBody>
          <a:bodyPr wrap="none">
            <a:spAutoFit/>
          </a:bodyPr>
          <a:lstStyle/>
          <a:p>
            <a:pPr marL="342900" indent="-342900">
              <a:spcBef>
                <a:spcPct val="20000"/>
              </a:spcBef>
              <a:buFont typeface="Arial" panose="020B0604020202020204" pitchFamily="34" charset="0"/>
              <a:buChar char="•"/>
            </a:pPr>
            <a:r>
              <a:rPr lang="en-US" altLang="zh-CN" sz="2400" b="1" dirty="0">
                <a:latin typeface="Arial" panose="020B0604020202020204"/>
                <a:cs typeface="Arial" panose="020B0604020202020204"/>
              </a:rPr>
              <a:t>Node transfer</a:t>
            </a:r>
            <a:endParaRPr lang="en-US" altLang="zh-CN" sz="2400" b="1" dirty="0">
              <a:latin typeface="Arial" panose="020B0604020202020204"/>
              <a:cs typeface="Arial" panose="020B0604020202020204"/>
            </a:endParaRPr>
          </a:p>
        </p:txBody>
      </p:sp>
      <p:graphicFrame>
        <p:nvGraphicFramePr>
          <p:cNvPr id="19" name="Content Placeholder 3"/>
          <p:cNvGraphicFramePr/>
          <p:nvPr/>
        </p:nvGraphicFramePr>
        <p:xfrm>
          <a:off x="162451" y="1005274"/>
          <a:ext cx="5704949" cy="2180023"/>
        </p:xfrm>
        <a:graphic>
          <a:graphicData uri="http://schemas.openxmlformats.org/drawingml/2006/table">
            <a:tbl>
              <a:tblPr firstRow="1" bandRow="1">
                <a:tableStyleId>{5C22544A-7EE6-4342-B048-85BDC9FD1C3A}</a:tableStyleId>
              </a:tblPr>
              <a:tblGrid>
                <a:gridCol w="2083844"/>
                <a:gridCol w="3621105"/>
              </a:tblGrid>
              <a:tr h="188695">
                <a:tc>
                  <a:txBody>
                    <a:bodyPr/>
                    <a:lstStyle/>
                    <a:p>
                      <a:pPr algn="l">
                        <a:buNone/>
                      </a:pPr>
                      <a:r>
                        <a:rPr lang="en-US" dirty="0" smtClean="0">
                          <a:latin typeface="Times New Roman" panose="02020603050405020304" pitchFamily="18" charset="0"/>
                          <a:cs typeface="Times New Roman" panose="02020603050405020304" pitchFamily="18" charset="0"/>
                        </a:rPr>
                        <a:t>Item</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smtClean="0">
                          <a:latin typeface="Times New Roman" panose="02020603050405020304" pitchFamily="18" charset="0"/>
                          <a:cs typeface="Times New Roman" panose="02020603050405020304" pitchFamily="18" charset="0"/>
                        </a:rPr>
                        <a:t>Corresponding variables or functions</a:t>
                      </a:r>
                      <a:endParaRPr lang="en-US" dirty="0">
                        <a:latin typeface="Times New Roman" panose="02020603050405020304" pitchFamily="18" charset="0"/>
                        <a:cs typeface="Times New Roman" panose="02020603050405020304" pitchFamily="18" charset="0"/>
                      </a:endParaRPr>
                    </a:p>
                  </a:txBody>
                  <a:tcPr anchor="ctr"/>
                </a:tc>
              </a:tr>
              <a:tr h="188695">
                <a:tc>
                  <a:txBody>
                    <a:bodyPr/>
                    <a:lstStyle/>
                    <a:p>
                      <a:r>
                        <a:rPr lang="en-US" altLang="zh-CN" sz="1800" dirty="0" smtClean="0">
                          <a:latin typeface="Arial" panose="020B0604020202020204"/>
                          <a:cs typeface="Arial" panose="020B0604020202020204"/>
                        </a:rPr>
                        <a:t>Outflow capacity</a:t>
                      </a:r>
                      <a:endParaRPr lang="en-US" altLang="zh-CN" sz="1800" dirty="0">
                        <a:latin typeface="Arial" panose="020B0604020202020204"/>
                        <a:cs typeface="Arial" panose="020B0604020202020204"/>
                      </a:endParaRPr>
                    </a:p>
                  </a:txBody>
                  <a:tcPr anchor="ctr"/>
                </a:tc>
                <a:tc>
                  <a:txBody>
                    <a:bodyPr/>
                    <a:lstStyle/>
                    <a:p>
                      <a:pPr algn="l">
                        <a:buNone/>
                      </a:pPr>
                      <a:r>
                        <a:rPr lang="en-US" dirty="0" err="1" smtClean="0">
                          <a:latin typeface="Times New Roman" panose="02020603050405020304" pitchFamily="18" charset="0"/>
                          <a:cs typeface="Times New Roman" panose="02020603050405020304" pitchFamily="18" charset="0"/>
                        </a:rPr>
                        <a:t>Link.td_link_outflow_capacity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tc>
              </a:tr>
              <a:tr h="188695">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sz="1800" b="0" dirty="0" smtClean="0">
                          <a:latin typeface="Arial" panose="020B0604020202020204"/>
                          <a:cs typeface="Arial" panose="020B0604020202020204"/>
                        </a:rPr>
                        <a:t>Node transfer</a:t>
                      </a:r>
                      <a:endParaRPr lang="en-US" altLang="zh-CN" sz="1800" b="0" dirty="0" smtClean="0">
                        <a:latin typeface="Arial" panose="020B0604020202020204"/>
                        <a:cs typeface="Arial" panose="020B0604020202020204"/>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b="0" dirty="0" smtClean="0">
                          <a:latin typeface="Times New Roman" panose="02020603050405020304" pitchFamily="18" charset="0"/>
                          <a:cs typeface="Times New Roman" panose="02020603050405020304" pitchFamily="18" charset="0"/>
                        </a:rPr>
                        <a:t>step 2.4 in </a:t>
                      </a:r>
                      <a:r>
                        <a:rPr lang="en-US" altLang="zh-CN" dirty="0" err="1" smtClean="0">
                          <a:latin typeface="Times New Roman" panose="02020603050405020304" pitchFamily="18" charset="0"/>
                          <a:cs typeface="Times New Roman" panose="02020603050405020304" pitchFamily="18" charset="0"/>
                        </a:rPr>
                        <a:t>g_traffic_simulation</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txBody>
                  <a:tcPr anchor="ctr"/>
                </a:tc>
              </a:tr>
              <a:tr h="442663">
                <a:tc>
                  <a:txBody>
                    <a:bodyPr/>
                    <a:lstStyle/>
                    <a:p>
                      <a:r>
                        <a:rPr lang="en-US" altLang="zh-CN" sz="1800" dirty="0" smtClean="0"/>
                        <a:t>Entrance List</a:t>
                      </a:r>
                      <a:endParaRPr lang="en-US" altLang="zh-CN" sz="18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dirty="0" smtClean="0">
                          <a:latin typeface="Times New Roman" panose="02020603050405020304" pitchFamily="18" charset="0"/>
                          <a:cs typeface="Times New Roman" panose="02020603050405020304" pitchFamily="18" charset="0"/>
                        </a:rPr>
                        <a:t>Link.</a:t>
                      </a:r>
                      <a:r>
                        <a:rPr lang="en-US" altLang="zh-CN" sz="1800" dirty="0" smtClean="0"/>
                        <a:t> </a:t>
                      </a:r>
                      <a:r>
                        <a:rPr lang="en-US" altLang="zh-CN" sz="1800" dirty="0" err="1" smtClean="0"/>
                        <a:t>entrance_queue</a:t>
                      </a:r>
                      <a:endParaRPr lang="en-US" altLang="zh-CN" sz="1800" dirty="0" smtClean="0"/>
                    </a:p>
                  </a:txBody>
                  <a:tcPr anchor="ctr"/>
                </a:tc>
              </a:tr>
              <a:tr h="188695">
                <a:tc>
                  <a:txBody>
                    <a:bodyPr/>
                    <a:lstStyle/>
                    <a:p>
                      <a:r>
                        <a:rPr lang="en-US" altLang="zh-CN" sz="1800" dirty="0" smtClean="0"/>
                        <a:t>Exit Queue</a:t>
                      </a:r>
                      <a:endParaRPr lang="en-US" altLang="zh-CN" sz="18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dirty="0" smtClean="0">
                          <a:latin typeface="Times New Roman" panose="02020603050405020304" pitchFamily="18" charset="0"/>
                          <a:cs typeface="Times New Roman" panose="02020603050405020304" pitchFamily="18" charset="0"/>
                        </a:rPr>
                        <a:t>Link.</a:t>
                      </a:r>
                      <a:r>
                        <a:rPr lang="en-US" altLang="zh-CN" sz="1800" dirty="0" smtClean="0"/>
                        <a:t> </a:t>
                      </a:r>
                      <a:r>
                        <a:rPr lang="en-US" altLang="zh-CN" sz="1800" dirty="0" err="1" smtClean="0"/>
                        <a:t>exit_queue</a:t>
                      </a:r>
                      <a:endParaRPr lang="en-US" altLang="zh-CN" sz="1800" dirty="0" smtClean="0"/>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nvGraphicFramePr>
        <p:xfrm>
          <a:off x="1600201" y="3832226"/>
          <a:ext cx="7051675" cy="2720975"/>
        </p:xfrm>
        <a:graphic>
          <a:graphicData uri="http://schemas.openxmlformats.org/presentationml/2006/ole">
            <mc:AlternateContent xmlns:mc="http://schemas.openxmlformats.org/markup-compatibility/2006">
              <mc:Choice xmlns:v="urn:schemas-microsoft-com:vml" Requires="v">
                <p:oleObj spid="_x0000_s26638" name="Visio" r:id="rId1" imgW="6794500" imgH="2717800" progId="Visio.Drawing.11">
                  <p:embed/>
                </p:oleObj>
              </mc:Choice>
              <mc:Fallback>
                <p:oleObj name="Visio" r:id="rId1" imgW="6794500" imgH="2717800" progId="Visio.Drawing.11">
                  <p:embed/>
                  <p:pic>
                    <p:nvPicPr>
                      <p:cNvPr id="0" name="Picture 26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1" y="3832226"/>
                        <a:ext cx="7051675" cy="2720975"/>
                      </a:xfrm>
                      <a:prstGeom prst="rect">
                        <a:avLst/>
                      </a:prstGeom>
                      <a:noFill/>
                    </p:spPr>
                  </p:pic>
                </p:oleObj>
              </mc:Fallback>
            </mc:AlternateContent>
          </a:graphicData>
        </a:graphic>
      </p:graphicFrame>
      <p:sp>
        <p:nvSpPr>
          <p:cNvPr id="6" name="Content Placeholder 5"/>
          <p:cNvSpPr>
            <a:spLocks noGrp="1"/>
          </p:cNvSpPr>
          <p:nvPr>
            <p:ph idx="1"/>
          </p:nvPr>
        </p:nvSpPr>
        <p:spPr>
          <a:xfrm>
            <a:off x="1647030" y="1690443"/>
            <a:ext cx="8229600" cy="910798"/>
          </a:xfrm>
        </p:spPr>
        <p:txBody>
          <a:bodyPr/>
          <a:lstStyle/>
          <a:p>
            <a:pPr lvl="1"/>
            <a:r>
              <a:rPr lang="en-US" sz="2400" dirty="0">
                <a:latin typeface="Arial" panose="020B0604020202020204"/>
                <a:cs typeface="Arial" panose="020B0604020202020204"/>
              </a:rPr>
              <a:t>Distribute inflow capacity to upstream links</a:t>
            </a:r>
            <a:endParaRPr lang="en-US" sz="2400" dirty="0">
              <a:latin typeface="Arial" panose="020B0604020202020204"/>
              <a:cs typeface="Arial" panose="020B0604020202020204"/>
            </a:endParaRPr>
          </a:p>
          <a:p>
            <a:pPr lvl="1"/>
            <a:r>
              <a:rPr lang="en-US" sz="2400" dirty="0">
                <a:latin typeface="Arial" panose="020B0604020202020204"/>
                <a:cs typeface="Arial" panose="020B0604020202020204"/>
              </a:rPr>
              <a:t>Lane &amp; demand-based methods</a:t>
            </a:r>
            <a:endParaRPr lang="en-US" sz="2400" dirty="0">
              <a:latin typeface="Arial" panose="020B0604020202020204"/>
              <a:cs typeface="Arial" panose="020B0604020202020204"/>
            </a:endParaRPr>
          </a:p>
        </p:txBody>
      </p:sp>
      <p:sp>
        <p:nvSpPr>
          <p:cNvPr id="9" name="Oval 8"/>
          <p:cNvSpPr/>
          <p:nvPr/>
        </p:nvSpPr>
        <p:spPr>
          <a:xfrm>
            <a:off x="5943600" y="3962400"/>
            <a:ext cx="914400" cy="1447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Node</a:t>
            </a:r>
            <a:endParaRPr lang="en-US" sz="1500" dirty="0">
              <a:solidFill>
                <a:schemeClr val="tx1"/>
              </a:solidFill>
            </a:endParaRPr>
          </a:p>
        </p:txBody>
      </p:sp>
      <p:sp>
        <p:nvSpPr>
          <p:cNvPr id="10" name="Rectangle 9"/>
          <p:cNvSpPr/>
          <p:nvPr/>
        </p:nvSpPr>
        <p:spPr>
          <a:xfrm>
            <a:off x="6934200" y="3962400"/>
            <a:ext cx="1447800" cy="14478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458200" y="4270802"/>
            <a:ext cx="2133600" cy="1200329"/>
          </a:xfrm>
          <a:prstGeom prst="rect">
            <a:avLst/>
          </a:prstGeom>
          <a:noFill/>
        </p:spPr>
        <p:txBody>
          <a:bodyPr wrap="square" rtlCol="0">
            <a:spAutoFit/>
          </a:bodyPr>
          <a:lstStyle/>
          <a:p>
            <a:r>
              <a:rPr lang="en-US" sz="2400" dirty="0"/>
              <a:t>Available Inflow Capacity</a:t>
            </a:r>
            <a:endParaRPr lang="en-US" sz="2400" dirty="0"/>
          </a:p>
        </p:txBody>
      </p:sp>
      <p:sp>
        <p:nvSpPr>
          <p:cNvPr id="12" name="Circular Arrow 11"/>
          <p:cNvSpPr/>
          <p:nvPr/>
        </p:nvSpPr>
        <p:spPr>
          <a:xfrm rot="9958319">
            <a:off x="6038850" y="4929126"/>
            <a:ext cx="1485900" cy="1465881"/>
          </a:xfrm>
          <a:prstGeom prst="circular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ircular Arrow 16"/>
          <p:cNvSpPr/>
          <p:nvPr/>
        </p:nvSpPr>
        <p:spPr>
          <a:xfrm rot="21442770" flipH="1">
            <a:off x="5407483" y="3013722"/>
            <a:ext cx="1871275" cy="1636946"/>
          </a:xfrm>
          <a:prstGeom prst="circularArrow">
            <a:avLst>
              <a:gd name="adj1" fmla="val 12500"/>
              <a:gd name="adj2" fmla="val 1142319"/>
              <a:gd name="adj3" fmla="val 20457681"/>
              <a:gd name="adj4" fmla="val 10855623"/>
              <a:gd name="adj5" fmla="val 125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p:cNvSpPr/>
          <p:nvPr/>
        </p:nvSpPr>
        <p:spPr>
          <a:xfrm rot="19604435">
            <a:off x="4645893" y="5626088"/>
            <a:ext cx="1676400" cy="509115"/>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5001" y="3962400"/>
            <a:ext cx="4009341" cy="14478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953000" y="2971800"/>
            <a:ext cx="914400" cy="523220"/>
          </a:xfrm>
          <a:prstGeom prst="rect">
            <a:avLst/>
          </a:prstGeom>
          <a:noFill/>
        </p:spPr>
        <p:txBody>
          <a:bodyPr wrap="square" rtlCol="0">
            <a:spAutoFit/>
          </a:bodyPr>
          <a:lstStyle/>
          <a:p>
            <a:r>
              <a:rPr lang="en-US" sz="2800" dirty="0"/>
              <a:t>80%</a:t>
            </a:r>
            <a:endParaRPr lang="en-US" sz="2800" dirty="0"/>
          </a:p>
        </p:txBody>
      </p:sp>
      <p:sp>
        <p:nvSpPr>
          <p:cNvPr id="21" name="TextBox 20"/>
          <p:cNvSpPr txBox="1"/>
          <p:nvPr/>
        </p:nvSpPr>
        <p:spPr>
          <a:xfrm>
            <a:off x="5638800" y="6030017"/>
            <a:ext cx="914400" cy="523220"/>
          </a:xfrm>
          <a:prstGeom prst="rect">
            <a:avLst/>
          </a:prstGeom>
          <a:noFill/>
        </p:spPr>
        <p:txBody>
          <a:bodyPr wrap="square" rtlCol="0">
            <a:spAutoFit/>
          </a:bodyPr>
          <a:lstStyle/>
          <a:p>
            <a:r>
              <a:rPr lang="en-US" sz="2800" dirty="0"/>
              <a:t>20%</a:t>
            </a:r>
            <a:endParaRPr lang="en-US" sz="2800" dirty="0"/>
          </a:p>
        </p:txBody>
      </p:sp>
      <p:sp>
        <p:nvSpPr>
          <p:cNvPr id="14"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sp>
        <p:nvSpPr>
          <p:cNvPr id="16" name="Title 1"/>
          <p:cNvSpPr txBox="1"/>
          <p:nvPr/>
        </p:nvSpPr>
        <p:spPr bwMode="auto">
          <a:xfrm>
            <a:off x="1524000" y="24470"/>
            <a:ext cx="8475663" cy="1013917"/>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a:r>
              <a:rPr lang="en-US" sz="3200" b="1">
                <a:latin typeface="Arial" panose="020B0604020202020204"/>
                <a:cs typeface="Arial" panose="020B0604020202020204"/>
              </a:rPr>
              <a:t>2.4 </a:t>
            </a:r>
            <a:r>
              <a:rPr lang="en-US" altLang="zh-CN" sz="3200" b="1">
                <a:latin typeface="Arial" panose="020B0604020202020204"/>
                <a:cs typeface="Arial" panose="020B0604020202020204"/>
              </a:rPr>
              <a:t>Multiple </a:t>
            </a:r>
            <a:r>
              <a:rPr lang="en-US" sz="3200" b="1">
                <a:latin typeface="Arial" panose="020B0604020202020204"/>
                <a:cs typeface="Arial" panose="020B0604020202020204"/>
              </a:rPr>
              <a:t>Traffic Simulation Models</a:t>
            </a:r>
            <a:endParaRPr lang="en-US" sz="3200" b="1" dirty="0">
              <a:latin typeface="Arial" panose="020B0604020202020204"/>
              <a:cs typeface="Arial" panose="020B0604020202020204"/>
            </a:endParaRPr>
          </a:p>
        </p:txBody>
      </p:sp>
      <p:sp>
        <p:nvSpPr>
          <p:cNvPr id="22" name="矩形 21"/>
          <p:cNvSpPr/>
          <p:nvPr/>
        </p:nvSpPr>
        <p:spPr>
          <a:xfrm>
            <a:off x="1790195" y="1228779"/>
            <a:ext cx="2582758" cy="461665"/>
          </a:xfrm>
          <a:prstGeom prst="rect">
            <a:avLst/>
          </a:prstGeom>
        </p:spPr>
        <p:txBody>
          <a:bodyPr wrap="none">
            <a:spAutoFit/>
          </a:bodyPr>
          <a:lstStyle/>
          <a:p>
            <a:pPr marL="342900" indent="-342900">
              <a:spcBef>
                <a:spcPct val="20000"/>
              </a:spcBef>
              <a:buFont typeface="Arial" panose="020B0604020202020204" pitchFamily="34" charset="0"/>
              <a:buChar char="•"/>
            </a:pPr>
            <a:r>
              <a:rPr lang="en-US" altLang="zh-CN" sz="2400" b="1" dirty="0">
                <a:latin typeface="Arial" panose="020B0604020202020204"/>
                <a:cs typeface="Arial" panose="020B0604020202020204"/>
              </a:rPr>
              <a:t>Merge Models</a:t>
            </a:r>
            <a:endParaRPr lang="en-US" altLang="zh-CN" sz="2400" b="1"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7" grpId="0" animBg="1"/>
      <p:bldP spid="18" grpId="0" animBg="1"/>
      <p:bldP spid="19" grpId="0" animBg="1"/>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0195" y="1689958"/>
            <a:ext cx="8229600" cy="1402977"/>
          </a:xfrm>
        </p:spPr>
        <p:txBody>
          <a:bodyPr/>
          <a:lstStyle/>
          <a:p>
            <a:pPr lvl="1"/>
            <a:r>
              <a:rPr lang="en-US" sz="2400" dirty="0">
                <a:latin typeface="Arial" panose="020B0604020202020204"/>
                <a:cs typeface="Arial" panose="020B0604020202020204"/>
              </a:rPr>
              <a:t>Different conditions by lane</a:t>
            </a:r>
            <a:endParaRPr lang="en-US" sz="2400" dirty="0">
              <a:latin typeface="Arial" panose="020B0604020202020204"/>
              <a:cs typeface="Arial" panose="020B0604020202020204"/>
            </a:endParaRPr>
          </a:p>
          <a:p>
            <a:pPr lvl="1"/>
            <a:r>
              <a:rPr lang="en-US" sz="2400" dirty="0">
                <a:latin typeface="Arial" panose="020B0604020202020204"/>
                <a:cs typeface="Arial" panose="020B0604020202020204"/>
              </a:rPr>
              <a:t>First-In-First-Out (FIFO) constraint</a:t>
            </a:r>
            <a:endParaRPr lang="en-US" sz="2400" dirty="0">
              <a:latin typeface="Arial" panose="020B0604020202020204"/>
              <a:cs typeface="Arial" panose="020B0604020202020204"/>
            </a:endParaRPr>
          </a:p>
          <a:p>
            <a:pPr lvl="1"/>
            <a:r>
              <a:rPr lang="en-US" sz="2400" dirty="0">
                <a:latin typeface="Arial" panose="020B0604020202020204"/>
                <a:cs typeface="Arial" panose="020B0604020202020204"/>
              </a:rPr>
              <a:t>Relaxation to prevent extreme bottlenecks</a:t>
            </a:r>
            <a:endParaRPr lang="en-US" sz="2400" dirty="0">
              <a:latin typeface="Arial" panose="020B0604020202020204"/>
              <a:cs typeface="Arial" panose="020B0604020202020204"/>
            </a:endParaRPr>
          </a:p>
        </p:txBody>
      </p:sp>
      <p:graphicFrame>
        <p:nvGraphicFramePr>
          <p:cNvPr id="4" name="Object 3"/>
          <p:cNvGraphicFramePr>
            <a:graphicFrameLocks noChangeAspect="1"/>
          </p:cNvGraphicFramePr>
          <p:nvPr/>
        </p:nvGraphicFramePr>
        <p:xfrm>
          <a:off x="2603500" y="3759200"/>
          <a:ext cx="6921500" cy="2717800"/>
        </p:xfrm>
        <a:graphic>
          <a:graphicData uri="http://schemas.openxmlformats.org/presentationml/2006/ole">
            <mc:AlternateContent xmlns:mc="http://schemas.openxmlformats.org/markup-compatibility/2006">
              <mc:Choice xmlns:v="urn:schemas-microsoft-com:vml" Requires="v">
                <p:oleObj spid="_x0000_s27662" name="Visio" r:id="rId1" imgW="6769100" imgH="2654300" progId="Visio.Drawing.11">
                  <p:embed/>
                </p:oleObj>
              </mc:Choice>
              <mc:Fallback>
                <p:oleObj name="Visio" r:id="rId1" imgW="6769100" imgH="2654300" progId="Visio.Drawing.11">
                  <p:embed/>
                  <p:pic>
                    <p:nvPicPr>
                      <p:cNvPr id="0" name="Picture 276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0" y="3759200"/>
                        <a:ext cx="6921500" cy="2717800"/>
                      </a:xfrm>
                      <a:prstGeom prst="rect">
                        <a:avLst/>
                      </a:prstGeom>
                      <a:noFill/>
                      <a:ln>
                        <a:noFill/>
                      </a:ln>
                      <a:effectLst/>
                    </p:spPr>
                  </p:pic>
                </p:oleObj>
              </mc:Fallback>
            </mc:AlternateContent>
          </a:graphicData>
        </a:graphic>
      </p:graphicFrame>
      <p:sp>
        <p:nvSpPr>
          <p:cNvPr id="6" name="Oval 5"/>
          <p:cNvSpPr/>
          <p:nvPr/>
        </p:nvSpPr>
        <p:spPr>
          <a:xfrm>
            <a:off x="6858000" y="4023102"/>
            <a:ext cx="990600" cy="13271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Node</a:t>
            </a:r>
            <a:endParaRPr lang="en-US" sz="1600" dirty="0">
              <a:solidFill>
                <a:schemeClr val="tx1"/>
              </a:solidFill>
            </a:endParaRPr>
          </a:p>
        </p:txBody>
      </p:sp>
      <p:sp>
        <p:nvSpPr>
          <p:cNvPr id="5" name="Rectangle 4"/>
          <p:cNvSpPr/>
          <p:nvPr/>
        </p:nvSpPr>
        <p:spPr>
          <a:xfrm>
            <a:off x="3733800" y="4967748"/>
            <a:ext cx="3200400" cy="39725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sp>
        <p:nvSpPr>
          <p:cNvPr id="9" name="Title 1"/>
          <p:cNvSpPr txBox="1"/>
          <p:nvPr/>
        </p:nvSpPr>
        <p:spPr bwMode="auto">
          <a:xfrm>
            <a:off x="1524000" y="24470"/>
            <a:ext cx="8475663" cy="1013917"/>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a:r>
              <a:rPr lang="en-US" sz="3200" b="1">
                <a:latin typeface="Arial" panose="020B0604020202020204"/>
                <a:cs typeface="Arial" panose="020B0604020202020204"/>
              </a:rPr>
              <a:t>2.4 </a:t>
            </a:r>
            <a:r>
              <a:rPr lang="en-US" altLang="zh-CN" sz="3200" b="1">
                <a:latin typeface="Arial" panose="020B0604020202020204"/>
                <a:cs typeface="Arial" panose="020B0604020202020204"/>
              </a:rPr>
              <a:t>Multiple </a:t>
            </a:r>
            <a:r>
              <a:rPr lang="en-US" sz="3200" b="1">
                <a:latin typeface="Arial" panose="020B0604020202020204"/>
                <a:cs typeface="Arial" panose="020B0604020202020204"/>
              </a:rPr>
              <a:t>Traffic Simulation Models</a:t>
            </a:r>
            <a:endParaRPr lang="en-US" sz="3200" b="1" dirty="0">
              <a:latin typeface="Arial" panose="020B0604020202020204"/>
              <a:cs typeface="Arial" panose="020B0604020202020204"/>
            </a:endParaRPr>
          </a:p>
        </p:txBody>
      </p:sp>
      <p:sp>
        <p:nvSpPr>
          <p:cNvPr id="10" name="矩形 9"/>
          <p:cNvSpPr/>
          <p:nvPr/>
        </p:nvSpPr>
        <p:spPr>
          <a:xfrm>
            <a:off x="1790195" y="1228779"/>
            <a:ext cx="2805576" cy="461665"/>
          </a:xfrm>
          <a:prstGeom prst="rect">
            <a:avLst/>
          </a:prstGeom>
        </p:spPr>
        <p:txBody>
          <a:bodyPr wrap="none">
            <a:spAutoFit/>
          </a:bodyPr>
          <a:lstStyle/>
          <a:p>
            <a:pPr marL="342900" indent="-342900">
              <a:spcBef>
                <a:spcPct val="20000"/>
              </a:spcBef>
              <a:buFont typeface="Arial" panose="020B0604020202020204" pitchFamily="34" charset="0"/>
              <a:buChar char="•"/>
            </a:pPr>
            <a:r>
              <a:rPr lang="en-US" altLang="zh-CN" sz="2400" b="1" dirty="0">
                <a:latin typeface="Arial" panose="020B0604020202020204"/>
                <a:cs typeface="Arial" panose="020B0604020202020204"/>
              </a:rPr>
              <a:t>Diverge Models</a:t>
            </a:r>
            <a:endParaRPr lang="en-US" altLang="zh-CN" sz="2400" b="1"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1" y="1690444"/>
            <a:ext cx="9034463" cy="1499461"/>
          </a:xfrm>
        </p:spPr>
        <p:txBody>
          <a:bodyPr>
            <a:normAutofit/>
          </a:bodyPr>
          <a:lstStyle/>
          <a:p>
            <a:pPr lvl="1"/>
            <a:r>
              <a:rPr lang="en-US" dirty="0">
                <a:latin typeface="Arial" panose="020B0604020202020204"/>
                <a:cs typeface="Arial" panose="020B0604020202020204"/>
              </a:rPr>
              <a:t>Effective green time, saturation flow rate, movement-based capacity</a:t>
            </a:r>
            <a:endParaRPr lang="en-US" dirty="0">
              <a:latin typeface="Arial" panose="020B0604020202020204"/>
              <a:cs typeface="Arial" panose="020B0604020202020204"/>
            </a:endParaRPr>
          </a:p>
          <a:p>
            <a:pPr lvl="1"/>
            <a:r>
              <a:rPr lang="en-US" dirty="0">
                <a:latin typeface="Arial" panose="020B0604020202020204"/>
                <a:cs typeface="Arial" panose="020B0604020202020204"/>
              </a:rPr>
              <a:t>Relaxed inflow constraints</a:t>
            </a:r>
            <a:endParaRPr lang="en-US" dirty="0">
              <a:latin typeface="Arial" panose="020B0604020202020204"/>
              <a:cs typeface="Arial" panose="020B0604020202020204"/>
            </a:endParaRPr>
          </a:p>
        </p:txBody>
      </p:sp>
      <p:graphicFrame>
        <p:nvGraphicFramePr>
          <p:cNvPr id="6" name="Content Placeholder 5"/>
          <p:cNvGraphicFramePr>
            <a:graphicFrameLocks noGrp="1" noChangeAspect="1"/>
          </p:cNvGraphicFramePr>
          <p:nvPr>
            <p:ph sz="half" idx="2"/>
          </p:nvPr>
        </p:nvGraphicFramePr>
        <p:xfrm>
          <a:off x="4265383" y="2945444"/>
          <a:ext cx="3644684" cy="3941935"/>
        </p:xfrm>
        <a:graphic>
          <a:graphicData uri="http://schemas.openxmlformats.org/presentationml/2006/ole">
            <mc:AlternateContent xmlns:mc="http://schemas.openxmlformats.org/markup-compatibility/2006">
              <mc:Choice xmlns:v="urn:schemas-microsoft-com:vml" Requires="v">
                <p:oleObj spid="_x0000_s28686" name="Visio" r:id="rId1" imgW="5181600" imgH="5600700" progId="Visio.Drawing.11">
                  <p:embed/>
                </p:oleObj>
              </mc:Choice>
              <mc:Fallback>
                <p:oleObj name="Visio" r:id="rId1" imgW="5181600" imgH="5600700" progId="Visio.Drawing.11">
                  <p:embed/>
                  <p:pic>
                    <p:nvPicPr>
                      <p:cNvPr id="0" name="Picture 2867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383" y="2945444"/>
                        <a:ext cx="3644684" cy="3941935"/>
                      </a:xfrm>
                      <a:prstGeom prst="rect">
                        <a:avLst/>
                      </a:prstGeom>
                      <a:noFill/>
                    </p:spPr>
                  </p:pic>
                </p:oleObj>
              </mc:Fallback>
            </mc:AlternateContent>
          </a:graphicData>
        </a:graphic>
      </p:graphicFrame>
      <p:sp>
        <p:nvSpPr>
          <p:cNvPr id="5"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sp>
        <p:nvSpPr>
          <p:cNvPr id="8" name="Title 1"/>
          <p:cNvSpPr txBox="1"/>
          <p:nvPr/>
        </p:nvSpPr>
        <p:spPr bwMode="auto">
          <a:xfrm>
            <a:off x="1524000" y="24470"/>
            <a:ext cx="8475663" cy="1013917"/>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a:r>
              <a:rPr lang="en-US" sz="3200" b="1">
                <a:latin typeface="Arial" panose="020B0604020202020204"/>
                <a:cs typeface="Arial" panose="020B0604020202020204"/>
              </a:rPr>
              <a:t>2.4 </a:t>
            </a:r>
            <a:r>
              <a:rPr lang="en-US" altLang="zh-CN" sz="3200" b="1">
                <a:latin typeface="Arial" panose="020B0604020202020204"/>
                <a:cs typeface="Arial" panose="020B0604020202020204"/>
              </a:rPr>
              <a:t>Multiple </a:t>
            </a:r>
            <a:r>
              <a:rPr lang="en-US" sz="3200" b="1">
                <a:latin typeface="Arial" panose="020B0604020202020204"/>
                <a:cs typeface="Arial" panose="020B0604020202020204"/>
              </a:rPr>
              <a:t>Traffic Simulation Models</a:t>
            </a:r>
            <a:endParaRPr lang="en-US" sz="3200" b="1" dirty="0">
              <a:latin typeface="Arial" panose="020B0604020202020204"/>
              <a:cs typeface="Arial" panose="020B0604020202020204"/>
            </a:endParaRPr>
          </a:p>
        </p:txBody>
      </p:sp>
      <p:sp>
        <p:nvSpPr>
          <p:cNvPr id="9" name="矩形 8"/>
          <p:cNvSpPr/>
          <p:nvPr/>
        </p:nvSpPr>
        <p:spPr>
          <a:xfrm>
            <a:off x="1790196" y="1228779"/>
            <a:ext cx="4051109" cy="461665"/>
          </a:xfrm>
          <a:prstGeom prst="rect">
            <a:avLst/>
          </a:prstGeom>
        </p:spPr>
        <p:txBody>
          <a:bodyPr wrap="none">
            <a:spAutoFit/>
          </a:bodyPr>
          <a:lstStyle/>
          <a:p>
            <a:pPr marL="342900" indent="-342900">
              <a:spcBef>
                <a:spcPct val="20000"/>
              </a:spcBef>
              <a:buFont typeface="Arial" panose="020B0604020202020204" pitchFamily="34" charset="0"/>
              <a:buChar char="•"/>
            </a:pPr>
            <a:r>
              <a:rPr lang="en-US" altLang="zh-CN" sz="2400" b="1" dirty="0">
                <a:latin typeface="Arial" panose="020B0604020202020204"/>
                <a:cs typeface="Arial" panose="020B0604020202020204"/>
              </a:rPr>
              <a:t>Signalized Intersections</a:t>
            </a:r>
            <a:endParaRPr lang="en-US" altLang="zh-CN" sz="2400" b="1"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1267" y="1720905"/>
            <a:ext cx="8686801" cy="1359976"/>
          </a:xfrm>
        </p:spPr>
        <p:txBody>
          <a:bodyPr/>
          <a:lstStyle/>
          <a:p>
            <a:pPr lvl="1">
              <a:tabLst>
                <a:tab pos="1489075" algn="l"/>
              </a:tabLst>
            </a:pPr>
            <a:r>
              <a:rPr lang="en-US" sz="2400" dirty="0">
                <a:latin typeface="Arial" panose="020B0604020202020204"/>
                <a:cs typeface="Arial" panose="020B0604020202020204"/>
              </a:rPr>
              <a:t>Input:  Average hourly capacity, cycle time, offset at node</a:t>
            </a:r>
            <a:endParaRPr lang="en-US" sz="2400" dirty="0">
              <a:latin typeface="Arial" panose="020B0604020202020204"/>
              <a:cs typeface="Arial" panose="020B0604020202020204"/>
            </a:endParaRPr>
          </a:p>
          <a:p>
            <a:pPr lvl="1">
              <a:tabLst>
                <a:tab pos="1828800" algn="l"/>
              </a:tabLst>
            </a:pPr>
            <a:r>
              <a:rPr lang="en-US" sz="2400" dirty="0">
                <a:latin typeface="Arial" panose="020B0604020202020204"/>
                <a:cs typeface="Arial" panose="020B0604020202020204"/>
              </a:rPr>
              <a:t>Output:  Effective green time per cycle(capacity/saturation flow rates)</a:t>
            </a:r>
            <a:endParaRPr lang="en-US" sz="2400" dirty="0">
              <a:latin typeface="Arial" panose="020B0604020202020204"/>
              <a:cs typeface="Arial" panose="020B0604020202020204"/>
            </a:endParaRPr>
          </a:p>
          <a:p>
            <a:pPr lvl="1"/>
            <a:endParaRPr lang="en-US" sz="2400" dirty="0">
              <a:latin typeface="Arial" panose="020B0604020202020204"/>
              <a:cs typeface="Arial" panose="020B0604020202020204"/>
            </a:endParaRPr>
          </a:p>
          <a:p>
            <a:pPr lvl="1"/>
            <a:endParaRPr lang="en-US" sz="2400" dirty="0">
              <a:latin typeface="Arial" panose="020B0604020202020204"/>
              <a:cs typeface="Arial" panose="020B0604020202020204"/>
            </a:endParaRPr>
          </a:p>
          <a:p>
            <a:endParaRPr lang="en-US" sz="2400" dirty="0">
              <a:latin typeface="Arial" panose="020B0604020202020204"/>
              <a:cs typeface="Arial" panose="020B0604020202020204"/>
            </a:endParaRPr>
          </a:p>
        </p:txBody>
      </p:sp>
      <p:pic>
        <p:nvPicPr>
          <p:cNvPr id="21509" name="Picture 2" descr="http://www3.math.tu-berlin.de/coga/pics/signal_wait.jpg"/>
          <p:cNvPicPr>
            <a:picLocks noChangeAspect="1" noChangeArrowheads="1"/>
          </p:cNvPicPr>
          <p:nvPr/>
        </p:nvPicPr>
        <p:blipFill>
          <a:blip r:embed="rId1" cstate="print"/>
          <a:srcRect/>
          <a:stretch>
            <a:fillRect/>
          </a:stretch>
        </p:blipFill>
        <p:spPr bwMode="auto">
          <a:xfrm>
            <a:off x="2861266" y="3467100"/>
            <a:ext cx="6809625" cy="2592737"/>
          </a:xfrm>
          <a:prstGeom prst="rect">
            <a:avLst/>
          </a:prstGeom>
          <a:noFill/>
          <a:ln w="9525">
            <a:noFill/>
            <a:miter lim="800000"/>
            <a:headEnd/>
            <a:tailEnd/>
          </a:ln>
        </p:spPr>
      </p:pic>
      <p:sp>
        <p:nvSpPr>
          <p:cNvPr id="6"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sp>
        <p:nvSpPr>
          <p:cNvPr id="8" name="Title 1"/>
          <p:cNvSpPr txBox="1"/>
          <p:nvPr/>
        </p:nvSpPr>
        <p:spPr bwMode="auto">
          <a:xfrm>
            <a:off x="1524000" y="24470"/>
            <a:ext cx="8475663" cy="1013917"/>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a:r>
              <a:rPr lang="en-US" sz="3200" b="1" dirty="0">
                <a:latin typeface="Arial" panose="020B0604020202020204"/>
                <a:cs typeface="Arial" panose="020B0604020202020204"/>
              </a:rPr>
              <a:t>2.4 </a:t>
            </a:r>
            <a:r>
              <a:rPr lang="en-US" altLang="zh-CN" sz="3200" b="1" dirty="0">
                <a:latin typeface="Arial" panose="020B0604020202020204"/>
                <a:cs typeface="Arial" panose="020B0604020202020204"/>
              </a:rPr>
              <a:t>Multiple </a:t>
            </a:r>
            <a:r>
              <a:rPr lang="en-US" sz="3200" b="1" dirty="0">
                <a:latin typeface="Arial" panose="020B0604020202020204"/>
                <a:cs typeface="Arial" panose="020B0604020202020204"/>
              </a:rPr>
              <a:t>Traffic Simulation Models</a:t>
            </a:r>
            <a:endParaRPr lang="en-US" sz="3200" b="1" dirty="0">
              <a:latin typeface="Arial" panose="020B0604020202020204"/>
              <a:cs typeface="Arial" panose="020B0604020202020204"/>
            </a:endParaRPr>
          </a:p>
        </p:txBody>
      </p:sp>
      <p:sp>
        <p:nvSpPr>
          <p:cNvPr id="9" name="矩形 8"/>
          <p:cNvSpPr/>
          <p:nvPr/>
        </p:nvSpPr>
        <p:spPr>
          <a:xfrm>
            <a:off x="1790195" y="1228779"/>
            <a:ext cx="5275034" cy="461665"/>
          </a:xfrm>
          <a:prstGeom prst="rect">
            <a:avLst/>
          </a:prstGeom>
        </p:spPr>
        <p:txBody>
          <a:bodyPr wrap="none">
            <a:spAutoFit/>
          </a:bodyPr>
          <a:lstStyle/>
          <a:p>
            <a:pPr marL="342900" indent="-342900">
              <a:spcBef>
                <a:spcPct val="20000"/>
              </a:spcBef>
              <a:buFont typeface="Arial" panose="020B0604020202020204" pitchFamily="34" charset="0"/>
              <a:buChar char="•"/>
            </a:pPr>
            <a:r>
              <a:rPr lang="en-US" altLang="zh-CN" sz="2400" b="1" dirty="0">
                <a:latin typeface="Arial" panose="020B0604020202020204"/>
                <a:cs typeface="Arial" panose="020B0604020202020204"/>
              </a:rPr>
              <a:t>Signal Timing &amp; Hourly Capacity</a:t>
            </a:r>
            <a:endParaRPr lang="en-US" altLang="zh-CN" sz="2400" b="1" dirty="0">
              <a:latin typeface="Arial" panose="020B0604020202020204"/>
              <a:cs typeface="Arial" panose="020B0604020202020204"/>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863" y="999050"/>
            <a:ext cx="8458201" cy="1470025"/>
          </a:xfrm>
        </p:spPr>
        <p:txBody>
          <a:bodyPr>
            <a:normAutofit/>
          </a:bodyPr>
          <a:lstStyle/>
          <a:p>
            <a:r>
              <a:rPr lang="en-US" sz="3600" b="1" dirty="0">
                <a:latin typeface="Arial" panose="020B0604020202020204"/>
                <a:cs typeface="Arial" panose="020B0604020202020204"/>
              </a:rPr>
              <a:t>Part 1</a:t>
            </a:r>
            <a:br>
              <a:rPr lang="en-US" sz="3600" b="1" dirty="0">
                <a:latin typeface="Arial" panose="020B0604020202020204"/>
                <a:cs typeface="Arial" panose="020B0604020202020204"/>
              </a:rPr>
            </a:br>
            <a:r>
              <a:rPr lang="en-US" altLang="zh-CN" sz="3600" b="1" dirty="0">
                <a:latin typeface="Arial" panose="020B0604020202020204"/>
                <a:cs typeface="Arial" panose="020B0604020202020204"/>
              </a:rPr>
              <a:t> Introduction to </a:t>
            </a:r>
            <a:r>
              <a:rPr lang="en-US" sz="3600" b="1" dirty="0" err="1">
                <a:latin typeface="Arial" panose="020B0604020202020204"/>
                <a:cs typeface="Arial" panose="020B0604020202020204"/>
              </a:rPr>
              <a:t>DTALite</a:t>
            </a:r>
            <a:r>
              <a:rPr lang="en-US" sz="3600" b="1" dirty="0">
                <a:latin typeface="Arial" panose="020B0604020202020204"/>
                <a:cs typeface="Arial" panose="020B0604020202020204"/>
              </a:rPr>
              <a:t>/</a:t>
            </a:r>
            <a:r>
              <a:rPr lang="en-US" sz="3600" b="1" dirty="0" err="1">
                <a:latin typeface="Arial" panose="020B0604020202020204"/>
                <a:cs typeface="Arial" panose="020B0604020202020204"/>
              </a:rPr>
              <a:t>NeXTA</a:t>
            </a:r>
            <a:endParaRPr lang="en-US" sz="3600" b="1" dirty="0">
              <a:latin typeface="Arial" panose="020B0604020202020204"/>
              <a:cs typeface="Arial" panose="020B0604020202020204"/>
            </a:endParaRPr>
          </a:p>
        </p:txBody>
      </p:sp>
      <p:sp>
        <p:nvSpPr>
          <p:cNvPr id="3" name="Subtitle 2"/>
          <p:cNvSpPr>
            <a:spLocks noGrp="1"/>
          </p:cNvSpPr>
          <p:nvPr>
            <p:ph type="subTitle" idx="1"/>
          </p:nvPr>
        </p:nvSpPr>
        <p:spPr>
          <a:xfrm>
            <a:off x="2997764" y="3101602"/>
            <a:ext cx="6073400" cy="1812332"/>
          </a:xfrm>
        </p:spPr>
        <p:txBody>
          <a:bodyPr>
            <a:normAutofit/>
          </a:bodyPr>
          <a:lstStyle/>
          <a:p>
            <a:pPr algn="l"/>
            <a:r>
              <a:rPr lang="en-US" sz="2400" dirty="0">
                <a:solidFill>
                  <a:schemeClr val="tx1"/>
                </a:solidFill>
                <a:latin typeface="Arial" panose="020B0604020202020204"/>
                <a:cs typeface="Arial" panose="020B0604020202020204"/>
              </a:rPr>
              <a:t>1.1 Project Objective and Motivations</a:t>
            </a:r>
            <a:endParaRPr lang="en-US" sz="2400" dirty="0">
              <a:solidFill>
                <a:schemeClr val="tx1"/>
              </a:solidFill>
              <a:latin typeface="Arial" panose="020B0604020202020204"/>
              <a:cs typeface="Arial" panose="020B0604020202020204"/>
            </a:endParaRPr>
          </a:p>
          <a:p>
            <a:pPr algn="l"/>
            <a:r>
              <a:rPr lang="en-US" altLang="zh-CN" sz="2400" dirty="0">
                <a:solidFill>
                  <a:schemeClr val="tx1"/>
                </a:solidFill>
                <a:latin typeface="Arial" panose="020B0604020202020204"/>
                <a:cs typeface="Arial" panose="020B0604020202020204"/>
              </a:rPr>
              <a:t>1.2 What </a:t>
            </a:r>
            <a:r>
              <a:rPr lang="en-US" altLang="zh-CN" sz="2400" dirty="0" err="1">
                <a:solidFill>
                  <a:schemeClr val="tx1"/>
                </a:solidFill>
                <a:latin typeface="Arial" panose="020B0604020202020204"/>
                <a:cs typeface="Arial" panose="020B0604020202020204"/>
              </a:rPr>
              <a:t>NeXTA</a:t>
            </a:r>
            <a:r>
              <a:rPr lang="en-US" altLang="zh-CN" sz="2400" dirty="0">
                <a:solidFill>
                  <a:schemeClr val="tx1"/>
                </a:solidFill>
                <a:latin typeface="Arial" panose="020B0604020202020204"/>
                <a:cs typeface="Arial" panose="020B0604020202020204"/>
              </a:rPr>
              <a:t>/</a:t>
            </a:r>
            <a:r>
              <a:rPr lang="en-US" altLang="zh-CN" sz="2400" dirty="0" err="1">
                <a:solidFill>
                  <a:schemeClr val="tx1"/>
                </a:solidFill>
                <a:latin typeface="Arial" panose="020B0604020202020204"/>
                <a:cs typeface="Arial" panose="020B0604020202020204"/>
              </a:rPr>
              <a:t>DTALite</a:t>
            </a:r>
            <a:r>
              <a:rPr lang="en-US" altLang="zh-CN" sz="2400" dirty="0">
                <a:solidFill>
                  <a:schemeClr val="tx1"/>
                </a:solidFill>
                <a:latin typeface="Arial" panose="020B0604020202020204"/>
                <a:cs typeface="Arial" panose="020B0604020202020204"/>
              </a:rPr>
              <a:t> Can Do</a:t>
            </a:r>
            <a:endParaRPr lang="en-US" altLang="zh-CN" sz="2400" dirty="0">
              <a:solidFill>
                <a:schemeClr val="tx1"/>
              </a:solidFill>
              <a:latin typeface="Arial" panose="020B0604020202020204"/>
              <a:cs typeface="Arial" panose="020B0604020202020204"/>
            </a:endParaRPr>
          </a:p>
          <a:p>
            <a:pPr algn="l"/>
            <a:r>
              <a:rPr lang="en-US" sz="2400" dirty="0">
                <a:solidFill>
                  <a:schemeClr val="tx1"/>
                </a:solidFill>
                <a:latin typeface="Arial" panose="020B0604020202020204"/>
                <a:cs typeface="Arial" panose="020B0604020202020204"/>
              </a:rPr>
              <a:t>1.3 Open-source Free Software Package </a:t>
            </a:r>
            <a:endParaRPr lang="en-US" sz="2400" dirty="0">
              <a:solidFill>
                <a:schemeClr val="tx1"/>
              </a:solidFill>
              <a:latin typeface="Arial" panose="020B0604020202020204"/>
              <a:cs typeface="Arial" panose="020B0604020202020204"/>
            </a:endParaRPr>
          </a:p>
        </p:txBody>
      </p:sp>
      <p:sp>
        <p:nvSpPr>
          <p:cNvPr id="5" name="Slide Number Placeholder 7"/>
          <p:cNvSpPr>
            <a:spLocks noGrp="1"/>
          </p:cNvSpPr>
          <p:nvPr>
            <p:ph type="sldNum" sz="quarter" idx="10"/>
          </p:nvPr>
        </p:nvSpPr>
        <p:spPr bwMode="auto">
          <a:xfrm>
            <a:off x="9999663" y="6483351"/>
            <a:ext cx="558800" cy="365125"/>
          </a:xfrm>
          <a:noFill/>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Motivations</a:t>
            </a:r>
            <a:endParaRPr lang="en-US"/>
          </a:p>
        </p:txBody>
      </p:sp>
      <p:sp>
        <p:nvSpPr>
          <p:cNvPr id="3" name="Content Placeholder 2"/>
          <p:cNvSpPr>
            <a:spLocks noGrp="1"/>
          </p:cNvSpPr>
          <p:nvPr>
            <p:ph idx="1"/>
          </p:nvPr>
        </p:nvSpPr>
        <p:spPr/>
        <p:txBody>
          <a:bodyPr>
            <a:normAutofit lnSpcReduction="10000"/>
          </a:bodyPr>
          <a:p>
            <a:r>
              <a:rPr lang="en-US" b="1">
                <a:solidFill>
                  <a:srgbClr val="FF0000"/>
                </a:solidFill>
              </a:rPr>
              <a:t>Adopting open network standard of GMNS</a:t>
            </a:r>
            <a:endParaRPr lang="en-US" b="1">
              <a:solidFill>
                <a:srgbClr val="FF0000"/>
              </a:solidFill>
            </a:endParaRPr>
          </a:p>
          <a:p>
            <a:r>
              <a:rPr lang="en-US" sz="1800"/>
              <a:t>General Travel Network Format Specification is a product of Zephyr Foundation, which aims to advance the field through flexible and efficient support, education, guidance, encouragement, and incubation. Further details can be found in https://zephyrtransport.org/projects/2-network-standard-and-tools/</a:t>
            </a:r>
            <a:endParaRPr lang="en-US" sz="1800"/>
          </a:p>
          <a:p>
            <a:r>
              <a:rPr lang="en-US" b="1">
                <a:solidFill>
                  <a:srgbClr val="FF0000"/>
                </a:solidFill>
              </a:rPr>
              <a:t>Integrated graphic user interface and analysis package</a:t>
            </a:r>
            <a:endParaRPr lang="en-US" b="1">
              <a:solidFill>
                <a:srgbClr val="FF0000"/>
              </a:solidFill>
            </a:endParaRPr>
          </a:p>
          <a:p>
            <a:r>
              <a:rPr lang="en-US" sz="1800"/>
              <a:t>(1) Provide an open-source code base to enable transportation researchers and software developers to expand its range of capabilities to various traffic management application.</a:t>
            </a:r>
            <a:endParaRPr lang="en-US" sz="1800"/>
          </a:p>
          <a:p>
            <a:r>
              <a:rPr lang="en-US" sz="1800"/>
              <a:t>(2) Present results to other users by visualizing time-varying traffic flow dynamics and traveler route choice behavior in an integrated environment.</a:t>
            </a:r>
            <a:endParaRPr lang="en-US" sz="1800"/>
          </a:p>
          <a:p>
            <a:r>
              <a:rPr lang="en-US" sz="1800"/>
              <a:t>(3) Provide a free, educational tool for students to understand the complex decision-making process in transportation planning and optimization processes.</a:t>
            </a:r>
            <a:endParaRPr lang="en-US" sz="1800"/>
          </a:p>
        </p:txBody>
      </p:sp>
      <p:sp>
        <p:nvSpPr>
          <p:cNvPr id="4" name="Slide Number Placeholder 3"/>
          <p:cNvSpPr>
            <a:spLocks noGrp="1"/>
          </p:cNvSpPr>
          <p:nvPr>
            <p:ph type="sldNum" sz="quarter" idx="12"/>
          </p:nvPr>
        </p:nvSpPr>
        <p:spPr/>
        <p:txBody>
          <a:bodyPr/>
          <a:p>
            <a:fld id="{1E8E9CB2-2897-44F3-B96C-AE93A821D237}"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 (II)</a:t>
            </a:r>
            <a:endParaRPr lang="en-US" dirty="0"/>
          </a:p>
        </p:txBody>
      </p:sp>
      <p:sp>
        <p:nvSpPr>
          <p:cNvPr id="3" name="Content Placeholder 2"/>
          <p:cNvSpPr>
            <a:spLocks noGrp="1"/>
          </p:cNvSpPr>
          <p:nvPr>
            <p:ph idx="1"/>
          </p:nvPr>
        </p:nvSpPr>
        <p:spPr>
          <a:xfrm>
            <a:off x="1524000" y="2087217"/>
            <a:ext cx="4648200" cy="4038947"/>
          </a:xfrm>
        </p:spPr>
        <p:txBody>
          <a:bodyPr>
            <a:normAutofit/>
          </a:bodyPr>
          <a:lstStyle/>
          <a:p>
            <a:pPr marL="342900" lvl="1" indent="-342900">
              <a:buFont typeface="Arial" panose="020B0604020202020204" pitchFamily="34" charset="0"/>
              <a:buChar char="•"/>
            </a:pPr>
            <a:r>
              <a:rPr lang="en-US" dirty="0"/>
              <a:t>Existing technical barriers: (based on DTA user survey, </a:t>
            </a:r>
            <a:r>
              <a:rPr lang="en-US" sz="2000" dirty="0"/>
              <a:t>TRB network modeling committee, 2009</a:t>
            </a:r>
            <a:r>
              <a:rPr lang="en-US" dirty="0"/>
              <a:t>)</a:t>
            </a:r>
            <a:endParaRPr lang="en-US" dirty="0"/>
          </a:p>
          <a:p>
            <a:pPr lvl="2"/>
            <a:r>
              <a:rPr lang="en-US" dirty="0"/>
              <a:t>Require </a:t>
            </a:r>
            <a:r>
              <a:rPr lang="en-US" dirty="0">
                <a:solidFill>
                  <a:srgbClr val="FF0000"/>
                </a:solidFill>
              </a:rPr>
              <a:t>too many input data</a:t>
            </a:r>
            <a:r>
              <a:rPr lang="en-US" dirty="0"/>
              <a:t>: 47%</a:t>
            </a:r>
            <a:endParaRPr lang="en-US" dirty="0"/>
          </a:p>
          <a:p>
            <a:pPr lvl="2"/>
            <a:endParaRPr lang="en-US" dirty="0"/>
          </a:p>
          <a:p>
            <a:pPr lvl="2"/>
            <a:r>
              <a:rPr lang="en-US" dirty="0"/>
              <a:t>Take </a:t>
            </a:r>
            <a:r>
              <a:rPr lang="en-US" dirty="0">
                <a:solidFill>
                  <a:srgbClr val="FF0000"/>
                </a:solidFill>
              </a:rPr>
              <a:t>too long </a:t>
            </a:r>
            <a:r>
              <a:rPr lang="en-US" dirty="0"/>
              <a:t>to run: 35%</a:t>
            </a:r>
            <a:endParaRPr lang="en-US" dirty="0"/>
          </a:p>
          <a:p>
            <a:pPr lvl="2"/>
            <a:endParaRPr lang="en-US" dirty="0"/>
          </a:p>
          <a:p>
            <a:pPr lvl="2"/>
            <a:endParaRPr lang="en-US" dirty="0">
              <a:solidFill>
                <a:srgbClr val="FF0000"/>
              </a:solidFill>
            </a:endParaRPr>
          </a:p>
          <a:p>
            <a:pPr lvl="2"/>
            <a:r>
              <a:rPr lang="en-US" dirty="0">
                <a:solidFill>
                  <a:srgbClr val="FF0000"/>
                </a:solidFill>
              </a:rPr>
              <a:t>Model is unclear</a:t>
            </a:r>
            <a:r>
              <a:rPr lang="en-US" dirty="0"/>
              <a:t>: 35%</a:t>
            </a:r>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p:txBody>
      </p:sp>
      <p:sp>
        <p:nvSpPr>
          <p:cNvPr id="4" name="Slide Number Placeholder 3"/>
          <p:cNvSpPr>
            <a:spLocks noGrp="1"/>
          </p:cNvSpPr>
          <p:nvPr>
            <p:ph type="sldNum" sz="quarter" idx="12"/>
          </p:nvPr>
        </p:nvSpPr>
        <p:spPr/>
        <p:txBody>
          <a:bodyPr/>
          <a:lstStyle/>
          <a:p>
            <a:fld id="{BAF7A419-B3C9-46E8-BEAC-1F7281603BD6}" type="slidenum">
              <a:rPr lang="en-US" smtClean="0"/>
            </a:fld>
            <a:endParaRPr lang="en-US"/>
          </a:p>
        </p:txBody>
      </p:sp>
      <p:sp>
        <p:nvSpPr>
          <p:cNvPr id="5" name="Content Placeholder 2"/>
          <p:cNvSpPr txBox="1"/>
          <p:nvPr/>
        </p:nvSpPr>
        <p:spPr>
          <a:xfrm>
            <a:off x="5867400" y="1600201"/>
            <a:ext cx="4114800" cy="4525963"/>
          </a:xfrm>
          <a:prstGeom prst="rect">
            <a:avLst/>
          </a:prstGeom>
        </p:spPr>
        <p:txBody>
          <a:bodyPr vert="horz" lIns="91440" tIns="45720" rIns="91440" bIns="45720" rtlCol="0">
            <a:normAutofit/>
          </a:bodyPr>
          <a:lstStyle/>
          <a:p>
            <a:pPr marL="1143000" lvl="2" indent="-228600">
              <a:spcBef>
                <a:spcPct val="20000"/>
              </a:spcBef>
              <a:defRPr/>
            </a:pPr>
            <a:endParaRPr lang="en-US" sz="2400" dirty="0"/>
          </a:p>
          <a:p>
            <a:pPr marL="1143000" lvl="2" indent="-228600">
              <a:spcBef>
                <a:spcPct val="20000"/>
              </a:spcBef>
              <a:defRPr/>
            </a:pPr>
            <a:r>
              <a:rPr lang="en-US" sz="2000" dirty="0"/>
              <a:t>Our goals</a:t>
            </a:r>
            <a:endParaRPr lang="en-US" sz="2000" dirty="0"/>
          </a:p>
          <a:p>
            <a:pPr marL="1143000" lvl="2" indent="-228600">
              <a:spcBef>
                <a:spcPct val="20000"/>
              </a:spcBef>
              <a:buFont typeface="Arial" panose="020B0604020202020204" pitchFamily="34" charset="0"/>
              <a:buChar char="•"/>
              <a:defRPr/>
            </a:pPr>
            <a:r>
              <a:rPr lang="en-US" sz="2000" dirty="0">
                <a:solidFill>
                  <a:srgbClr val="FF0000"/>
                </a:solidFill>
              </a:rPr>
              <a:t>Simplified data input </a:t>
            </a:r>
            <a:r>
              <a:rPr lang="en-US" sz="2000" dirty="0"/>
              <a:t>from static traffic assignment</a:t>
            </a:r>
            <a:endParaRPr lang="en-US" sz="2000" dirty="0"/>
          </a:p>
          <a:p>
            <a:pPr marL="1143000" lvl="2" indent="-228600">
              <a:spcBef>
                <a:spcPct val="20000"/>
              </a:spcBef>
              <a:buFont typeface="Arial" panose="020B0604020202020204" pitchFamily="34" charset="0"/>
              <a:buChar char="•"/>
              <a:defRPr/>
            </a:pPr>
            <a:endParaRPr lang="en-US" sz="2000" dirty="0"/>
          </a:p>
          <a:p>
            <a:pPr marL="1143000" lvl="2" indent="-228600">
              <a:spcBef>
                <a:spcPct val="20000"/>
              </a:spcBef>
              <a:buFont typeface="Arial" panose="020B0604020202020204" pitchFamily="34" charset="0"/>
              <a:buChar char="•"/>
              <a:defRPr/>
            </a:pPr>
            <a:r>
              <a:rPr lang="en-US" sz="2000" dirty="0"/>
              <a:t>Use </a:t>
            </a:r>
            <a:r>
              <a:rPr lang="en-US" sz="2000" dirty="0">
                <a:solidFill>
                  <a:srgbClr val="FF0000"/>
                </a:solidFill>
              </a:rPr>
              <a:t>parallel computing </a:t>
            </a:r>
            <a:r>
              <a:rPr lang="en-US" sz="2000" dirty="0"/>
              <a:t>capability, simplified routing and simulation</a:t>
            </a:r>
            <a:endParaRPr lang="en-US" sz="2000" dirty="0"/>
          </a:p>
          <a:p>
            <a:pPr marL="1143000" lvl="2" indent="-228600">
              <a:spcBef>
                <a:spcPct val="20000"/>
              </a:spcBef>
              <a:buFont typeface="Arial" panose="020B0604020202020204" pitchFamily="34" charset="0"/>
              <a:buChar char="•"/>
              <a:defRPr/>
            </a:pPr>
            <a:endParaRPr lang="en-US" sz="2000" dirty="0"/>
          </a:p>
          <a:p>
            <a:pPr marL="1143000" lvl="2" indent="-228600">
              <a:spcBef>
                <a:spcPct val="20000"/>
              </a:spcBef>
              <a:buFont typeface="Arial" panose="020B0604020202020204" pitchFamily="34" charset="0"/>
              <a:buChar char="•"/>
              <a:defRPr/>
            </a:pPr>
            <a:r>
              <a:rPr lang="en-US" sz="2000" dirty="0">
                <a:solidFill>
                  <a:srgbClr val="FF0000"/>
                </a:solidFill>
              </a:rPr>
              <a:t>Open-source</a:t>
            </a:r>
            <a:endParaRPr lang="en-US" sz="2400" dirty="0"/>
          </a:p>
          <a:p>
            <a:pPr marL="1143000" lvl="2" indent="-228600">
              <a:spcBef>
                <a:spcPct val="20000"/>
              </a:spcBef>
              <a:buFont typeface="Arial" panose="020B0604020202020204" pitchFamily="34" charset="0"/>
              <a:buChar char="•"/>
              <a:defRPr/>
            </a:pPr>
            <a:endParaRPr lang="en-US" sz="2400" dirty="0"/>
          </a:p>
        </p:txBody>
      </p:sp>
      <p:sp>
        <p:nvSpPr>
          <p:cNvPr id="6" name="Rectangle 5"/>
          <p:cNvSpPr/>
          <p:nvPr/>
        </p:nvSpPr>
        <p:spPr>
          <a:xfrm>
            <a:off x="7105016" y="5480051"/>
            <a:ext cx="3196003" cy="646331"/>
          </a:xfrm>
          <a:prstGeom prst="rect">
            <a:avLst/>
          </a:prstGeom>
        </p:spPr>
        <p:txBody>
          <a:bodyPr wrap="none">
            <a:spAutoFit/>
          </a:bodyPr>
          <a:lstStyle/>
          <a:p>
            <a:r>
              <a:rPr lang="en-US" dirty="0"/>
              <a:t>Visualization: </a:t>
            </a:r>
            <a:r>
              <a:rPr lang="en-US" dirty="0">
                <a:solidFill>
                  <a:srgbClr val="FF0000"/>
                </a:solidFill>
              </a:rPr>
              <a:t>Seeing is believing</a:t>
            </a:r>
            <a:endParaRPr lang="en-US" dirty="0">
              <a:solidFill>
                <a:srgbClr val="FF0000"/>
              </a:solidFill>
            </a:endParaRPr>
          </a:p>
          <a:p>
            <a:r>
              <a:rPr lang="en-US" dirty="0"/>
              <a:t>Excel Tools: </a:t>
            </a:r>
            <a:r>
              <a:rPr lang="en-US" dirty="0">
                <a:solidFill>
                  <a:srgbClr val="FF0000"/>
                </a:solidFill>
              </a:rPr>
              <a:t>Start from basics</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sym typeface="+mn-ea"/>
              </a:rPr>
              <a:t>DTALite/</a:t>
            </a:r>
            <a:r>
              <a:rPr lang="en-US" dirty="0" err="1" smtClean="0"/>
              <a:t>NeXTA</a:t>
            </a:r>
            <a:r>
              <a:rPr lang="en-US" dirty="0" smtClean="0"/>
              <a:t> Can Do</a:t>
            </a:r>
            <a:endParaRPr lang="en-US" dirty="0"/>
          </a:p>
        </p:txBody>
      </p:sp>
      <p:sp>
        <p:nvSpPr>
          <p:cNvPr id="3" name="Content Placeholder 2"/>
          <p:cNvSpPr>
            <a:spLocks noGrp="1"/>
          </p:cNvSpPr>
          <p:nvPr>
            <p:ph idx="1"/>
          </p:nvPr>
        </p:nvSpPr>
        <p:spPr>
          <a:xfrm>
            <a:off x="1981200" y="1341913"/>
            <a:ext cx="8229600" cy="5189517"/>
          </a:xfrm>
        </p:spPr>
        <p:txBody>
          <a:bodyPr>
            <a:noAutofit/>
          </a:bodyPr>
          <a:lstStyle/>
          <a:p>
            <a:pPr marL="240030" indent="-514350">
              <a:buSzPct val="76000"/>
              <a:buFont typeface="+mj-lt"/>
              <a:buAutoNum type="arabicPeriod"/>
            </a:pPr>
            <a:r>
              <a:rPr lang="en-US" sz="2000" dirty="0"/>
              <a:t>Open-source </a:t>
            </a:r>
            <a:r>
              <a:rPr lang="en-US" altLang="zh-CN" sz="2000" dirty="0"/>
              <a:t>t</a:t>
            </a:r>
            <a:r>
              <a:rPr lang="en-US" sz="2000" dirty="0"/>
              <a:t>raffic simulation/modeling Data Hub</a:t>
            </a:r>
            <a:endParaRPr lang="en-US" sz="2000" dirty="0"/>
          </a:p>
          <a:p>
            <a:pPr marL="891540" lvl="2" indent="-342900">
              <a:buSzPct val="76000"/>
            </a:pPr>
            <a:r>
              <a:rPr lang="en-US" sz="2000" dirty="0"/>
              <a:t>Integrated simulated and measured data management tools</a:t>
            </a:r>
            <a:endParaRPr lang="en-US" sz="2000" dirty="0"/>
          </a:p>
          <a:p>
            <a:pPr marL="891540" lvl="2" indent="-342900">
              <a:buSzPct val="76000"/>
            </a:pPr>
            <a:r>
              <a:rPr lang="en-US" sz="2000" dirty="0"/>
              <a:t>Connection </a:t>
            </a:r>
            <a:r>
              <a:rPr lang="en-US" sz="2000" dirty="0"/>
              <a:t>with </a:t>
            </a:r>
            <a:r>
              <a:rPr lang="en-US" sz="2000" dirty="0"/>
              <a:t>Travel demand model, signal optimization tool </a:t>
            </a:r>
            <a:r>
              <a:rPr lang="en-US" sz="2000" dirty="0"/>
              <a:t>(Synchro</a:t>
            </a:r>
            <a:r>
              <a:rPr lang="en-US" sz="2000" dirty="0"/>
              <a:t>)</a:t>
            </a:r>
            <a:endParaRPr lang="en-US" sz="2000" dirty="0"/>
          </a:p>
          <a:p>
            <a:pPr marL="514350" indent="-514350">
              <a:buSzPct val="76000"/>
              <a:buFont typeface="+mj-lt"/>
              <a:buAutoNum type="arabicPeriod"/>
            </a:pPr>
            <a:r>
              <a:rPr lang="en-US" sz="2000" dirty="0"/>
              <a:t>Large-scale </a:t>
            </a:r>
            <a:r>
              <a:rPr lang="en-US" sz="2000" dirty="0"/>
              <a:t>dynamic traffic assignment</a:t>
            </a:r>
            <a:endParaRPr lang="en-US" sz="2000" dirty="0"/>
          </a:p>
          <a:p>
            <a:pPr marL="891540" lvl="2" indent="-342900">
              <a:buSzPct val="76000"/>
            </a:pPr>
            <a:r>
              <a:rPr lang="en-US" sz="2000" dirty="0"/>
              <a:t>Typical network size: </a:t>
            </a:r>
            <a:r>
              <a:rPr lang="en-US" sz="2000" dirty="0"/>
              <a:t>2K~5K </a:t>
            </a:r>
            <a:r>
              <a:rPr lang="en-US" sz="2000" dirty="0"/>
              <a:t>zones, </a:t>
            </a:r>
            <a:r>
              <a:rPr lang="en-US" sz="2000" dirty="0"/>
              <a:t>20K~50K links, 2~4 </a:t>
            </a:r>
            <a:r>
              <a:rPr lang="en-US" sz="2000" dirty="0"/>
              <a:t>Million vehicles </a:t>
            </a:r>
            <a:endParaRPr lang="en-US" sz="2000" dirty="0"/>
          </a:p>
          <a:p>
            <a:pPr marL="514350" indent="-514350">
              <a:buSzPct val="76000"/>
              <a:buFont typeface="+mj-lt"/>
              <a:buAutoNum type="arabicPeriod"/>
            </a:pPr>
            <a:endParaRPr lang="en-US" sz="2000" dirty="0"/>
          </a:p>
          <a:p>
            <a:pPr marL="514350" indent="-514350">
              <a:buSzPct val="76000"/>
              <a:buFont typeface="+mj-lt"/>
              <a:buAutoNum type="arabicPeriod"/>
            </a:pPr>
            <a:r>
              <a:rPr lang="en-US" sz="2000" dirty="0"/>
              <a:t>Network </a:t>
            </a:r>
            <a:r>
              <a:rPr lang="en-US" sz="2000" dirty="0"/>
              <a:t>scenario analysis </a:t>
            </a:r>
            <a:endParaRPr lang="en-US" sz="2000" dirty="0"/>
          </a:p>
          <a:p>
            <a:pPr marL="891540" lvl="2" indent="-342900">
              <a:buSzPct val="76000"/>
            </a:pPr>
            <a:r>
              <a:rPr lang="en-US" sz="2000" dirty="0"/>
              <a:t>Rich outputs: various operational performance measures</a:t>
            </a:r>
            <a:endParaRPr lang="en-US" sz="2000" dirty="0"/>
          </a:p>
          <a:p>
            <a:pPr marL="891540" lvl="2" indent="-342900">
              <a:buSzPct val="76000"/>
            </a:pPr>
            <a:r>
              <a:rPr lang="en-US" sz="2000" dirty="0"/>
              <a:t>Road </a:t>
            </a:r>
            <a:r>
              <a:rPr lang="en-US" sz="2000" dirty="0"/>
              <a:t>pricing application: Consider time-dependent toll, Heterogeneous Value of </a:t>
            </a:r>
            <a:r>
              <a:rPr lang="en-US" sz="2000" dirty="0"/>
              <a:t>times</a:t>
            </a:r>
            <a:endParaRPr lang="en-US" sz="2000" dirty="0"/>
          </a:p>
        </p:txBody>
      </p:sp>
      <p:sp>
        <p:nvSpPr>
          <p:cNvPr id="4" name="Slide Number Placeholder 3"/>
          <p:cNvSpPr>
            <a:spLocks noGrp="1"/>
          </p:cNvSpPr>
          <p:nvPr>
            <p:ph type="sldNum" sz="quarter" idx="4294967295"/>
          </p:nvPr>
        </p:nvSpPr>
        <p:spPr>
          <a:xfrm>
            <a:off x="9144000" y="18288"/>
            <a:ext cx="1066800" cy="329184"/>
          </a:xfrm>
          <a:prstGeom prst="rect">
            <a:avLst/>
          </a:prstGeom>
        </p:spPr>
        <p:txBody>
          <a:bodyPr/>
          <a:lstStyle/>
          <a:p>
            <a:pPr>
              <a:defRPr/>
            </a:pPr>
            <a:fld id="{B78F7576-C33E-41BB-A515-CF3786773662}" type="slidenum">
              <a:rPr lang="en-US" smtClean="0"/>
            </a:fld>
            <a:endParaRPr lang="en-US" sz="1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p:cNvSpPr>
            <a:spLocks noChangeArrowheads="1"/>
          </p:cNvSpPr>
          <p:nvPr/>
        </p:nvSpPr>
        <p:spPr bwMode="auto">
          <a:xfrm>
            <a:off x="4948239" y="2652713"/>
            <a:ext cx="2295525" cy="3155950"/>
          </a:xfrm>
          <a:prstGeom prst="roundRect">
            <a:avLst>
              <a:gd name="adj" fmla="val 4690"/>
            </a:avLst>
          </a:prstGeom>
          <a:noFill/>
          <a:ln w="57150">
            <a:solidFill>
              <a:schemeClr val="accent2"/>
            </a:solidFill>
            <a:round/>
          </a:ln>
        </p:spPr>
        <p:txBody>
          <a:bodyPr wrap="none" anchor="ctr"/>
          <a:lstStyle/>
          <a:p>
            <a:endParaRPr lang="zh-CN" altLang="en-US"/>
          </a:p>
        </p:txBody>
      </p:sp>
      <p:sp>
        <p:nvSpPr>
          <p:cNvPr id="9" name="AutoShape 5"/>
          <p:cNvSpPr>
            <a:spLocks noChangeArrowheads="1"/>
          </p:cNvSpPr>
          <p:nvPr/>
        </p:nvSpPr>
        <p:spPr bwMode="gray">
          <a:xfrm>
            <a:off x="5181601" y="2514600"/>
            <a:ext cx="1863725" cy="287338"/>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round/>
          </a:ln>
          <a:effectLst/>
        </p:spPr>
        <p:txBody>
          <a:bodyPr wrap="none" anchor="ctr"/>
          <a:lstStyle/>
          <a:p>
            <a:pPr>
              <a:defRPr/>
            </a:pPr>
            <a:endParaRPr lang="zh-CN" altLang="en-US"/>
          </a:p>
        </p:txBody>
      </p:sp>
      <p:sp>
        <p:nvSpPr>
          <p:cNvPr id="10" name="AutoShape 6"/>
          <p:cNvSpPr>
            <a:spLocks noChangeArrowheads="1"/>
          </p:cNvSpPr>
          <p:nvPr/>
        </p:nvSpPr>
        <p:spPr bwMode="auto">
          <a:xfrm flipH="1">
            <a:off x="6858001" y="2590801"/>
            <a:ext cx="73025" cy="144463"/>
          </a:xfrm>
          <a:prstGeom prst="octagon">
            <a:avLst>
              <a:gd name="adj" fmla="val 29287"/>
            </a:avLst>
          </a:prstGeom>
          <a:solidFill>
            <a:schemeClr val="bg1"/>
          </a:solidFill>
          <a:ln w="9525">
            <a:noFill/>
            <a:miter lim="800000"/>
          </a:ln>
        </p:spPr>
        <p:txBody>
          <a:bodyPr wrap="none" anchor="ctr"/>
          <a:lstStyle/>
          <a:p>
            <a:endParaRPr lang="zh-CN" altLang="en-US"/>
          </a:p>
        </p:txBody>
      </p:sp>
      <p:sp>
        <p:nvSpPr>
          <p:cNvPr id="11" name="AutoShape 7"/>
          <p:cNvSpPr>
            <a:spLocks noChangeArrowheads="1"/>
          </p:cNvSpPr>
          <p:nvPr/>
        </p:nvSpPr>
        <p:spPr bwMode="auto">
          <a:xfrm flipH="1">
            <a:off x="5267325" y="2581276"/>
            <a:ext cx="71438" cy="144463"/>
          </a:xfrm>
          <a:prstGeom prst="octagon">
            <a:avLst>
              <a:gd name="adj" fmla="val 29287"/>
            </a:avLst>
          </a:prstGeom>
          <a:solidFill>
            <a:schemeClr val="bg1"/>
          </a:solidFill>
          <a:ln w="9525">
            <a:noFill/>
            <a:miter lim="800000"/>
          </a:ln>
        </p:spPr>
        <p:txBody>
          <a:bodyPr wrap="none" anchor="ctr"/>
          <a:lstStyle/>
          <a:p>
            <a:endParaRPr lang="zh-CN" altLang="en-US"/>
          </a:p>
        </p:txBody>
      </p:sp>
      <p:sp>
        <p:nvSpPr>
          <p:cNvPr id="12" name="AutoShape 8"/>
          <p:cNvSpPr>
            <a:spLocks noChangeArrowheads="1"/>
          </p:cNvSpPr>
          <p:nvPr/>
        </p:nvSpPr>
        <p:spPr bwMode="auto">
          <a:xfrm>
            <a:off x="7458076" y="2151063"/>
            <a:ext cx="2295525" cy="3155950"/>
          </a:xfrm>
          <a:prstGeom prst="roundRect">
            <a:avLst>
              <a:gd name="adj" fmla="val 4690"/>
            </a:avLst>
          </a:prstGeom>
          <a:noFill/>
          <a:ln w="57150">
            <a:solidFill>
              <a:schemeClr val="hlink"/>
            </a:solidFill>
            <a:round/>
          </a:ln>
        </p:spPr>
        <p:txBody>
          <a:bodyPr wrap="none" anchor="ctr"/>
          <a:lstStyle/>
          <a:p>
            <a:endParaRPr lang="zh-CN" altLang="en-US"/>
          </a:p>
        </p:txBody>
      </p:sp>
      <p:sp>
        <p:nvSpPr>
          <p:cNvPr id="13" name="AutoShape 9"/>
          <p:cNvSpPr>
            <a:spLocks noChangeArrowheads="1"/>
          </p:cNvSpPr>
          <p:nvPr/>
        </p:nvSpPr>
        <p:spPr bwMode="gray">
          <a:xfrm>
            <a:off x="7673976" y="2008189"/>
            <a:ext cx="1863725" cy="287337"/>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ln>
          <a:effectLst/>
        </p:spPr>
        <p:txBody>
          <a:bodyPr wrap="none" anchor="ctr"/>
          <a:lstStyle/>
          <a:p>
            <a:pPr>
              <a:defRPr/>
            </a:pPr>
            <a:endParaRPr lang="zh-CN" altLang="en-US"/>
          </a:p>
        </p:txBody>
      </p:sp>
      <p:sp>
        <p:nvSpPr>
          <p:cNvPr id="14" name="AutoShape 10"/>
          <p:cNvSpPr>
            <a:spLocks noChangeArrowheads="1"/>
          </p:cNvSpPr>
          <p:nvPr/>
        </p:nvSpPr>
        <p:spPr bwMode="auto">
          <a:xfrm flipH="1">
            <a:off x="9359900" y="2079626"/>
            <a:ext cx="71438" cy="142875"/>
          </a:xfrm>
          <a:prstGeom prst="octagon">
            <a:avLst>
              <a:gd name="adj" fmla="val 29287"/>
            </a:avLst>
          </a:prstGeom>
          <a:solidFill>
            <a:schemeClr val="bg1"/>
          </a:solidFill>
          <a:ln w="9525">
            <a:noFill/>
            <a:miter lim="800000"/>
          </a:ln>
        </p:spPr>
        <p:txBody>
          <a:bodyPr wrap="none" anchor="ctr"/>
          <a:lstStyle/>
          <a:p>
            <a:endParaRPr lang="zh-CN" altLang="en-US"/>
          </a:p>
        </p:txBody>
      </p:sp>
      <p:sp>
        <p:nvSpPr>
          <p:cNvPr id="15" name="AutoShape 11"/>
          <p:cNvSpPr>
            <a:spLocks noChangeArrowheads="1"/>
          </p:cNvSpPr>
          <p:nvPr/>
        </p:nvSpPr>
        <p:spPr bwMode="auto">
          <a:xfrm flipH="1">
            <a:off x="7777164" y="2079626"/>
            <a:ext cx="71437" cy="142875"/>
          </a:xfrm>
          <a:prstGeom prst="octagon">
            <a:avLst>
              <a:gd name="adj" fmla="val 29287"/>
            </a:avLst>
          </a:prstGeom>
          <a:solidFill>
            <a:schemeClr val="bg1"/>
          </a:solidFill>
          <a:ln w="9525">
            <a:noFill/>
            <a:miter lim="800000"/>
          </a:ln>
        </p:spPr>
        <p:txBody>
          <a:bodyPr wrap="none" anchor="ctr"/>
          <a:lstStyle/>
          <a:p>
            <a:endParaRPr lang="zh-CN" altLang="en-US"/>
          </a:p>
        </p:txBody>
      </p:sp>
      <p:sp>
        <p:nvSpPr>
          <p:cNvPr id="17" name="Text Box 13"/>
          <p:cNvSpPr txBox="1">
            <a:spLocks noChangeArrowheads="1"/>
          </p:cNvSpPr>
          <p:nvPr/>
        </p:nvSpPr>
        <p:spPr bwMode="gray">
          <a:xfrm>
            <a:off x="5279713" y="2486026"/>
            <a:ext cx="1626235" cy="306705"/>
          </a:xfrm>
          <a:prstGeom prst="rect">
            <a:avLst/>
          </a:prstGeom>
          <a:noFill/>
          <a:ln w="9525" algn="ctr">
            <a:noFill/>
            <a:miter lim="800000"/>
          </a:ln>
        </p:spPr>
        <p:txBody>
          <a:bodyPr wrap="none">
            <a:spAutoFit/>
          </a:bodyPr>
          <a:lstStyle/>
          <a:p>
            <a:pPr algn="ctr" eaLnBrk="0" hangingPunct="0"/>
            <a:r>
              <a:rPr lang="en-US" altLang="zh-CN" sz="1400" dirty="0">
                <a:solidFill>
                  <a:schemeClr val="bg1"/>
                </a:solidFill>
              </a:rPr>
              <a:t>Q-GIS/OSM Maps</a:t>
            </a:r>
            <a:endParaRPr lang="en-US" altLang="zh-CN" sz="1400" dirty="0">
              <a:solidFill>
                <a:schemeClr val="bg1"/>
              </a:solidFill>
            </a:endParaRPr>
          </a:p>
        </p:txBody>
      </p:sp>
      <p:sp>
        <p:nvSpPr>
          <p:cNvPr id="18" name="Text Box 14"/>
          <p:cNvSpPr txBox="1">
            <a:spLocks noChangeArrowheads="1"/>
          </p:cNvSpPr>
          <p:nvPr/>
        </p:nvSpPr>
        <p:spPr bwMode="gray">
          <a:xfrm>
            <a:off x="7764931" y="1990726"/>
            <a:ext cx="1685013" cy="307777"/>
          </a:xfrm>
          <a:prstGeom prst="rect">
            <a:avLst/>
          </a:prstGeom>
          <a:noFill/>
          <a:ln w="9525" algn="ctr">
            <a:noFill/>
            <a:miter lim="800000"/>
          </a:ln>
        </p:spPr>
        <p:txBody>
          <a:bodyPr wrap="none">
            <a:spAutoFit/>
          </a:bodyPr>
          <a:lstStyle/>
          <a:p>
            <a:pPr algn="ctr" eaLnBrk="0" hangingPunct="0"/>
            <a:r>
              <a:rPr lang="en-US" altLang="zh-CN" sz="1400" dirty="0">
                <a:solidFill>
                  <a:srgbClr val="FFFFFF"/>
                </a:solidFill>
              </a:rPr>
              <a:t>Other Visualization</a:t>
            </a:r>
            <a:endParaRPr lang="en-US" altLang="zh-CN" sz="1400" dirty="0">
              <a:solidFill>
                <a:srgbClr val="FFFFFF"/>
              </a:solidFill>
            </a:endParaRPr>
          </a:p>
        </p:txBody>
      </p:sp>
      <p:grpSp>
        <p:nvGrpSpPr>
          <p:cNvPr id="19" name="Group 15"/>
          <p:cNvGrpSpPr/>
          <p:nvPr/>
        </p:nvGrpSpPr>
        <p:grpSpPr bwMode="auto">
          <a:xfrm>
            <a:off x="2438401" y="2914651"/>
            <a:ext cx="2295525" cy="3324225"/>
            <a:chOff x="576" y="1836"/>
            <a:chExt cx="1446" cy="2094"/>
          </a:xfrm>
        </p:grpSpPr>
        <p:sp>
          <p:nvSpPr>
            <p:cNvPr id="20" name="AutoShape 16"/>
            <p:cNvSpPr>
              <a:spLocks noChangeArrowheads="1"/>
            </p:cNvSpPr>
            <p:nvPr/>
          </p:nvSpPr>
          <p:spPr bwMode="auto">
            <a:xfrm>
              <a:off x="576" y="1942"/>
              <a:ext cx="1446" cy="1988"/>
            </a:xfrm>
            <a:prstGeom prst="roundRect">
              <a:avLst>
                <a:gd name="adj" fmla="val 4690"/>
              </a:avLst>
            </a:prstGeom>
            <a:noFill/>
            <a:ln w="57150">
              <a:solidFill>
                <a:schemeClr val="folHlink"/>
              </a:solidFill>
              <a:round/>
            </a:ln>
          </p:spPr>
          <p:txBody>
            <a:bodyPr wrap="none" anchor="ctr"/>
            <a:lstStyle/>
            <a:p>
              <a:endParaRPr lang="zh-CN" altLang="en-US"/>
            </a:p>
          </p:txBody>
        </p:sp>
        <p:sp>
          <p:nvSpPr>
            <p:cNvPr id="21" name="AutoShape 17"/>
            <p:cNvSpPr>
              <a:spLocks noChangeArrowheads="1"/>
            </p:cNvSpPr>
            <p:nvPr/>
          </p:nvSpPr>
          <p:spPr bwMode="gray">
            <a:xfrm>
              <a:off x="712" y="1852"/>
              <a:ext cx="1174" cy="181"/>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w="9525">
              <a:noFill/>
              <a:round/>
            </a:ln>
            <a:effectLst/>
          </p:spPr>
          <p:txBody>
            <a:bodyPr wrap="none" anchor="ctr"/>
            <a:lstStyle/>
            <a:p>
              <a:pPr>
                <a:defRPr/>
              </a:pPr>
              <a:endParaRPr lang="zh-CN" altLang="en-US"/>
            </a:p>
          </p:txBody>
        </p:sp>
        <p:sp>
          <p:nvSpPr>
            <p:cNvPr id="22" name="AutoShape 18"/>
            <p:cNvSpPr>
              <a:spLocks noChangeArrowheads="1"/>
            </p:cNvSpPr>
            <p:nvPr/>
          </p:nvSpPr>
          <p:spPr bwMode="auto">
            <a:xfrm flipH="1">
              <a:off x="1773" y="1897"/>
              <a:ext cx="45" cy="91"/>
            </a:xfrm>
            <a:prstGeom prst="octagon">
              <a:avLst>
                <a:gd name="adj" fmla="val 29287"/>
              </a:avLst>
            </a:prstGeom>
            <a:solidFill>
              <a:schemeClr val="bg1"/>
            </a:solidFill>
            <a:ln w="9525">
              <a:noFill/>
              <a:miter lim="800000"/>
            </a:ln>
          </p:spPr>
          <p:txBody>
            <a:bodyPr wrap="none" anchor="ctr"/>
            <a:lstStyle/>
            <a:p>
              <a:endParaRPr lang="zh-CN" altLang="en-US"/>
            </a:p>
          </p:txBody>
        </p:sp>
        <p:sp>
          <p:nvSpPr>
            <p:cNvPr id="23" name="AutoShape 19"/>
            <p:cNvSpPr>
              <a:spLocks noChangeArrowheads="1"/>
            </p:cNvSpPr>
            <p:nvPr/>
          </p:nvSpPr>
          <p:spPr bwMode="auto">
            <a:xfrm flipH="1">
              <a:off x="776" y="1897"/>
              <a:ext cx="46" cy="91"/>
            </a:xfrm>
            <a:prstGeom prst="octagon">
              <a:avLst>
                <a:gd name="adj" fmla="val 29287"/>
              </a:avLst>
            </a:prstGeom>
            <a:solidFill>
              <a:schemeClr val="bg1"/>
            </a:solidFill>
            <a:ln w="9525">
              <a:noFill/>
              <a:miter lim="800000"/>
            </a:ln>
          </p:spPr>
          <p:txBody>
            <a:bodyPr wrap="none" anchor="ctr"/>
            <a:lstStyle/>
            <a:p>
              <a:endParaRPr lang="zh-CN" altLang="en-US"/>
            </a:p>
          </p:txBody>
        </p:sp>
        <p:sp>
          <p:nvSpPr>
            <p:cNvPr id="24" name="Text Box 20"/>
            <p:cNvSpPr txBox="1">
              <a:spLocks noChangeArrowheads="1"/>
            </p:cNvSpPr>
            <p:nvPr/>
          </p:nvSpPr>
          <p:spPr bwMode="gray">
            <a:xfrm>
              <a:off x="1058" y="1836"/>
              <a:ext cx="472" cy="194"/>
            </a:xfrm>
            <a:prstGeom prst="rect">
              <a:avLst/>
            </a:prstGeom>
            <a:noFill/>
            <a:ln w="9525" algn="ctr">
              <a:noFill/>
              <a:miter lim="800000"/>
            </a:ln>
          </p:spPr>
          <p:txBody>
            <a:bodyPr wrap="none">
              <a:spAutoFit/>
            </a:bodyPr>
            <a:lstStyle/>
            <a:p>
              <a:pPr algn="ctr" eaLnBrk="0" hangingPunct="0"/>
              <a:r>
                <a:rPr lang="en-US" altLang="zh-CN" sz="1400" dirty="0" err="1">
                  <a:solidFill>
                    <a:schemeClr val="bg1"/>
                  </a:solidFill>
                </a:rPr>
                <a:t>NeXTA</a:t>
              </a:r>
              <a:endParaRPr lang="en-US" altLang="zh-CN" sz="1400" dirty="0">
                <a:solidFill>
                  <a:schemeClr val="bg1"/>
                </a:solidFill>
              </a:endParaRPr>
            </a:p>
          </p:txBody>
        </p:sp>
        <p:sp>
          <p:nvSpPr>
            <p:cNvPr id="25" name="Text Box 21"/>
            <p:cNvSpPr txBox="1">
              <a:spLocks noChangeArrowheads="1"/>
            </p:cNvSpPr>
            <p:nvPr/>
          </p:nvSpPr>
          <p:spPr bwMode="auto">
            <a:xfrm>
              <a:off x="624" y="2106"/>
              <a:ext cx="1344" cy="465"/>
            </a:xfrm>
            <a:prstGeom prst="rect">
              <a:avLst/>
            </a:prstGeom>
            <a:noFill/>
            <a:ln w="9525" algn="ctr">
              <a:noFill/>
              <a:miter lim="800000"/>
            </a:ln>
          </p:spPr>
          <p:txBody>
            <a:bodyPr>
              <a:spAutoFit/>
            </a:bodyPr>
            <a:lstStyle/>
            <a:p>
              <a:pPr eaLnBrk="0" hangingPunct="0"/>
              <a:r>
                <a:rPr lang="en-US" altLang="zh-CN" sz="1400" dirty="0">
                  <a:solidFill>
                    <a:srgbClr val="000000"/>
                  </a:solidFill>
                </a:rPr>
                <a:t>Large-scale  Dynamic Traffic  Assignment &amp; Simulator</a:t>
              </a:r>
              <a:endParaRPr lang="en-US" altLang="zh-CN" sz="1400" dirty="0">
                <a:solidFill>
                  <a:srgbClr val="000000"/>
                </a:solidFill>
              </a:endParaRPr>
            </a:p>
          </p:txBody>
        </p:sp>
      </p:grpSp>
      <p:sp>
        <p:nvSpPr>
          <p:cNvPr id="27" name="Text Box 23"/>
          <p:cNvSpPr txBox="1">
            <a:spLocks noChangeArrowheads="1"/>
          </p:cNvSpPr>
          <p:nvPr/>
        </p:nvSpPr>
        <p:spPr bwMode="auto">
          <a:xfrm>
            <a:off x="7543800" y="2275699"/>
            <a:ext cx="2133600" cy="1938992"/>
          </a:xfrm>
          <a:prstGeom prst="rect">
            <a:avLst/>
          </a:prstGeom>
          <a:noFill/>
          <a:ln w="9525" algn="ctr">
            <a:noFill/>
            <a:miter lim="800000"/>
          </a:ln>
        </p:spPr>
        <p:txBody>
          <a:bodyPr>
            <a:spAutoFit/>
          </a:bodyPr>
          <a:lstStyle/>
          <a:p>
            <a:pPr eaLnBrk="0" hangingPunct="0"/>
            <a:r>
              <a:rPr lang="en-US" altLang="zh-CN" sz="1200" dirty="0">
                <a:solidFill>
                  <a:srgbClr val="000000"/>
                </a:solidFill>
              </a:rPr>
              <a:t>Corridor-level VOC contour</a:t>
            </a:r>
            <a:endParaRPr lang="en-US" altLang="zh-CN" sz="1200" dirty="0">
              <a:solidFill>
                <a:srgbClr val="000000"/>
              </a:solidFill>
            </a:endParaRPr>
          </a:p>
          <a:p>
            <a:pPr eaLnBrk="0" hangingPunct="0"/>
            <a:endParaRPr lang="en-US" altLang="zh-CN" sz="1200" dirty="0">
              <a:solidFill>
                <a:srgbClr val="000000"/>
              </a:solidFill>
            </a:endParaRPr>
          </a:p>
          <a:p>
            <a:pPr eaLnBrk="0" hangingPunct="0"/>
            <a:endParaRPr lang="en-US" altLang="zh-CN" sz="1200" dirty="0">
              <a:solidFill>
                <a:srgbClr val="000000"/>
              </a:solidFill>
            </a:endParaRPr>
          </a:p>
          <a:p>
            <a:pPr eaLnBrk="0" hangingPunct="0"/>
            <a:endParaRPr lang="en-US" altLang="zh-CN" sz="1200" dirty="0">
              <a:solidFill>
                <a:srgbClr val="000000"/>
              </a:solidFill>
            </a:endParaRPr>
          </a:p>
          <a:p>
            <a:pPr eaLnBrk="0" hangingPunct="0"/>
            <a:endParaRPr lang="en-US" altLang="zh-CN" sz="1200" dirty="0">
              <a:solidFill>
                <a:srgbClr val="000000"/>
              </a:solidFill>
            </a:endParaRPr>
          </a:p>
          <a:p>
            <a:pPr eaLnBrk="0" hangingPunct="0"/>
            <a:endParaRPr lang="en-US" altLang="zh-CN" sz="1200" dirty="0">
              <a:solidFill>
                <a:srgbClr val="000000"/>
              </a:solidFill>
            </a:endParaRPr>
          </a:p>
          <a:p>
            <a:pPr eaLnBrk="0" hangingPunct="0"/>
            <a:endParaRPr lang="en-US" altLang="zh-CN" sz="1200" dirty="0">
              <a:solidFill>
                <a:srgbClr val="000000"/>
              </a:solidFill>
            </a:endParaRPr>
          </a:p>
          <a:p>
            <a:pPr eaLnBrk="0" hangingPunct="0"/>
            <a:endParaRPr lang="en-US" altLang="zh-CN" sz="1200" dirty="0">
              <a:solidFill>
                <a:srgbClr val="000000"/>
              </a:solidFill>
            </a:endParaRPr>
          </a:p>
          <a:p>
            <a:pPr lvl="0" algn="ctr">
              <a:spcBef>
                <a:spcPct val="0"/>
              </a:spcBef>
              <a:defRPr/>
            </a:pPr>
            <a:r>
              <a:rPr lang="en-US" sz="1200" dirty="0"/>
              <a:t>Simulation vs. Observation Comparison</a:t>
            </a:r>
            <a:endParaRPr lang="en-US" sz="1200" dirty="0"/>
          </a:p>
        </p:txBody>
      </p:sp>
      <p:pic>
        <p:nvPicPr>
          <p:cNvPr id="28" name="Picture 2"/>
          <p:cNvPicPr>
            <a:picLocks noChangeAspect="1" noChangeArrowheads="1"/>
          </p:cNvPicPr>
          <p:nvPr/>
        </p:nvPicPr>
        <p:blipFill>
          <a:blip r:embed="rId1" cstate="print"/>
          <a:srcRect/>
          <a:stretch>
            <a:fillRect/>
          </a:stretch>
        </p:blipFill>
        <p:spPr bwMode="auto">
          <a:xfrm>
            <a:off x="2590801" y="4191000"/>
            <a:ext cx="1897811" cy="1828800"/>
          </a:xfrm>
          <a:prstGeom prst="rect">
            <a:avLst/>
          </a:prstGeom>
          <a:noFill/>
          <a:ln w="9525">
            <a:noFill/>
            <a:miter lim="800000"/>
            <a:headEnd/>
            <a:tailEnd/>
          </a:ln>
        </p:spPr>
      </p:pic>
      <p:pic>
        <p:nvPicPr>
          <p:cNvPr id="30" name="Picture 4"/>
          <p:cNvPicPr>
            <a:picLocks noChangeAspect="1" noChangeArrowheads="1"/>
          </p:cNvPicPr>
          <p:nvPr/>
        </p:nvPicPr>
        <p:blipFill>
          <a:blip r:embed="rId2" cstate="print"/>
          <a:srcRect/>
          <a:stretch>
            <a:fillRect/>
          </a:stretch>
        </p:blipFill>
        <p:spPr bwMode="auto">
          <a:xfrm>
            <a:off x="5105401" y="4648201"/>
            <a:ext cx="1819275" cy="847725"/>
          </a:xfrm>
          <a:prstGeom prst="rect">
            <a:avLst/>
          </a:prstGeom>
          <a:noFill/>
          <a:ln w="9525">
            <a:noFill/>
            <a:miter lim="800000"/>
            <a:headEnd/>
            <a:tailEnd/>
          </a:ln>
        </p:spPr>
      </p:pic>
      <p:pic>
        <p:nvPicPr>
          <p:cNvPr id="15361" name="Picture 1"/>
          <p:cNvPicPr>
            <a:picLocks noChangeAspect="1" noChangeArrowheads="1"/>
          </p:cNvPicPr>
          <p:nvPr/>
        </p:nvPicPr>
        <p:blipFill>
          <a:blip r:embed="rId3" cstate="print"/>
          <a:srcRect/>
          <a:stretch>
            <a:fillRect/>
          </a:stretch>
        </p:blipFill>
        <p:spPr bwMode="auto">
          <a:xfrm>
            <a:off x="5029200" y="3048001"/>
            <a:ext cx="2122368" cy="995329"/>
          </a:xfrm>
          <a:prstGeom prst="rect">
            <a:avLst/>
          </a:prstGeom>
          <a:noFill/>
          <a:ln w="9525">
            <a:noFill/>
            <a:miter lim="800000"/>
            <a:headEnd/>
            <a:tailEnd/>
          </a:ln>
        </p:spPr>
      </p:pic>
      <p:pic>
        <p:nvPicPr>
          <p:cNvPr id="15363" name="Picture 3"/>
          <p:cNvPicPr>
            <a:picLocks noChangeAspect="1" noChangeArrowheads="1"/>
          </p:cNvPicPr>
          <p:nvPr/>
        </p:nvPicPr>
        <p:blipFill>
          <a:blip r:embed="rId4" cstate="print"/>
          <a:srcRect/>
          <a:stretch>
            <a:fillRect/>
          </a:stretch>
        </p:blipFill>
        <p:spPr bwMode="auto">
          <a:xfrm>
            <a:off x="7848601" y="2627737"/>
            <a:ext cx="1538983" cy="1109663"/>
          </a:xfrm>
          <a:prstGeom prst="rect">
            <a:avLst/>
          </a:prstGeom>
          <a:noFill/>
          <a:ln w="9525">
            <a:noFill/>
            <a:miter lim="800000"/>
            <a:headEnd/>
            <a:tailEnd/>
          </a:ln>
        </p:spPr>
      </p:pic>
      <p:pic>
        <p:nvPicPr>
          <p:cNvPr id="36" name="Picture 1"/>
          <p:cNvPicPr>
            <a:picLocks noChangeAspect="1" noChangeArrowheads="1"/>
          </p:cNvPicPr>
          <p:nvPr/>
        </p:nvPicPr>
        <p:blipFill>
          <a:blip r:embed="rId5" cstate="print"/>
          <a:srcRect b="6250"/>
          <a:stretch>
            <a:fillRect/>
          </a:stretch>
        </p:blipFill>
        <p:spPr bwMode="auto">
          <a:xfrm>
            <a:off x="7620001" y="4114801"/>
            <a:ext cx="2048933" cy="1152525"/>
          </a:xfrm>
          <a:prstGeom prst="rect">
            <a:avLst/>
          </a:prstGeom>
          <a:noFill/>
          <a:ln w="9525">
            <a:noFill/>
            <a:miter lim="800000"/>
            <a:headEnd/>
            <a:tailEnd/>
          </a:ln>
        </p:spPr>
      </p:pic>
      <p:sp>
        <p:nvSpPr>
          <p:cNvPr id="29"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sp>
        <p:nvSpPr>
          <p:cNvPr id="31" name="Title 1"/>
          <p:cNvSpPr txBox="1"/>
          <p:nvPr/>
        </p:nvSpPr>
        <p:spPr bwMode="auto">
          <a:xfrm>
            <a:off x="1923480" y="852407"/>
            <a:ext cx="3564610" cy="874750"/>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a:r>
              <a:rPr lang="en-US" sz="2400" b="1" dirty="0">
                <a:latin typeface="Arial" panose="020B0604020202020204"/>
                <a:cs typeface="Arial" panose="020B0604020202020204"/>
              </a:rPr>
              <a:t>Rich Output</a:t>
            </a:r>
            <a:endParaRPr lang="en-US" sz="2400" b="1" dirty="0">
              <a:latin typeface="Arial" panose="020B0604020202020204"/>
              <a:cs typeface="Arial" panose="020B0604020202020204"/>
            </a:endParaRPr>
          </a:p>
        </p:txBody>
      </p:sp>
      <p:sp>
        <p:nvSpPr>
          <p:cNvPr id="32" name="Title 1"/>
          <p:cNvSpPr txBox="1"/>
          <p:nvPr/>
        </p:nvSpPr>
        <p:spPr bwMode="auto">
          <a:xfrm>
            <a:off x="1524000" y="0"/>
            <a:ext cx="8229600" cy="1143000"/>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eaLnBrk="1" fontAlgn="auto" hangingPunct="1">
              <a:spcAft>
                <a:spcPts val="0"/>
              </a:spcAft>
              <a:defRPr/>
            </a:pPr>
            <a:r>
              <a:rPr lang="en-US" sz="3200" b="1" dirty="0">
                <a:latin typeface="Arial" panose="020B0604020202020204"/>
                <a:cs typeface="Arial" panose="020B0604020202020204"/>
              </a:rPr>
              <a:t> What </a:t>
            </a:r>
            <a:r>
              <a:rPr lang="en-US" sz="3200" b="1" dirty="0" err="1">
                <a:latin typeface="Arial" panose="020B0604020202020204"/>
                <a:cs typeface="Arial" panose="020B0604020202020204"/>
              </a:rPr>
              <a:t>NeXTA</a:t>
            </a:r>
            <a:r>
              <a:rPr lang="en-US" sz="3200" b="1" dirty="0">
                <a:latin typeface="Arial" panose="020B0604020202020204"/>
                <a:cs typeface="Arial" panose="020B0604020202020204"/>
              </a:rPr>
              <a:t>/</a:t>
            </a:r>
            <a:r>
              <a:rPr lang="en-US" sz="3200" b="1" dirty="0" err="1">
                <a:latin typeface="Arial" panose="020B0604020202020204"/>
                <a:cs typeface="Arial" panose="020B0604020202020204"/>
              </a:rPr>
              <a:t>DTALite</a:t>
            </a:r>
            <a:r>
              <a:rPr lang="en-US" sz="3200" b="1" dirty="0">
                <a:latin typeface="Arial" panose="020B0604020202020204"/>
                <a:cs typeface="Arial" panose="020B0604020202020204"/>
              </a:rPr>
              <a:t> Can Do</a:t>
            </a:r>
            <a:endParaRPr lang="en-US" sz="3200" b="1"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868836" y="2432011"/>
          <a:ext cx="5785283" cy="41289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Diagram 6"/>
          <p:cNvGraphicFramePr/>
          <p:nvPr/>
        </p:nvGraphicFramePr>
        <p:xfrm>
          <a:off x="5500218" y="2432011"/>
          <a:ext cx="5785283" cy="412898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Hexagon 7"/>
          <p:cNvSpPr/>
          <p:nvPr/>
        </p:nvSpPr>
        <p:spPr bwMode="auto">
          <a:xfrm>
            <a:off x="2877788" y="3814786"/>
            <a:ext cx="1805049" cy="1650670"/>
          </a:xfrm>
          <a:prstGeom prst="hexagon">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4400"/>
            <a:endParaRPr lang="en-US" sz="2400">
              <a:latin typeface="Arial" panose="020B0604020202020204" pitchFamily="34" charset="0"/>
              <a:ea typeface="MS PGothic" panose="020B0600070205080204" pitchFamily="34" charset="-128"/>
            </a:endParaRPr>
          </a:p>
        </p:txBody>
      </p:sp>
      <p:cxnSp>
        <p:nvCxnSpPr>
          <p:cNvPr id="10" name="Straight Arrow Connector 9"/>
          <p:cNvCxnSpPr/>
          <p:nvPr/>
        </p:nvCxnSpPr>
        <p:spPr bwMode="auto">
          <a:xfrm>
            <a:off x="2319647" y="4361052"/>
            <a:ext cx="0" cy="486889"/>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a:off x="2804556" y="5772236"/>
            <a:ext cx="548244" cy="334489"/>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flipV="1">
            <a:off x="4231575" y="5643587"/>
            <a:ext cx="546265" cy="344385"/>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V="1">
            <a:off x="4041569" y="4242298"/>
            <a:ext cx="736270" cy="137753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flipV="1">
            <a:off x="3910941" y="3494154"/>
            <a:ext cx="11877" cy="2149432"/>
          </a:xfrm>
          <a:prstGeom prst="straightConnector1">
            <a:avLst/>
          </a:prstGeom>
          <a:solidFill>
            <a:schemeClr val="accent1"/>
          </a:solidFill>
          <a:ln w="38100" cap="flat" cmpd="sng" algn="ctr">
            <a:solidFill>
              <a:srgbClr val="FF0000"/>
            </a:solidFill>
            <a:prstDash val="solid"/>
            <a:round/>
            <a:headEnd type="arrow" w="med" len="med"/>
            <a:tailEnd type="arrow"/>
          </a:ln>
          <a:effectLst/>
        </p:spPr>
      </p:cxnSp>
      <p:cxnSp>
        <p:nvCxnSpPr>
          <p:cNvPr id="25" name="Straight Arrow Connector 24"/>
          <p:cNvCxnSpPr/>
          <p:nvPr/>
        </p:nvCxnSpPr>
        <p:spPr bwMode="auto">
          <a:xfrm>
            <a:off x="2816431" y="4382822"/>
            <a:ext cx="619496" cy="1165762"/>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7" name="Straight Arrow Connector 26"/>
          <p:cNvCxnSpPr/>
          <p:nvPr/>
        </p:nvCxnSpPr>
        <p:spPr bwMode="auto">
          <a:xfrm>
            <a:off x="2972790" y="4123546"/>
            <a:ext cx="724394" cy="1377537"/>
          </a:xfrm>
          <a:prstGeom prst="straightConnector1">
            <a:avLst/>
          </a:prstGeom>
          <a:solidFill>
            <a:schemeClr val="accent1"/>
          </a:solidFill>
          <a:ln w="38100" cap="flat" cmpd="sng" algn="ctr">
            <a:solidFill>
              <a:srgbClr val="FF0000"/>
            </a:solidFill>
            <a:prstDash val="dash"/>
            <a:round/>
            <a:headEnd type="arrow" w="med" len="med"/>
            <a:tailEnd type="none"/>
          </a:ln>
          <a:effectLst/>
        </p:spPr>
      </p:cxnSp>
      <p:cxnSp>
        <p:nvCxnSpPr>
          <p:cNvPr id="30" name="Straight Arrow Connector 29"/>
          <p:cNvCxnSpPr/>
          <p:nvPr/>
        </p:nvCxnSpPr>
        <p:spPr bwMode="auto">
          <a:xfrm flipV="1">
            <a:off x="2747158" y="3517904"/>
            <a:ext cx="855024" cy="1496290"/>
          </a:xfrm>
          <a:prstGeom prst="straightConnector1">
            <a:avLst/>
          </a:prstGeom>
          <a:solidFill>
            <a:schemeClr val="accent1"/>
          </a:solidFill>
          <a:ln w="38100" cap="flat" cmpd="sng" algn="ctr">
            <a:solidFill>
              <a:srgbClr val="FF0000"/>
            </a:solidFill>
            <a:prstDash val="solid"/>
            <a:round/>
            <a:headEnd type="arrow" w="med" len="med"/>
            <a:tailEnd type="arrow"/>
          </a:ln>
          <a:effectLst/>
        </p:spPr>
      </p:cxnSp>
      <p:cxnSp>
        <p:nvCxnSpPr>
          <p:cNvPr id="36" name="Straight Arrow Connector 35"/>
          <p:cNvCxnSpPr/>
          <p:nvPr/>
        </p:nvCxnSpPr>
        <p:spPr bwMode="auto">
          <a:xfrm>
            <a:off x="3065814" y="4062190"/>
            <a:ext cx="1486394" cy="1130135"/>
          </a:xfrm>
          <a:prstGeom prst="straightConnector1">
            <a:avLst/>
          </a:prstGeom>
          <a:solidFill>
            <a:schemeClr val="accent1"/>
          </a:solidFill>
          <a:ln w="38100" cap="flat" cmpd="sng" algn="ctr">
            <a:solidFill>
              <a:srgbClr val="FF0000"/>
            </a:solidFill>
            <a:prstDash val="dash"/>
            <a:round/>
            <a:headEnd type="arrow" w="med" len="med"/>
            <a:tailEnd type="none"/>
          </a:ln>
          <a:effectLst/>
        </p:spPr>
      </p:cxnSp>
      <p:cxnSp>
        <p:nvCxnSpPr>
          <p:cNvPr id="38" name="Straight Arrow Connector 37"/>
          <p:cNvCxnSpPr/>
          <p:nvPr/>
        </p:nvCxnSpPr>
        <p:spPr bwMode="auto">
          <a:xfrm flipV="1">
            <a:off x="3103419" y="3897915"/>
            <a:ext cx="1330037" cy="47500"/>
          </a:xfrm>
          <a:prstGeom prst="straightConnector1">
            <a:avLst/>
          </a:prstGeom>
          <a:solidFill>
            <a:schemeClr val="accent1"/>
          </a:solidFill>
          <a:ln w="38100" cap="flat" cmpd="sng" algn="ctr">
            <a:solidFill>
              <a:srgbClr val="FF0000"/>
            </a:solidFill>
            <a:prstDash val="dash"/>
            <a:round/>
            <a:headEnd type="arrow" w="med" len="med"/>
            <a:tailEnd type="none"/>
          </a:ln>
          <a:effectLst/>
        </p:spPr>
      </p:cxnSp>
      <p:cxnSp>
        <p:nvCxnSpPr>
          <p:cNvPr id="18" name="Straight Arrow Connector 17"/>
          <p:cNvCxnSpPr/>
          <p:nvPr/>
        </p:nvCxnSpPr>
        <p:spPr bwMode="auto">
          <a:xfrm flipH="1" flipV="1">
            <a:off x="7509165" y="3981042"/>
            <a:ext cx="439387" cy="296885"/>
          </a:xfrm>
          <a:prstGeom prst="straightConnector1">
            <a:avLst/>
          </a:prstGeom>
          <a:solidFill>
            <a:schemeClr val="accent1"/>
          </a:solidFill>
          <a:ln w="38100" cap="flat" cmpd="sng" algn="ctr">
            <a:solidFill>
              <a:srgbClr val="FF0000"/>
            </a:solidFill>
            <a:prstDash val="solid"/>
            <a:round/>
            <a:headEnd type="arrow" w="med" len="med"/>
            <a:tailEnd type="arrow"/>
          </a:ln>
          <a:effectLst/>
        </p:spPr>
      </p:cxnSp>
      <p:cxnSp>
        <p:nvCxnSpPr>
          <p:cNvPr id="21" name="Straight Arrow Connector 20"/>
          <p:cNvCxnSpPr/>
          <p:nvPr/>
        </p:nvCxnSpPr>
        <p:spPr bwMode="auto">
          <a:xfrm flipH="1" flipV="1">
            <a:off x="8364188" y="3541655"/>
            <a:ext cx="21773" cy="556163"/>
          </a:xfrm>
          <a:prstGeom prst="straightConnector1">
            <a:avLst/>
          </a:prstGeom>
          <a:solidFill>
            <a:schemeClr val="accent1"/>
          </a:solidFill>
          <a:ln w="38100" cap="flat" cmpd="sng" algn="ctr">
            <a:solidFill>
              <a:srgbClr val="FF0000"/>
            </a:solidFill>
            <a:prstDash val="solid"/>
            <a:round/>
            <a:headEnd type="arrow" w="med" len="med"/>
            <a:tailEnd type="arrow"/>
          </a:ln>
          <a:effectLst/>
        </p:spPr>
      </p:cxnSp>
      <p:cxnSp>
        <p:nvCxnSpPr>
          <p:cNvPr id="23" name="Straight Arrow Connector 22"/>
          <p:cNvCxnSpPr/>
          <p:nvPr/>
        </p:nvCxnSpPr>
        <p:spPr bwMode="auto">
          <a:xfrm flipH="1">
            <a:off x="7461665" y="4871691"/>
            <a:ext cx="510637" cy="285011"/>
          </a:xfrm>
          <a:prstGeom prst="straightConnector1">
            <a:avLst/>
          </a:prstGeom>
          <a:solidFill>
            <a:schemeClr val="accent1"/>
          </a:solidFill>
          <a:ln w="38100" cap="flat" cmpd="sng" algn="ctr">
            <a:solidFill>
              <a:srgbClr val="FF0000"/>
            </a:solidFill>
            <a:prstDash val="solid"/>
            <a:round/>
            <a:headEnd type="arrow" w="med" len="med"/>
            <a:tailEnd type="arrow"/>
          </a:ln>
          <a:effectLst/>
        </p:spPr>
      </p:cxnSp>
      <p:cxnSp>
        <p:nvCxnSpPr>
          <p:cNvPr id="26" name="Straight Arrow Connector 25"/>
          <p:cNvCxnSpPr/>
          <p:nvPr/>
        </p:nvCxnSpPr>
        <p:spPr bwMode="auto">
          <a:xfrm flipH="1">
            <a:off x="8364188" y="5073572"/>
            <a:ext cx="11874" cy="676893"/>
          </a:xfrm>
          <a:prstGeom prst="straightConnector1">
            <a:avLst/>
          </a:prstGeom>
          <a:solidFill>
            <a:schemeClr val="accent1"/>
          </a:solidFill>
          <a:ln w="38100" cap="flat" cmpd="sng" algn="ctr">
            <a:solidFill>
              <a:srgbClr val="FF0000"/>
            </a:solidFill>
            <a:prstDash val="solid"/>
            <a:round/>
            <a:headEnd type="arrow" w="med" len="med"/>
            <a:tailEnd type="arrow"/>
          </a:ln>
          <a:effectLst/>
        </p:spPr>
      </p:cxnSp>
      <p:cxnSp>
        <p:nvCxnSpPr>
          <p:cNvPr id="29" name="Straight Arrow Connector 28"/>
          <p:cNvCxnSpPr/>
          <p:nvPr/>
        </p:nvCxnSpPr>
        <p:spPr bwMode="auto">
          <a:xfrm flipH="1">
            <a:off x="8777847" y="4050315"/>
            <a:ext cx="510637" cy="285011"/>
          </a:xfrm>
          <a:prstGeom prst="straightConnector1">
            <a:avLst/>
          </a:prstGeom>
          <a:solidFill>
            <a:schemeClr val="accent1"/>
          </a:solidFill>
          <a:ln w="38100" cap="flat" cmpd="sng" algn="ctr">
            <a:solidFill>
              <a:srgbClr val="FF0000"/>
            </a:solidFill>
            <a:prstDash val="solid"/>
            <a:round/>
            <a:headEnd type="arrow" w="med" len="med"/>
            <a:tailEnd type="arrow"/>
          </a:ln>
          <a:effectLst/>
        </p:spPr>
      </p:cxnSp>
      <p:cxnSp>
        <p:nvCxnSpPr>
          <p:cNvPr id="31" name="Straight Arrow Connector 30"/>
          <p:cNvCxnSpPr/>
          <p:nvPr/>
        </p:nvCxnSpPr>
        <p:spPr bwMode="auto">
          <a:xfrm flipH="1" flipV="1">
            <a:off x="8851076" y="4847940"/>
            <a:ext cx="508661" cy="247402"/>
          </a:xfrm>
          <a:prstGeom prst="straightConnector1">
            <a:avLst/>
          </a:prstGeom>
          <a:solidFill>
            <a:schemeClr val="accent1"/>
          </a:solidFill>
          <a:ln w="38100" cap="flat" cmpd="sng" algn="ctr">
            <a:solidFill>
              <a:srgbClr val="FF0000"/>
            </a:solidFill>
            <a:prstDash val="solid"/>
            <a:round/>
            <a:headEnd type="arrow" w="med" len="med"/>
            <a:tailEnd type="arrow"/>
          </a:ln>
          <a:effectLst/>
        </p:spPr>
      </p:cxnSp>
      <p:sp>
        <p:nvSpPr>
          <p:cNvPr id="32" name="Content Placeholder 2"/>
          <p:cNvSpPr txBox="1"/>
          <p:nvPr/>
        </p:nvSpPr>
        <p:spPr bwMode="auto">
          <a:xfrm>
            <a:off x="1639784" y="1718035"/>
            <a:ext cx="4114800" cy="837960"/>
          </a:xfrm>
          <a:prstGeom prst="rect">
            <a:avLst/>
          </a:prstGeom>
          <a:noFill/>
          <a:ln w="9525">
            <a:noFill/>
            <a:miter lim="800000"/>
          </a:ln>
        </p:spPr>
        <p:txBody>
          <a:bodyPr vert="horz" wrap="square" lIns="0" tIns="0" rIns="0" bIns="0" numCol="1" anchor="t" anchorCtr="0" compatLnSpc="1"/>
          <a:lstStyle>
            <a:lvl1pPr marL="342900" indent="-342900" algn="l" rtl="0" eaLnBrk="0" fontAlgn="base" hangingPunct="0">
              <a:spcBef>
                <a:spcPct val="20000"/>
              </a:spcBef>
              <a:spcAft>
                <a:spcPct val="0"/>
              </a:spcAft>
              <a:buClr>
                <a:schemeClr val="accent1"/>
              </a:buClr>
              <a:buChar char="•"/>
              <a:defRPr>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bg2"/>
              </a:buClr>
              <a:buSzPct val="90000"/>
              <a:buChar char="–"/>
              <a:defRPr sz="1600">
                <a:solidFill>
                  <a:schemeClr val="tx1"/>
                </a:solidFill>
                <a:latin typeface="+mn-lt"/>
                <a:ea typeface="MS PGothic" panose="020B0600070205080204" pitchFamily="34" charset="-128"/>
              </a:defRPr>
            </a:lvl2pPr>
            <a:lvl3pPr marL="1085850" indent="-228600" algn="l" rtl="0" eaLnBrk="0" fontAlgn="base" hangingPunct="0">
              <a:spcBef>
                <a:spcPct val="20000"/>
              </a:spcBef>
              <a:spcAft>
                <a:spcPct val="0"/>
              </a:spcAft>
              <a:buClr>
                <a:schemeClr val="accent1"/>
              </a:buClr>
              <a:buChar char="•"/>
              <a:defRPr sz="1400">
                <a:solidFill>
                  <a:schemeClr val="tx1"/>
                </a:solidFill>
                <a:latin typeface="+mn-lt"/>
                <a:ea typeface="MS PGothic" panose="020B0600070205080204" pitchFamily="34" charset="-128"/>
              </a:defRPr>
            </a:lvl3pPr>
            <a:lvl4pPr marL="1428750" indent="-228600" algn="l" rtl="0" eaLnBrk="0" fontAlgn="base" hangingPunct="0">
              <a:spcBef>
                <a:spcPct val="20000"/>
              </a:spcBef>
              <a:spcAft>
                <a:spcPct val="0"/>
              </a:spcAft>
              <a:buClr>
                <a:schemeClr val="bg2"/>
              </a:buClr>
              <a:buChar char="»"/>
              <a:defRPr sz="1200">
                <a:solidFill>
                  <a:schemeClr val="tx1"/>
                </a:solidFill>
                <a:latin typeface="+mn-lt"/>
                <a:ea typeface="MS PGothic" panose="020B0600070205080204" pitchFamily="34" charset="-128"/>
              </a:defRPr>
            </a:lvl4pPr>
            <a:lvl5pPr marL="1771650" indent="-228600" algn="l" rtl="0" eaLnBrk="0" fontAlgn="base" hangingPunct="0">
              <a:spcBef>
                <a:spcPct val="20000"/>
              </a:spcBef>
              <a:spcAft>
                <a:spcPct val="0"/>
              </a:spcAft>
              <a:defRPr sz="2000">
                <a:solidFill>
                  <a:schemeClr val="tx1"/>
                </a:solidFill>
                <a:latin typeface="Myriad Pro" pitchFamily="60" charset="0"/>
                <a:ea typeface="MS PGothic" panose="020B0600070205080204" pitchFamily="34" charset="-128"/>
              </a:defRPr>
            </a:lvl5pPr>
            <a:lvl6pPr marL="2228850" indent="-228600" algn="l" rtl="0" eaLnBrk="1" fontAlgn="base" hangingPunct="1">
              <a:spcBef>
                <a:spcPct val="20000"/>
              </a:spcBef>
              <a:spcAft>
                <a:spcPct val="0"/>
              </a:spcAft>
              <a:defRPr sz="2000">
                <a:solidFill>
                  <a:schemeClr val="tx1"/>
                </a:solidFill>
                <a:latin typeface="Myriad Pro" pitchFamily="60" charset="0"/>
                <a:ea typeface="+mn-ea"/>
              </a:defRPr>
            </a:lvl6pPr>
            <a:lvl7pPr marL="2686050" indent="-228600" algn="l" rtl="0" eaLnBrk="1" fontAlgn="base" hangingPunct="1">
              <a:spcBef>
                <a:spcPct val="20000"/>
              </a:spcBef>
              <a:spcAft>
                <a:spcPct val="0"/>
              </a:spcAft>
              <a:defRPr sz="2000">
                <a:solidFill>
                  <a:schemeClr val="tx1"/>
                </a:solidFill>
                <a:latin typeface="Myriad Pro" pitchFamily="60" charset="0"/>
                <a:ea typeface="+mn-ea"/>
              </a:defRPr>
            </a:lvl7pPr>
            <a:lvl8pPr marL="3143250" indent="-228600" algn="l" rtl="0" eaLnBrk="1" fontAlgn="base" hangingPunct="1">
              <a:spcBef>
                <a:spcPct val="20000"/>
              </a:spcBef>
              <a:spcAft>
                <a:spcPct val="0"/>
              </a:spcAft>
              <a:defRPr sz="2000">
                <a:solidFill>
                  <a:schemeClr val="tx1"/>
                </a:solidFill>
                <a:latin typeface="Myriad Pro" pitchFamily="60" charset="0"/>
                <a:ea typeface="+mn-ea"/>
              </a:defRPr>
            </a:lvl8pPr>
            <a:lvl9pPr marL="3600450" indent="-228600" algn="l" rtl="0" eaLnBrk="1" fontAlgn="base" hangingPunct="1">
              <a:spcBef>
                <a:spcPct val="20000"/>
              </a:spcBef>
              <a:spcAft>
                <a:spcPct val="0"/>
              </a:spcAft>
              <a:defRPr sz="2000">
                <a:solidFill>
                  <a:schemeClr val="tx1"/>
                </a:solidFill>
                <a:latin typeface="Myriad Pro" pitchFamily="60" charset="0"/>
                <a:ea typeface="+mn-ea"/>
              </a:defRPr>
            </a:lvl9pPr>
          </a:lstStyle>
          <a:p>
            <a:pPr marL="0" indent="0" algn="ctr">
              <a:buNone/>
            </a:pPr>
            <a:r>
              <a:rPr lang="en-US" sz="2000" b="1" dirty="0">
                <a:latin typeface="Arial" panose="020B0604020202020204"/>
                <a:cs typeface="Arial" panose="020B0604020202020204"/>
              </a:rPr>
              <a:t>Current Practice</a:t>
            </a:r>
            <a:br>
              <a:rPr lang="en-US" sz="2000" b="1" dirty="0">
                <a:latin typeface="Arial" panose="020B0604020202020204"/>
                <a:cs typeface="Arial" panose="020B0604020202020204"/>
              </a:rPr>
            </a:br>
            <a:r>
              <a:rPr lang="en-US" sz="2000" b="1" dirty="0">
                <a:solidFill>
                  <a:srgbClr val="FF0000"/>
                </a:solidFill>
                <a:latin typeface="Arial" panose="020B0604020202020204"/>
                <a:cs typeface="Arial" panose="020B0604020202020204"/>
              </a:rPr>
              <a:t>Ad Hoc</a:t>
            </a:r>
            <a:endParaRPr lang="en-US" sz="2000" b="1" dirty="0">
              <a:solidFill>
                <a:srgbClr val="FF0000"/>
              </a:solidFill>
              <a:latin typeface="Arial" panose="020B0604020202020204"/>
              <a:cs typeface="Arial" panose="020B0604020202020204"/>
            </a:endParaRPr>
          </a:p>
        </p:txBody>
      </p:sp>
      <p:sp>
        <p:nvSpPr>
          <p:cNvPr id="33" name="Content Placeholder 2"/>
          <p:cNvSpPr txBox="1"/>
          <p:nvPr/>
        </p:nvSpPr>
        <p:spPr bwMode="auto">
          <a:xfrm>
            <a:off x="6278089" y="1716055"/>
            <a:ext cx="4114800" cy="839940"/>
          </a:xfrm>
          <a:prstGeom prst="rect">
            <a:avLst/>
          </a:prstGeom>
          <a:noFill/>
          <a:ln w="9525">
            <a:noFill/>
            <a:miter lim="800000"/>
          </a:ln>
        </p:spPr>
        <p:txBody>
          <a:bodyPr vert="horz" wrap="square" lIns="0" tIns="0" rIns="0" bIns="0" numCol="1" anchor="t" anchorCtr="0" compatLnSpc="1"/>
          <a:lstStyle>
            <a:lvl1pPr marL="342900" indent="-342900" algn="l" rtl="0" eaLnBrk="0" fontAlgn="base" hangingPunct="0">
              <a:spcBef>
                <a:spcPct val="20000"/>
              </a:spcBef>
              <a:spcAft>
                <a:spcPct val="0"/>
              </a:spcAft>
              <a:buClr>
                <a:schemeClr val="accent1"/>
              </a:buClr>
              <a:buChar char="•"/>
              <a:defRPr>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bg2"/>
              </a:buClr>
              <a:buSzPct val="90000"/>
              <a:buChar char="–"/>
              <a:defRPr sz="1600">
                <a:solidFill>
                  <a:schemeClr val="tx1"/>
                </a:solidFill>
                <a:latin typeface="+mn-lt"/>
                <a:ea typeface="MS PGothic" panose="020B0600070205080204" pitchFamily="34" charset="-128"/>
              </a:defRPr>
            </a:lvl2pPr>
            <a:lvl3pPr marL="1085850" indent="-228600" algn="l" rtl="0" eaLnBrk="0" fontAlgn="base" hangingPunct="0">
              <a:spcBef>
                <a:spcPct val="20000"/>
              </a:spcBef>
              <a:spcAft>
                <a:spcPct val="0"/>
              </a:spcAft>
              <a:buClr>
                <a:schemeClr val="accent1"/>
              </a:buClr>
              <a:buChar char="•"/>
              <a:defRPr sz="1400">
                <a:solidFill>
                  <a:schemeClr val="tx1"/>
                </a:solidFill>
                <a:latin typeface="+mn-lt"/>
                <a:ea typeface="MS PGothic" panose="020B0600070205080204" pitchFamily="34" charset="-128"/>
              </a:defRPr>
            </a:lvl3pPr>
            <a:lvl4pPr marL="1428750" indent="-228600" algn="l" rtl="0" eaLnBrk="0" fontAlgn="base" hangingPunct="0">
              <a:spcBef>
                <a:spcPct val="20000"/>
              </a:spcBef>
              <a:spcAft>
                <a:spcPct val="0"/>
              </a:spcAft>
              <a:buClr>
                <a:schemeClr val="bg2"/>
              </a:buClr>
              <a:buChar char="»"/>
              <a:defRPr sz="1200">
                <a:solidFill>
                  <a:schemeClr val="tx1"/>
                </a:solidFill>
                <a:latin typeface="+mn-lt"/>
                <a:ea typeface="MS PGothic" panose="020B0600070205080204" pitchFamily="34" charset="-128"/>
              </a:defRPr>
            </a:lvl4pPr>
            <a:lvl5pPr marL="1771650" indent="-228600" algn="l" rtl="0" eaLnBrk="0" fontAlgn="base" hangingPunct="0">
              <a:spcBef>
                <a:spcPct val="20000"/>
              </a:spcBef>
              <a:spcAft>
                <a:spcPct val="0"/>
              </a:spcAft>
              <a:defRPr sz="2000">
                <a:solidFill>
                  <a:schemeClr val="tx1"/>
                </a:solidFill>
                <a:latin typeface="Myriad Pro" pitchFamily="60" charset="0"/>
                <a:ea typeface="MS PGothic" panose="020B0600070205080204" pitchFamily="34" charset="-128"/>
              </a:defRPr>
            </a:lvl5pPr>
            <a:lvl6pPr marL="2228850" indent="-228600" algn="l" rtl="0" eaLnBrk="1" fontAlgn="base" hangingPunct="1">
              <a:spcBef>
                <a:spcPct val="20000"/>
              </a:spcBef>
              <a:spcAft>
                <a:spcPct val="0"/>
              </a:spcAft>
              <a:defRPr sz="2000">
                <a:solidFill>
                  <a:schemeClr val="tx1"/>
                </a:solidFill>
                <a:latin typeface="Myriad Pro" pitchFamily="60" charset="0"/>
                <a:ea typeface="+mn-ea"/>
              </a:defRPr>
            </a:lvl6pPr>
            <a:lvl7pPr marL="2686050" indent="-228600" algn="l" rtl="0" eaLnBrk="1" fontAlgn="base" hangingPunct="1">
              <a:spcBef>
                <a:spcPct val="20000"/>
              </a:spcBef>
              <a:spcAft>
                <a:spcPct val="0"/>
              </a:spcAft>
              <a:defRPr sz="2000">
                <a:solidFill>
                  <a:schemeClr val="tx1"/>
                </a:solidFill>
                <a:latin typeface="Myriad Pro" pitchFamily="60" charset="0"/>
                <a:ea typeface="+mn-ea"/>
              </a:defRPr>
            </a:lvl7pPr>
            <a:lvl8pPr marL="3143250" indent="-228600" algn="l" rtl="0" eaLnBrk="1" fontAlgn="base" hangingPunct="1">
              <a:spcBef>
                <a:spcPct val="20000"/>
              </a:spcBef>
              <a:spcAft>
                <a:spcPct val="0"/>
              </a:spcAft>
              <a:defRPr sz="2000">
                <a:solidFill>
                  <a:schemeClr val="tx1"/>
                </a:solidFill>
                <a:latin typeface="Myriad Pro" pitchFamily="60" charset="0"/>
                <a:ea typeface="+mn-ea"/>
              </a:defRPr>
            </a:lvl8pPr>
            <a:lvl9pPr marL="3600450" indent="-228600" algn="l" rtl="0" eaLnBrk="1" fontAlgn="base" hangingPunct="1">
              <a:spcBef>
                <a:spcPct val="20000"/>
              </a:spcBef>
              <a:spcAft>
                <a:spcPct val="0"/>
              </a:spcAft>
              <a:defRPr sz="2000">
                <a:solidFill>
                  <a:schemeClr val="tx1"/>
                </a:solidFill>
                <a:latin typeface="Myriad Pro" pitchFamily="60" charset="0"/>
                <a:ea typeface="+mn-ea"/>
              </a:defRPr>
            </a:lvl9pPr>
          </a:lstStyle>
          <a:p>
            <a:pPr marL="0" indent="0" algn="ctr">
              <a:buNone/>
            </a:pPr>
            <a:r>
              <a:rPr lang="en-US" sz="2000" b="1" dirty="0">
                <a:latin typeface="Arial" panose="020B0604020202020204"/>
                <a:cs typeface="Arial" panose="020B0604020202020204"/>
              </a:rPr>
              <a:t>With </a:t>
            </a:r>
            <a:r>
              <a:rPr lang="en-US" sz="2000" b="1" dirty="0" err="1">
                <a:latin typeface="Arial" panose="020B0604020202020204"/>
                <a:cs typeface="Arial" panose="020B0604020202020204"/>
              </a:rPr>
              <a:t>NeXTA</a:t>
            </a:r>
            <a:r>
              <a:rPr lang="en-US" sz="2000" b="1" dirty="0">
                <a:latin typeface="Arial" panose="020B0604020202020204"/>
                <a:cs typeface="Arial" panose="020B0604020202020204"/>
              </a:rPr>
              <a:t> Data Hub</a:t>
            </a:r>
            <a:br>
              <a:rPr lang="en-US" sz="2000" b="1" dirty="0">
                <a:latin typeface="Arial" panose="020B0604020202020204"/>
                <a:cs typeface="Arial" panose="020B0604020202020204"/>
              </a:rPr>
            </a:br>
            <a:r>
              <a:rPr lang="en-US" sz="2000" b="1" dirty="0">
                <a:solidFill>
                  <a:srgbClr val="00CC00"/>
                </a:solidFill>
                <a:latin typeface="Arial" panose="020B0604020202020204"/>
                <a:cs typeface="Arial" panose="020B0604020202020204"/>
              </a:rPr>
              <a:t>Systematic</a:t>
            </a:r>
            <a:endParaRPr lang="en-US" sz="2000" b="1" dirty="0">
              <a:solidFill>
                <a:srgbClr val="00CC00"/>
              </a:solidFill>
              <a:latin typeface="Arial" panose="020B0604020202020204"/>
              <a:cs typeface="Arial" panose="020B0604020202020204"/>
            </a:endParaRPr>
          </a:p>
        </p:txBody>
      </p:sp>
      <p:sp>
        <p:nvSpPr>
          <p:cNvPr id="35" name="Slide Number Placeholder 7"/>
          <p:cNvSpPr txBox="1"/>
          <p:nvPr/>
        </p:nvSpPr>
        <p:spPr bwMode="auto">
          <a:xfrm>
            <a:off x="9999663" y="6498849"/>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sp>
        <p:nvSpPr>
          <p:cNvPr id="39" name="Title 1"/>
          <p:cNvSpPr txBox="1"/>
          <p:nvPr/>
        </p:nvSpPr>
        <p:spPr bwMode="auto">
          <a:xfrm>
            <a:off x="1853486" y="836286"/>
            <a:ext cx="5655678" cy="874750"/>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a:r>
              <a:rPr lang="en-US" sz="2400" b="1" dirty="0">
                <a:latin typeface="Arial" panose="020B0604020202020204"/>
                <a:cs typeface="Arial" panose="020B0604020202020204"/>
              </a:rPr>
              <a:t>Integrated Modeling Practice</a:t>
            </a:r>
            <a:endParaRPr lang="en-US" sz="2400" b="1" dirty="0">
              <a:latin typeface="Arial" panose="020B0604020202020204"/>
              <a:cs typeface="Arial" panose="020B0604020202020204"/>
            </a:endParaRPr>
          </a:p>
        </p:txBody>
      </p:sp>
      <p:sp>
        <p:nvSpPr>
          <p:cNvPr id="40" name="Title 1"/>
          <p:cNvSpPr txBox="1"/>
          <p:nvPr/>
        </p:nvSpPr>
        <p:spPr bwMode="auto">
          <a:xfrm>
            <a:off x="1524000" y="0"/>
            <a:ext cx="8229600" cy="1143000"/>
          </a:xfrm>
          <a:prstGeom prst="rect">
            <a:avLst/>
          </a:prstGeom>
          <a:noFill/>
          <a:ln>
            <a:noFill/>
          </a:ln>
        </p:spPr>
        <p:txBody>
          <a:bodyPr vert="horz" wrap="square" lIns="91440" tIns="45720" rIns="91440" bIns="45720" numCol="1" anchor="ctr" anchorCtr="0" compatLnSpc="1"/>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pitchFamily="34" charset="-128"/>
              </a:defRPr>
            </a:lvl9pPr>
          </a:lstStyle>
          <a:p>
            <a:pPr algn="l" eaLnBrk="1" fontAlgn="auto" hangingPunct="1">
              <a:spcAft>
                <a:spcPts val="0"/>
              </a:spcAft>
              <a:defRPr/>
            </a:pPr>
            <a:r>
              <a:rPr lang="en-US" sz="3200" b="1" dirty="0">
                <a:latin typeface="Arial" panose="020B0604020202020204"/>
                <a:cs typeface="Arial" panose="020B0604020202020204"/>
              </a:rPr>
              <a:t>What </a:t>
            </a:r>
            <a:r>
              <a:rPr lang="en-US" sz="3200" b="1" dirty="0" err="1">
                <a:latin typeface="Arial" panose="020B0604020202020204"/>
                <a:cs typeface="Arial" panose="020B0604020202020204"/>
              </a:rPr>
              <a:t>NeXTA</a:t>
            </a:r>
            <a:r>
              <a:rPr lang="en-US" sz="3200" b="1" dirty="0">
                <a:latin typeface="Arial" panose="020B0604020202020204"/>
                <a:cs typeface="Arial" panose="020B0604020202020204"/>
              </a:rPr>
              <a:t>/</a:t>
            </a:r>
            <a:r>
              <a:rPr lang="en-US" sz="3200" b="1" dirty="0" err="1">
                <a:latin typeface="Arial" panose="020B0604020202020204"/>
                <a:cs typeface="Arial" panose="020B0604020202020204"/>
              </a:rPr>
              <a:t>DTALite</a:t>
            </a:r>
            <a:r>
              <a:rPr lang="en-US" sz="3200" b="1" dirty="0">
                <a:latin typeface="Arial" panose="020B0604020202020204"/>
                <a:cs typeface="Arial" panose="020B0604020202020204"/>
              </a:rPr>
              <a:t> Can Do</a:t>
            </a:r>
            <a:endParaRPr lang="en-US" sz="3200" b="1"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760" y="-153952"/>
            <a:ext cx="8775783" cy="1285328"/>
          </a:xfrm>
        </p:spPr>
        <p:txBody>
          <a:bodyPr/>
          <a:lstStyle/>
          <a:p>
            <a:pPr algn="l" eaLnBrk="1" fontAlgn="auto" hangingPunct="1">
              <a:spcAft>
                <a:spcPts val="0"/>
              </a:spcAft>
              <a:defRPr/>
            </a:pPr>
            <a:r>
              <a:rPr lang="en-US" sz="3200" b="1" dirty="0">
                <a:latin typeface="Arial" panose="020B0604020202020204"/>
                <a:cs typeface="Arial" panose="020B0604020202020204"/>
              </a:rPr>
              <a:t>Open-source Free Software Package </a:t>
            </a:r>
            <a:endParaRPr lang="en-US" sz="3200" b="1" dirty="0">
              <a:latin typeface="Arial" panose="020B0604020202020204"/>
              <a:cs typeface="Arial" panose="020B0604020202020204"/>
            </a:endParaRPr>
          </a:p>
        </p:txBody>
      </p:sp>
      <p:sp>
        <p:nvSpPr>
          <p:cNvPr id="3" name="Content Placeholder 2"/>
          <p:cNvSpPr>
            <a:spLocks noGrp="1"/>
          </p:cNvSpPr>
          <p:nvPr>
            <p:ph idx="1"/>
          </p:nvPr>
        </p:nvSpPr>
        <p:spPr>
          <a:xfrm>
            <a:off x="1582248" y="902776"/>
            <a:ext cx="8791282" cy="5945699"/>
          </a:xfrm>
        </p:spPr>
        <p:txBody>
          <a:bodyPr>
            <a:noAutofit/>
          </a:bodyPr>
          <a:lstStyle/>
          <a:p>
            <a:r>
              <a:rPr lang="en-US" sz="2400" b="1" dirty="0">
                <a:latin typeface="Arial" panose="020B0604020202020204"/>
                <a:cs typeface="Arial" panose="020B0604020202020204"/>
              </a:rPr>
              <a:t>NEXTA: front-end GUI (C++)</a:t>
            </a:r>
            <a:endParaRPr lang="en-US" sz="2400" b="1" dirty="0">
              <a:latin typeface="Arial" panose="020B0604020202020204"/>
              <a:cs typeface="Arial" panose="020B0604020202020204"/>
            </a:endParaRPr>
          </a:p>
          <a:p>
            <a:pPr lvl="1"/>
            <a:r>
              <a:rPr lang="en-US" sz="2000" dirty="0">
                <a:latin typeface="Arial" panose="020B0604020202020204"/>
                <a:cs typeface="Arial" panose="020B0604020202020204"/>
              </a:rPr>
              <a:t>Version 0.5: GUI for TRANSIMS and DYNASMART</a:t>
            </a:r>
            <a:endParaRPr lang="en-US" sz="2000" dirty="0">
              <a:latin typeface="Arial" panose="020B0604020202020204"/>
              <a:cs typeface="Arial" panose="020B0604020202020204"/>
            </a:endParaRPr>
          </a:p>
          <a:p>
            <a:pPr lvl="1"/>
            <a:r>
              <a:rPr lang="en-US" sz="2000" dirty="0">
                <a:latin typeface="Arial" panose="020B0604020202020204"/>
                <a:cs typeface="Arial" panose="020B0604020202020204"/>
              </a:rPr>
              <a:t>Version 0.9: GNU Open-source data hub</a:t>
            </a:r>
            <a:endParaRPr lang="en-US" sz="2000" dirty="0">
              <a:latin typeface="Arial" panose="020B0604020202020204"/>
              <a:cs typeface="Arial" panose="020B0604020202020204"/>
            </a:endParaRPr>
          </a:p>
          <a:p>
            <a:pPr lvl="2"/>
            <a:r>
              <a:rPr lang="en-US" sz="2000" dirty="0">
                <a:latin typeface="Arial" panose="020B0604020202020204"/>
                <a:cs typeface="Arial" panose="020B0604020202020204"/>
              </a:rPr>
              <a:t>Import </a:t>
            </a:r>
            <a:endParaRPr lang="en-US" sz="2000" dirty="0">
              <a:latin typeface="Arial" panose="020B0604020202020204"/>
              <a:cs typeface="Arial" panose="020B0604020202020204"/>
            </a:endParaRPr>
          </a:p>
          <a:p>
            <a:pPr lvl="3"/>
            <a:r>
              <a:rPr lang="en-US" dirty="0" smtClean="0">
                <a:latin typeface="Arial" panose="020B0604020202020204"/>
                <a:cs typeface="Arial" panose="020B0604020202020204"/>
              </a:rPr>
              <a:t>Other regional planning models (</a:t>
            </a:r>
            <a:r>
              <a:rPr lang="en-US" dirty="0" err="1" smtClean="0">
                <a:latin typeface="Arial" panose="020B0604020202020204"/>
                <a:cs typeface="Arial" panose="020B0604020202020204"/>
              </a:rPr>
              <a:t>TransCAD</a:t>
            </a:r>
            <a:r>
              <a:rPr lang="en-US" dirty="0" smtClean="0">
                <a:latin typeface="Arial" panose="020B0604020202020204"/>
                <a:cs typeface="Arial" panose="020B0604020202020204"/>
              </a:rPr>
              <a:t>, VISSUM, Cube)</a:t>
            </a:r>
            <a:endParaRPr lang="en-US" dirty="0" smtClean="0">
              <a:latin typeface="Arial" panose="020B0604020202020204"/>
              <a:cs typeface="Arial" panose="020B0604020202020204"/>
            </a:endParaRPr>
          </a:p>
          <a:p>
            <a:pPr lvl="3"/>
            <a:r>
              <a:rPr lang="en-US" dirty="0" smtClean="0">
                <a:latin typeface="Arial" panose="020B0604020202020204"/>
                <a:cs typeface="Arial" panose="020B0604020202020204"/>
              </a:rPr>
              <a:t>GIS shape files</a:t>
            </a:r>
            <a:endParaRPr lang="en-US" dirty="0" smtClean="0">
              <a:latin typeface="Arial" panose="020B0604020202020204"/>
              <a:cs typeface="Arial" panose="020B0604020202020204"/>
            </a:endParaRPr>
          </a:p>
          <a:p>
            <a:pPr lvl="3"/>
            <a:r>
              <a:rPr lang="en-US" dirty="0" smtClean="0">
                <a:latin typeface="Arial" panose="020B0604020202020204"/>
                <a:cs typeface="Arial" panose="020B0604020202020204"/>
              </a:rPr>
              <a:t>Traffic volume, speed, GPS data, Google Public Transit Feed</a:t>
            </a:r>
            <a:endParaRPr lang="en-US" dirty="0" smtClean="0">
              <a:latin typeface="Arial" panose="020B0604020202020204"/>
              <a:cs typeface="Arial" panose="020B0604020202020204"/>
            </a:endParaRPr>
          </a:p>
          <a:p>
            <a:pPr lvl="2"/>
            <a:r>
              <a:rPr lang="en-US" sz="2000" dirty="0">
                <a:latin typeface="Arial" panose="020B0604020202020204"/>
                <a:cs typeface="Arial" panose="020B0604020202020204"/>
              </a:rPr>
              <a:t>Export</a:t>
            </a:r>
            <a:endParaRPr lang="en-US" sz="2000" dirty="0">
              <a:latin typeface="Arial" panose="020B0604020202020204"/>
              <a:cs typeface="Arial" panose="020B0604020202020204"/>
            </a:endParaRPr>
          </a:p>
          <a:p>
            <a:pPr lvl="3"/>
            <a:r>
              <a:rPr lang="en-US" dirty="0" smtClean="0">
                <a:latin typeface="Arial" panose="020B0604020202020204"/>
                <a:cs typeface="Arial" panose="020B0604020202020204"/>
              </a:rPr>
              <a:t>QQ-GIS</a:t>
            </a:r>
            <a:endParaRPr lang="en-US" dirty="0" smtClean="0">
              <a:latin typeface="Arial" panose="020B0604020202020204"/>
              <a:cs typeface="Arial" panose="020B0604020202020204"/>
            </a:endParaRPr>
          </a:p>
          <a:p>
            <a:pPr lvl="3"/>
            <a:r>
              <a:rPr lang="en-US" dirty="0" smtClean="0">
                <a:latin typeface="Arial" panose="020B0604020202020204"/>
                <a:cs typeface="Arial" panose="020B0604020202020204"/>
              </a:rPr>
              <a:t>Prepare network and signal data </a:t>
            </a:r>
            <a:endParaRPr lang="en-US" dirty="0" smtClean="0">
              <a:latin typeface="Arial" panose="020B0604020202020204"/>
              <a:cs typeface="Arial" panose="020B0604020202020204"/>
            </a:endParaRPr>
          </a:p>
          <a:p>
            <a:r>
              <a:rPr lang="en-US" sz="2400" b="1" dirty="0">
                <a:latin typeface="Arial" panose="020B0604020202020204"/>
                <a:cs typeface="Arial" panose="020B0604020202020204"/>
              </a:rPr>
              <a:t>DTALite: Open-source computational engine  (C++)</a:t>
            </a:r>
            <a:endParaRPr lang="en-US" sz="2400" b="1" dirty="0">
              <a:latin typeface="Arial" panose="020B0604020202020204"/>
              <a:cs typeface="Arial" panose="020B0604020202020204"/>
            </a:endParaRPr>
          </a:p>
          <a:p>
            <a:pPr lvl="1"/>
            <a:r>
              <a:rPr lang="en-US" sz="2000" dirty="0">
                <a:latin typeface="Arial" panose="020B0604020202020204"/>
                <a:cs typeface="Arial" panose="020B0604020202020204"/>
              </a:rPr>
              <a:t>Light-weight and agent-based DTA</a:t>
            </a:r>
            <a:endParaRPr lang="en-US" sz="2000" dirty="0">
              <a:latin typeface="Arial" panose="020B0604020202020204"/>
              <a:cs typeface="Arial" panose="020B0604020202020204"/>
            </a:endParaRPr>
          </a:p>
          <a:p>
            <a:pPr lvl="1"/>
            <a:r>
              <a:rPr lang="en-US" sz="2000" dirty="0">
                <a:latin typeface="Arial" panose="020B0604020202020204"/>
                <a:cs typeface="Arial" panose="020B0604020202020204"/>
              </a:rPr>
              <a:t>Built-in OD demand matrix estimation (ODME) program </a:t>
            </a:r>
            <a:endParaRPr lang="en-US" sz="2000" dirty="0">
              <a:latin typeface="Arial" panose="020B0604020202020204"/>
              <a:cs typeface="Arial" panose="020B0604020202020204"/>
            </a:endParaRPr>
          </a:p>
        </p:txBody>
      </p:sp>
      <p:pic>
        <p:nvPicPr>
          <p:cNvPr id="5" name="Picture 3"/>
          <p:cNvPicPr>
            <a:picLocks noChangeAspect="1" noChangeArrowheads="1"/>
          </p:cNvPicPr>
          <p:nvPr/>
        </p:nvPicPr>
        <p:blipFill>
          <a:blip r:embed="rId1" cstate="print"/>
          <a:srcRect r="1449"/>
          <a:stretch>
            <a:fillRect/>
          </a:stretch>
        </p:blipFill>
        <p:spPr bwMode="auto">
          <a:xfrm>
            <a:off x="7999710" y="3627656"/>
            <a:ext cx="2590800" cy="1326048"/>
          </a:xfrm>
          <a:prstGeom prst="rect">
            <a:avLst/>
          </a:prstGeom>
          <a:noFill/>
          <a:ln w="9525">
            <a:noFill/>
            <a:miter lim="800000"/>
            <a:headEnd/>
            <a:tailEnd/>
          </a:ln>
        </p:spPr>
      </p:pic>
      <p:pic>
        <p:nvPicPr>
          <p:cNvPr id="10241" name="Picture 1"/>
          <p:cNvPicPr>
            <a:picLocks noChangeAspect="1" noChangeArrowheads="1"/>
          </p:cNvPicPr>
          <p:nvPr/>
        </p:nvPicPr>
        <p:blipFill>
          <a:blip r:embed="rId2" cstate="print"/>
          <a:srcRect/>
          <a:stretch>
            <a:fillRect/>
          </a:stretch>
        </p:blipFill>
        <p:spPr bwMode="auto">
          <a:xfrm>
            <a:off x="8021523" y="971328"/>
            <a:ext cx="2590801" cy="1349375"/>
          </a:xfrm>
          <a:prstGeom prst="rect">
            <a:avLst/>
          </a:prstGeom>
          <a:noFill/>
          <a:ln w="9525">
            <a:noFill/>
            <a:miter lim="800000"/>
            <a:headEnd/>
            <a:tailEnd/>
          </a:ln>
        </p:spPr>
      </p:pic>
      <p:sp>
        <p:nvSpPr>
          <p:cNvPr id="6" name="Slide Number Placeholder 7"/>
          <p:cNvSpPr txBox="1"/>
          <p:nvPr/>
        </p:nvSpPr>
        <p:spPr bwMode="auto">
          <a:xfrm>
            <a:off x="9999663" y="6483351"/>
            <a:ext cx="558800" cy="365125"/>
          </a:xfrm>
          <a:prstGeom prst="rect">
            <a:avLst/>
          </a:prstGeom>
          <a:noFill/>
        </p:spPr>
        <p:txBody>
          <a:bodyPr/>
          <a:ls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fld id="{ED3327CF-B97F-469F-BDA3-85302B4C1D6F}" type="slidenum">
              <a:rPr lang="en-US" altLang="en-US" sz="1400">
                <a:cs typeface="Arial" panose="020B0604020202020204" pitchFamily="34" charset="0"/>
              </a:rPr>
            </a:fld>
            <a:endParaRPr lang="en-US" altLang="en-US" sz="1400" dirty="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8821</Words>
  <Application>WPS Presentation</Application>
  <PresentationFormat>宽屏</PresentationFormat>
  <Paragraphs>468</Paragraphs>
  <Slides>28</Slides>
  <Notes>10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10</vt:i4>
      </vt:variant>
      <vt:variant>
        <vt:lpstr>幻灯片标题</vt:lpstr>
      </vt:variant>
      <vt:variant>
        <vt:i4>28</vt:i4>
      </vt:variant>
    </vt:vector>
  </HeadingPairs>
  <TitlesOfParts>
    <vt:vector size="51" baseType="lpstr">
      <vt:lpstr>Arial</vt:lpstr>
      <vt:lpstr>SimSun</vt:lpstr>
      <vt:lpstr>Wingdings</vt:lpstr>
      <vt:lpstr>MS PGothic</vt:lpstr>
      <vt:lpstr>Calibri</vt:lpstr>
      <vt:lpstr>Arial</vt:lpstr>
      <vt:lpstr>Myriad Pro</vt:lpstr>
      <vt:lpstr>Segoe Print</vt:lpstr>
      <vt:lpstr>Microsoft YaHei</vt:lpstr>
      <vt:lpstr>Arial Unicode MS</vt:lpstr>
      <vt:lpstr>Times New Roman</vt:lpstr>
      <vt:lpstr>Symbol</vt:lpstr>
      <vt:lpstr>Office Theme</vt:lpstr>
      <vt:lpstr>Equation.3</vt:lpstr>
      <vt:lpstr>Visio.Drawing.11</vt:lpstr>
      <vt:lpstr>Visio.Drawing.11</vt:lpstr>
      <vt:lpstr>Visio.Drawing.11</vt:lpstr>
      <vt:lpstr>Visio.Drawing.11</vt:lpstr>
      <vt:lpstr>Visio.Drawing.11</vt:lpstr>
      <vt:lpstr>Visio.Drawing.11</vt:lpstr>
      <vt:lpstr>Visio.Drawing.11</vt:lpstr>
      <vt:lpstr>Visio.Drawing.11</vt:lpstr>
      <vt:lpstr>Visio.Drawing.11</vt:lpstr>
      <vt:lpstr>PowerPoint 演示文稿</vt:lpstr>
      <vt:lpstr>Inclusive Excellence </vt:lpstr>
      <vt:lpstr>Part 1  Introduction to DTALite/NeXTA</vt:lpstr>
      <vt:lpstr>Motivations</vt:lpstr>
      <vt:lpstr>Motivations (II)</vt:lpstr>
      <vt:lpstr>What DTALite/NeXTA Can Do</vt:lpstr>
      <vt:lpstr>PowerPoint 演示文稿</vt:lpstr>
      <vt:lpstr>PowerPoint 演示文稿</vt:lpstr>
      <vt:lpstr>Open-source Free Software Package </vt:lpstr>
      <vt:lpstr>AMS Data Hub Software Prototype: NeXTA</vt:lpstr>
      <vt:lpstr>Useful Materials</vt:lpstr>
      <vt:lpstr>Mesoscopic Traffic Simulation </vt:lpstr>
      <vt:lpstr>Computational Challenges </vt:lpstr>
      <vt:lpstr>Traffic Flow Theoretical Foundation: LWR Equations</vt:lpstr>
      <vt:lpstr>Numerical Calculation Scheme Based on Link Flow/Density (Used in CTM)</vt:lpstr>
      <vt:lpstr>Newell’s N-Curve Approach (Used in DTALite)</vt:lpstr>
      <vt:lpstr>Illustration of N-Curve Computation For Tracking Queue Spillback</vt:lpstr>
      <vt:lpstr>    System Architecture and Data Flow                   </vt:lpstr>
      <vt:lpstr>Simulation Logic as Simple Queue</vt:lpstr>
      <vt:lpstr>Part 2 Introduction to DTA modelling principles</vt:lpstr>
      <vt:lpstr>2.1 DTA Modelling Framework</vt:lpstr>
      <vt:lpstr>PowerPoint 演示文稿</vt:lpstr>
      <vt:lpstr>2.4 MultipleTraffic Simulation Models</vt:lpstr>
      <vt:lpstr>2.4 Multiple Traffic Simulation Models</vt:lpstr>
      <vt:lpstr>PowerPoint 演示文稿</vt:lpstr>
      <vt:lpstr>PowerPoint 演示文稿</vt:lpstr>
      <vt:lpstr>PowerPoint 演示文稿</vt:lpstr>
      <vt:lpstr>PowerPoint 演示文稿</vt:lpstr>
    </vt:vector>
  </TitlesOfParts>
  <Company>UMBC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Jim Lord</dc:creator>
  <cp:lastModifiedBy>Xuesong Zhou</cp:lastModifiedBy>
  <cp:revision>826</cp:revision>
  <dcterms:created xsi:type="dcterms:W3CDTF">2011-12-16T13:47:00Z</dcterms:created>
  <dcterms:modified xsi:type="dcterms:W3CDTF">2021-03-21T01:07:34Z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