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5" r:id="rId3"/>
    <p:sldId id="274" r:id="rId5"/>
    <p:sldId id="257" r:id="rId6"/>
    <p:sldId id="290" r:id="rId7"/>
    <p:sldId id="288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87" r:id="rId17"/>
    <p:sldId id="28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36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448" y="52"/>
      </p:cViewPr>
      <p:guideLst>
        <p:guide orient="horz" pos="3504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BAF68-B5DE-4A18-89EF-FCC0A058E759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8F53C-386F-40F5-8BDC-C99E69C9438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B3BA0-71C4-49E9-B9B0-9D4C2C0175D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B3BA0-71C4-49E9-B9B0-9D4C2C0175D0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B3BA0-71C4-49E9-B9B0-9D4C2C0175D0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B3BA0-71C4-49E9-B9B0-9D4C2C0175D0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B3BA0-71C4-49E9-B9B0-9D4C2C0175D0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B3BA0-71C4-49E9-B9B0-9D4C2C0175D0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B3BA0-71C4-49E9-B9B0-9D4C2C0175D0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B3BA0-71C4-49E9-B9B0-9D4C2C0175D0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B3BA0-71C4-49E9-B9B0-9D4C2C0175D0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B3BA0-71C4-49E9-B9B0-9D4C2C0175D0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B3BA0-71C4-49E9-B9B0-9D4C2C0175D0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B3BA0-71C4-49E9-B9B0-9D4C2C0175D0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B3BA0-71C4-49E9-B9B0-9D4C2C0175D0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B3BA0-71C4-49E9-B9B0-9D4C2C0175D0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prstClr val="white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1" name="Rectangle 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13134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aseline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844C45AC-36AC-46F0-BF36-E7D246C4BDD7}" type="datetime1">
              <a:rPr lang="en-US" altLang="zh-CN" smtClean="0"/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574" y="6426533"/>
            <a:ext cx="7789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6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altLang="zh-CN">
                <a:solidFill>
                  <a:prstClr val="white"/>
                </a:solidFill>
              </a:rPr>
              <a:t>Addressing New Classes of Dynamic Traffic Assignment Problem</a:t>
            </a:r>
            <a:endParaRPr altLang="zh-CN">
              <a:solidFill>
                <a:prstClr val="white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90167" y="6459785"/>
            <a:ext cx="5223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aseline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1E8E9CB2-2897-44F3-B96C-AE93A821D2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265" y="286603"/>
            <a:ext cx="11163993" cy="702303"/>
          </a:xfrm>
        </p:spPr>
        <p:txBody>
          <a:bodyPr/>
          <a:lstStyle>
            <a:lvl1pPr marL="0"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en-US" dirty="0"/>
              <a:t> Click to edit Master text styles</a:t>
            </a:r>
            <a:endParaRPr lang="en-US" dirty="0"/>
          </a:p>
          <a:p>
            <a:pPr lvl="1"/>
            <a:r>
              <a:rPr lang="en-US" dirty="0"/>
              <a:t> Second level</a:t>
            </a:r>
            <a:endParaRPr lang="en-US" dirty="0"/>
          </a:p>
          <a:p>
            <a:pPr lvl="2"/>
            <a:r>
              <a:rPr lang="en-US" dirty="0"/>
              <a:t> Third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prstClr val="white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8" name="Rectangle 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13134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aseline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E2C12C9C-86A7-4C20-90CA-64CDECE00789}" type="datetime1">
              <a:rPr lang="en-US" altLang="zh-CN" smtClean="0"/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574" y="6426533"/>
            <a:ext cx="7789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6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altLang="zh-CN">
                <a:solidFill>
                  <a:prstClr val="white"/>
                </a:solidFill>
              </a:rPr>
              <a:t>Addressing New Classes of Dynamic Traffic Assignment Problem</a:t>
            </a:r>
            <a:endParaRPr altLang="zh-CN">
              <a:solidFill>
                <a:prstClr val="white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90167" y="6459785"/>
            <a:ext cx="5223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aseline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1E8E9CB2-2897-44F3-B96C-AE93A821D2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prstClr val="white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1" name="Rectangle 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13134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aseline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26A37F2A-A7E2-48E8-9F2C-3D7BE711B474}" type="datetime1">
              <a:rPr lang="en-US" altLang="zh-CN" smtClean="0"/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574" y="6426533"/>
            <a:ext cx="7789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6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altLang="zh-CN">
                <a:solidFill>
                  <a:prstClr val="white"/>
                </a:solidFill>
              </a:rPr>
              <a:t>Addressing New Classes of Dynamic Traffic Assignment Problem</a:t>
            </a:r>
            <a:endParaRPr altLang="zh-CN">
              <a:solidFill>
                <a:prstClr val="white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90167" y="6459785"/>
            <a:ext cx="5223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aseline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1E8E9CB2-2897-44F3-B96C-AE93A821D2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1891" y="286604"/>
            <a:ext cx="10573789" cy="868866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81890" y="1417320"/>
            <a:ext cx="5220393" cy="4784656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en-US" dirty="0"/>
              <a:t> Click to edit Master text styles</a:t>
            </a:r>
            <a:endParaRPr lang="en-US" dirty="0"/>
          </a:p>
          <a:p>
            <a:pPr lvl="1"/>
            <a:r>
              <a:rPr lang="en-US" dirty="0"/>
              <a:t> Second level</a:t>
            </a:r>
            <a:endParaRPr lang="en-US" dirty="0"/>
          </a:p>
          <a:p>
            <a:pPr lvl="2"/>
            <a:r>
              <a:rPr lang="en-US" dirty="0"/>
              <a:t> Third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950525" y="1417630"/>
            <a:ext cx="5220393" cy="4784346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en-US" dirty="0"/>
              <a:t> Click to edit Master text styles</a:t>
            </a:r>
            <a:endParaRPr lang="en-US" dirty="0"/>
          </a:p>
          <a:p>
            <a:pPr lvl="1"/>
            <a:r>
              <a:rPr lang="en-US" dirty="0"/>
              <a:t> Second level</a:t>
            </a:r>
            <a:endParaRPr lang="en-US" dirty="0"/>
          </a:p>
          <a:p>
            <a:pPr lvl="2"/>
            <a:r>
              <a:rPr lang="en-US" dirty="0"/>
              <a:t> Third level</a:t>
            </a:r>
            <a:endParaRPr lang="en-US" dirty="0"/>
          </a:p>
        </p:txBody>
      </p:sp>
      <p:sp>
        <p:nvSpPr>
          <p:cNvPr id="9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prstClr val="white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" name="Rectangle 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13134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aseline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F1C9D95B-CDA4-43DE-B0FF-7661B1FD2949}" type="datetime1">
              <a:rPr lang="en-US" altLang="zh-CN" smtClean="0"/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574" y="6426533"/>
            <a:ext cx="7789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6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altLang="zh-CN">
                <a:solidFill>
                  <a:prstClr val="white"/>
                </a:solidFill>
              </a:rPr>
              <a:t>Addressing New Classes of Dynamic Traffic Assignment Problem</a:t>
            </a:r>
            <a:endParaRPr altLang="zh-CN">
              <a:solidFill>
                <a:prstClr val="white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90167" y="6459785"/>
            <a:ext cx="5223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aseline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1E8E9CB2-2897-44F3-B96C-AE93A821D2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Rectangle 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13134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67C7628-243C-4849-A289-012286897B24}" type="datetime1">
              <a:rPr lang="en-US" altLang="zh-CN" smtClean="0"/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574" y="6426533"/>
            <a:ext cx="7789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altLang="zh-CN">
                <a:solidFill>
                  <a:prstClr val="white"/>
                </a:solidFill>
              </a:rPr>
              <a:t>Addressing New Classes of Dynamic Traffic Assignment Problem</a:t>
            </a:r>
            <a:endParaRPr altLang="zh-CN">
              <a:solidFill>
                <a:prstClr val="white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90167" y="6459785"/>
            <a:ext cx="5223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E8E9CB2-2897-44F3-B96C-AE93A821D2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13134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F0BEFC0-6F15-4800-B84F-FC003FD84F62}" type="datetime1">
              <a:rPr lang="en-US" altLang="zh-CN" smtClean="0"/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574" y="6426533"/>
            <a:ext cx="7789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altLang="zh-CN">
                <a:solidFill>
                  <a:prstClr val="white"/>
                </a:solidFill>
              </a:rPr>
              <a:t>Addressing New Classes of Dynamic Traffic Assignment Problem</a:t>
            </a:r>
            <a:endParaRPr altLang="zh-CN">
              <a:solidFill>
                <a:prstClr val="white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90167" y="6459785"/>
            <a:ext cx="5223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E8E9CB2-2897-44F3-B96C-AE93A821D2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 Click to edit Master text styles</a:t>
            </a:r>
            <a:endParaRPr lang="en-US" dirty="0"/>
          </a:p>
          <a:p>
            <a:pPr lvl="1"/>
            <a:r>
              <a:rPr lang="en-US" dirty="0"/>
              <a:t> Second level</a:t>
            </a:r>
            <a:endParaRPr lang="en-US" dirty="0"/>
          </a:p>
          <a:p>
            <a:pPr lvl="2"/>
            <a:r>
              <a:rPr lang="en-US" dirty="0"/>
              <a:t> Third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 baseline="0"/>
            </a:lvl1pPr>
          </a:lstStyle>
          <a:p>
            <a:fld id="{1B8A0CB2-9B57-4737-9C11-DEA5ACDC315F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altLang="zh-CN" dirty="0">
                <a:solidFill>
                  <a:srgbClr val="696464"/>
                </a:solidFill>
              </a:rPr>
              <a:t>Addressing New Classes of Dynamic Traffic Assignment Problem</a:t>
            </a:r>
            <a:endParaRPr altLang="zh-CN" dirty="0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E8E9CB2-2897-44F3-B96C-AE93A821D237}" type="slidenum">
              <a:rPr lang="en-US" smtClean="0">
                <a:solidFill>
                  <a:srgbClr val="696464"/>
                </a:solidFill>
              </a:rPr>
            </a:fld>
            <a:endParaRPr lang="en-US">
              <a:solidFill>
                <a:srgbClr val="696464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B57E-22B7-4574-81AE-E54A4C2E2720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altLang="zh-CN" dirty="0">
                <a:solidFill>
                  <a:prstClr val="white"/>
                </a:solidFill>
              </a:rPr>
              <a:t>Addressing New Classes of Dynamic Traffic Assignment Problem</a:t>
            </a:r>
            <a:endParaRPr altLang="zh-CN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9CB2-2897-44F3-B96C-AE93A821D2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65265" y="1413164"/>
            <a:ext cx="11163993" cy="4729940"/>
          </a:xfrm>
        </p:spPr>
        <p:txBody>
          <a:bodyPr vert="horz" lIns="45720" tIns="0" rIns="45720" bIns="0"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 Click to edit Master text styles</a:t>
            </a:r>
            <a:endParaRPr lang="en-US" dirty="0"/>
          </a:p>
          <a:p>
            <a:pPr lvl="1"/>
            <a:r>
              <a:rPr lang="en-US" dirty="0"/>
              <a:t> Second level</a:t>
            </a:r>
            <a:endParaRPr lang="en-US" dirty="0"/>
          </a:p>
          <a:p>
            <a:pPr lvl="2"/>
            <a:r>
              <a:rPr lang="en-US" dirty="0"/>
              <a:t> Third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Rectangle 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13134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EFAB80E-11F1-4736-8007-E8EBD8A9F5D9}" type="datetime1">
              <a:rPr lang="en-US" altLang="zh-CN" smtClean="0"/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574" y="6426533"/>
            <a:ext cx="7789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>
                <a:solidFill>
                  <a:prstClr val="white"/>
                </a:solidFill>
              </a:rPr>
              <a:t>Addressing New Classes of Dynamic Traffic Assignment Problem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90167" y="6459785"/>
            <a:ext cx="5223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E8E9CB2-2897-44F3-B96C-AE93A821D2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prstClr val="white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265" y="286604"/>
            <a:ext cx="11163993" cy="843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265" y="1480132"/>
            <a:ext cx="11163993" cy="46629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  <a:endParaRPr lang="en-US" dirty="0"/>
          </a:p>
          <a:p>
            <a:pPr lvl="1"/>
            <a:r>
              <a:rPr lang="en-US" dirty="0"/>
              <a:t> Second level</a:t>
            </a:r>
            <a:endParaRPr lang="en-US" dirty="0"/>
          </a:p>
          <a:p>
            <a:pPr lvl="2"/>
            <a:r>
              <a:rPr lang="en-US" dirty="0"/>
              <a:t> Third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13134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aseline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8C3C61DA-5381-404D-889E-EA328F850E15}" type="datetime1">
              <a:rPr lang="en-US" altLang="zh-CN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574" y="6426533"/>
            <a:ext cx="7789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6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altLang="zh-CN">
                <a:solidFill>
                  <a:prstClr val="white"/>
                </a:solidFill>
              </a:rPr>
              <a:t>Addressing New Classes of Dynamic Traffic Assignment Problem</a:t>
            </a:r>
            <a:endParaRPr altLang="zh-CN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90167" y="6459785"/>
            <a:ext cx="5223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aseline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1E8E9CB2-2897-44F3-B96C-AE93A821D237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64748" y="1272332"/>
            <a:ext cx="1116451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 spc="-50" baseline="0">
          <a:solidFill>
            <a:srgbClr val="002060"/>
          </a:solidFill>
          <a:latin typeface="Arial" panose="020B0604020202020204" pitchFamily="34" charset="0"/>
          <a:ea typeface="Microsoft YaHei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002060"/>
        </a:buClr>
        <a:buSzPct val="100000"/>
        <a:buFont typeface="Wingdings" panose="05000000000000000000" pitchFamily="2" charset="2"/>
        <a:buChar char="p"/>
        <a:defRPr sz="3600" kern="1200" baseline="0">
          <a:solidFill>
            <a:srgbClr val="002060"/>
          </a:solidFill>
          <a:latin typeface="Arial" panose="020B0604020202020204" pitchFamily="34" charset="0"/>
          <a:ea typeface="Microsoft YaHei" panose="020B0503020204020204" pitchFamily="34" charset="-122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Microsoft YaHei" panose="020B0503020204020204" pitchFamily="34" charset="-122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ü"/>
        <a:defRPr sz="20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Microsoft YaHei" panose="020B0503020204020204" pitchFamily="34" charset="-122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Microsoft YaHei" panose="020B0503020204020204" pitchFamily="34" charset="-122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Microsoft YaHei" panose="020B0503020204020204" pitchFamily="34" charset="-122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hyperlink" Target="mailto:xzhou74@asu.edu" TargetMode="Externa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1639" y="1791982"/>
            <a:ext cx="1084453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Traffic System Performance Evaluation: </a:t>
            </a:r>
            <a:endParaRPr lang="en-US" sz="4400" b="1" dirty="0">
              <a:solidFill>
                <a:srgbClr val="002060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sz="4400" b="1" dirty="0">
                <a:solidFill>
                  <a:srgbClr val="00206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A Polynomial-approximation-based BPR-</a:t>
            </a:r>
            <a:r>
              <a:rPr lang="en-US" altLang="zh-CN" sz="4400" b="1" dirty="0">
                <a:solidFill>
                  <a:srgbClr val="00206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en-US" sz="4400" b="1" dirty="0">
                <a:solidFill>
                  <a:srgbClr val="00206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Model in Phoenix</a:t>
            </a:r>
            <a:endParaRPr lang="en-US" sz="4400" b="1" dirty="0">
              <a:solidFill>
                <a:srgbClr val="002060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51" y="4596775"/>
            <a:ext cx="11839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Xuesong Zhou, PhD, (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ea typeface="Microsoft YaHei" panose="020B0503020204020204" pitchFamily="34" charset="-122"/>
                <a:hlinkClick r:id="rId1"/>
              </a:rPr>
              <a:t>xzhou74@asu.edu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)</a:t>
            </a:r>
            <a:endParaRPr lang="en-US" sz="2000" dirty="0">
              <a:solidFill>
                <a:srgbClr val="002060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School of Sustainable Engineering and the Built Environment, Arizona State University</a:t>
            </a:r>
            <a:endParaRPr lang="en-US" sz="2000" dirty="0">
              <a:solidFill>
                <a:srgbClr val="002060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57"/>
          <p:cNvSpPr>
            <a:spLocks noGrp="1"/>
          </p:cNvSpPr>
          <p:nvPr>
            <p:ph type="title"/>
          </p:nvPr>
        </p:nvSpPr>
        <p:spPr>
          <a:xfrm>
            <a:off x="565264" y="461148"/>
            <a:ext cx="11163993" cy="702303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/>
              <a:t>3. Calibration results</a:t>
            </a:r>
            <a:r>
              <a:rPr lang="zh-CN" altLang="en-US" sz="4400" dirty="0"/>
              <a:t>：</a:t>
            </a:r>
            <a:r>
              <a:rPr lang="en-US" altLang="zh-CN" sz="4400" dirty="0"/>
              <a:t>sensor 84</a:t>
            </a:r>
            <a:endParaRPr lang="zh-CN" alt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564" y="1892854"/>
            <a:ext cx="4548010" cy="3054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429" y="1892854"/>
            <a:ext cx="4584589" cy="29872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932" y="3143809"/>
            <a:ext cx="1876425" cy="5524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5997" y="1645791"/>
            <a:ext cx="6019656" cy="25754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95" y="1480471"/>
            <a:ext cx="5279405" cy="2327926"/>
          </a:xfrm>
          <a:prstGeom prst="rect">
            <a:avLst/>
          </a:prstGeom>
        </p:spPr>
      </p:pic>
      <p:sp>
        <p:nvSpPr>
          <p:cNvPr id="10" name="标题 57"/>
          <p:cNvSpPr>
            <a:spLocks noGrp="1"/>
          </p:cNvSpPr>
          <p:nvPr>
            <p:ph type="title"/>
          </p:nvPr>
        </p:nvSpPr>
        <p:spPr>
          <a:xfrm>
            <a:off x="565264" y="461148"/>
            <a:ext cx="11163993" cy="702303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/>
              <a:t>3. Calibration results</a:t>
            </a:r>
            <a:r>
              <a:rPr lang="zh-CN" altLang="en-US" sz="4400" dirty="0"/>
              <a:t>：</a:t>
            </a:r>
            <a:r>
              <a:rPr lang="en-US" altLang="zh-CN" sz="4400" dirty="0"/>
              <a:t>sensor 139</a:t>
            </a:r>
            <a:endParaRPr lang="zh-CN" altLang="en-US" sz="4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E9CB2-2897-44F3-B96C-AE93A821D237}" type="slidenum">
              <a:rPr lang="en-US" smtClean="0"/>
            </a:fld>
            <a:endParaRPr lang="en-US" dirty="0"/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2"/>
          </p:nvPr>
        </p:nvSpPr>
        <p:spPr>
          <a:xfrm>
            <a:off x="-98926" y="5647550"/>
            <a:ext cx="1313411" cy="365125"/>
          </a:xfrm>
        </p:spPr>
        <p:txBody>
          <a:bodyPr/>
          <a:lstStyle/>
          <a:p>
            <a:fld id="{E612CCB7-1B6A-4277-A97B-CE49ECD7821F}" type="datetime1">
              <a:rPr lang="en-US" altLang="zh-CN" smtClean="0"/>
            </a:fld>
            <a:endParaRPr lang="en-US" dirty="0"/>
          </a:p>
        </p:txBody>
      </p:sp>
      <p:sp>
        <p:nvSpPr>
          <p:cNvPr id="21" name="灯片编号占位符 5"/>
          <p:cNvSpPr txBox="1"/>
          <p:nvPr/>
        </p:nvSpPr>
        <p:spPr>
          <a:xfrm>
            <a:off x="11252199" y="5667375"/>
            <a:ext cx="5223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 baseline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E8E9CB2-2897-44F3-B96C-AE93A821D237}" type="slidenum">
              <a:rPr lang="en-US" smtClean="0"/>
            </a:fld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14519" y="1287813"/>
            <a:ext cx="2974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Time series of densities and </a:t>
            </a:r>
            <a:r>
              <a:rPr lang="en-US" sz="1400" b="1" dirty="0" err="1"/>
              <a:t>K_critical</a:t>
            </a:r>
            <a:endParaRPr lang="en-US" sz="1400" b="1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-361258" y="2428354"/>
            <a:ext cx="1545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Flow per 5 min per </a:t>
            </a:r>
            <a:r>
              <a:rPr lang="en-US" sz="1200" dirty="0" err="1"/>
              <a:t>ln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368528" y="3755957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Density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5087324" y="2652472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Density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496156" y="4115199"/>
            <a:ext cx="256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Time series of speed and flow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-585942" y="5279149"/>
            <a:ext cx="1551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Flow per 5 min per  </a:t>
            </a:r>
            <a:r>
              <a:rPr lang="en-US" sz="1100" b="1" dirty="0" err="1"/>
              <a:t>ln</a:t>
            </a:r>
            <a:r>
              <a:rPr lang="en-US" sz="1100" b="1" dirty="0"/>
              <a:t> mile per hour</a:t>
            </a:r>
            <a:endParaRPr lang="en-US" sz="11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14485" y="1690612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C00000"/>
                </a:solidFill>
              </a:rPr>
              <a:t>K_crtical</a:t>
            </a:r>
            <a:r>
              <a:rPr lang="en-US" sz="1100" b="1" dirty="0">
                <a:solidFill>
                  <a:srgbClr val="C00000"/>
                </a:solidFill>
              </a:rPr>
              <a:t>=31</a:t>
            </a:r>
            <a:endParaRPr lang="en-US" sz="1100" b="1" dirty="0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89" y="4384876"/>
            <a:ext cx="4725307" cy="229678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394447" y="3339501"/>
            <a:ext cx="67358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>
                <a:solidFill>
                  <a:srgbClr val="C00000"/>
                </a:solidFill>
              </a:rPr>
              <a:t>t0 14:35</a:t>
            </a:r>
            <a:endParaRPr lang="en-US" altLang="zh-CN" sz="1050" b="1" dirty="0">
              <a:solidFill>
                <a:srgbClr val="C00000"/>
              </a:solidFill>
            </a:endParaRPr>
          </a:p>
          <a:p>
            <a:r>
              <a:rPr lang="en-US" sz="1050" b="1" dirty="0">
                <a:solidFill>
                  <a:srgbClr val="C00000"/>
                </a:solidFill>
              </a:rPr>
              <a:t>t3 18:5 0</a:t>
            </a:r>
            <a:endParaRPr lang="en-US" sz="1050" b="1" dirty="0">
              <a:solidFill>
                <a:srgbClr val="C0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689" y="4605442"/>
            <a:ext cx="6710272" cy="164003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57"/>
          <p:cNvSpPr>
            <a:spLocks noGrp="1"/>
          </p:cNvSpPr>
          <p:nvPr>
            <p:ph type="title"/>
          </p:nvPr>
        </p:nvSpPr>
        <p:spPr>
          <a:xfrm>
            <a:off x="349364" y="410348"/>
            <a:ext cx="11163993" cy="702303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/>
              <a:t>3. Calibration results</a:t>
            </a:r>
            <a:r>
              <a:rPr lang="zh-CN" altLang="en-US" sz="4400" dirty="0"/>
              <a:t>：</a:t>
            </a:r>
            <a:r>
              <a:rPr lang="en-US" altLang="zh-CN" sz="4400" dirty="0"/>
              <a:t>sensor 139</a:t>
            </a:r>
            <a:endParaRPr lang="zh-CN" altLang="en-US" sz="4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E9CB2-2897-44F3-B96C-AE93A821D237}" type="slidenum">
              <a:rPr lang="en-US" smtClean="0"/>
            </a:fld>
            <a:endParaRPr lang="en-US" dirty="0"/>
          </a:p>
        </p:txBody>
      </p:sp>
      <p:sp>
        <p:nvSpPr>
          <p:cNvPr id="21" name="灯片编号占位符 5"/>
          <p:cNvSpPr txBox="1"/>
          <p:nvPr/>
        </p:nvSpPr>
        <p:spPr>
          <a:xfrm>
            <a:off x="11252199" y="5667375"/>
            <a:ext cx="5223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 baseline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E8E9CB2-2897-44F3-B96C-AE93A821D237}" type="slidenum">
              <a:rPr lang="en-US" smtClean="0"/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364" y="2026792"/>
            <a:ext cx="9608129" cy="29568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042" y="3035300"/>
            <a:ext cx="1823908" cy="5674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57"/>
          <p:cNvSpPr>
            <a:spLocks noGrp="1"/>
          </p:cNvSpPr>
          <p:nvPr>
            <p:ph type="title"/>
          </p:nvPr>
        </p:nvSpPr>
        <p:spPr>
          <a:xfrm>
            <a:off x="349364" y="410348"/>
            <a:ext cx="11163993" cy="702303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/>
              <a:t>3. Calibration results</a:t>
            </a:r>
            <a:r>
              <a:rPr lang="zh-CN" altLang="en-US" sz="4400" dirty="0"/>
              <a:t>：</a:t>
            </a:r>
            <a:endParaRPr lang="zh-CN" altLang="en-US" sz="4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E9CB2-2897-44F3-B96C-AE93A821D237}" type="slidenum">
              <a:rPr lang="en-US" smtClean="0"/>
            </a:fld>
            <a:endParaRPr lang="en-US" dirty="0"/>
          </a:p>
        </p:txBody>
      </p:sp>
      <p:sp>
        <p:nvSpPr>
          <p:cNvPr id="21" name="灯片编号占位符 5"/>
          <p:cNvSpPr txBox="1"/>
          <p:nvPr/>
        </p:nvSpPr>
        <p:spPr>
          <a:xfrm>
            <a:off x="11252199" y="5667375"/>
            <a:ext cx="5223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 baseline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E8E9CB2-2897-44F3-B96C-AE93A821D237}" type="slidenum">
              <a:rPr lang="en-US" smtClean="0"/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0099" y="1761830"/>
            <a:ext cx="8761488" cy="29625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81400" y="942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4"/>
          </p:nvPr>
        </p:nvSpPr>
        <p:spPr>
          <a:xfrm>
            <a:off x="10690167" y="6459785"/>
            <a:ext cx="522316" cy="365125"/>
          </a:xfrm>
        </p:spPr>
        <p:txBody>
          <a:bodyPr/>
          <a:lstStyle/>
          <a:p>
            <a:fld id="{1E8E9CB2-2897-44F3-B96C-AE93A821D237}" type="slidenum">
              <a:rPr lang="en-US" smtClean="0"/>
            </a:fld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74258EE-615D-4A1F-919E-8A2620159E10}" type="datetime1">
              <a:rPr lang="en-US" altLang="zh-CN" smtClean="0"/>
            </a:fld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565265" y="286603"/>
            <a:ext cx="11163993" cy="778714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4. Conclusions and Future Research</a:t>
            </a:r>
            <a:endParaRPr lang="zh-CN" altLang="en-US" sz="2200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 BPR travel time function and deterministic queueing model are partners without conflicts with well-posed assumptions; </a:t>
            </a:r>
            <a:endParaRPr lang="en-US" altLang="zh-CN" sz="2800" dirty="0"/>
          </a:p>
          <a:p>
            <a:r>
              <a:rPr lang="en-US" altLang="zh-CN" sz="2800" dirty="0"/>
              <a:t> The derived time-dependent travel time function can be widely used in dynamic traffic assignment, dynamic signal control, traffic system evaluation and optimization, metro demand management, etc.</a:t>
            </a:r>
            <a:endParaRPr lang="zh-CN" altLang="en-US" sz="2800" dirty="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57"/>
          <p:cNvSpPr>
            <a:spLocks noGrp="1"/>
          </p:cNvSpPr>
          <p:nvPr>
            <p:ph type="title"/>
          </p:nvPr>
        </p:nvSpPr>
        <p:spPr>
          <a:xfrm>
            <a:off x="565264" y="461148"/>
            <a:ext cx="11163993" cy="702303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zh-CN" sz="4400"/>
              <a:t>5. </a:t>
            </a:r>
            <a:r>
              <a:rPr lang="en-US" altLang="zh-CN" sz="4400" dirty="0"/>
              <a:t>Appendix</a:t>
            </a:r>
            <a:endParaRPr lang="zh-CN" altLang="en-US" sz="4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E9CB2-2897-44F3-B96C-AE93A821D237}" type="slidenum">
              <a:rPr lang="en-US" smtClean="0"/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65452" y="1962150"/>
            <a:ext cx="10321528" cy="4257285"/>
            <a:chOff x="455927" y="1628775"/>
            <a:chExt cx="10321528" cy="4257285"/>
          </a:xfrm>
        </p:grpSpPr>
        <p:grpSp>
          <p:nvGrpSpPr>
            <p:cNvPr id="13" name="Group 12"/>
            <p:cNvGrpSpPr/>
            <p:nvPr/>
          </p:nvGrpSpPr>
          <p:grpSpPr>
            <a:xfrm>
              <a:off x="455927" y="1628775"/>
              <a:ext cx="10321528" cy="3887953"/>
              <a:chOff x="455927" y="1404596"/>
              <a:chExt cx="10321528" cy="3861317"/>
            </a:xfrm>
          </p:grpSpPr>
          <p:sp>
            <p:nvSpPr>
              <p:cNvPr id="35" name="矩形 4"/>
              <p:cNvSpPr/>
              <p:nvPr/>
            </p:nvSpPr>
            <p:spPr>
              <a:xfrm>
                <a:off x="455927" y="1404596"/>
                <a:ext cx="1032152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b="1" dirty="0">
                    <a:solidFill>
                      <a:prstClr val="black"/>
                    </a:solidFill>
                  </a:rPr>
                  <a:t>Step 1: </a:t>
                </a:r>
                <a:r>
                  <a:rPr lang="en-US" dirty="0">
                    <a:solidFill>
                      <a:prstClr val="black"/>
                    </a:solidFill>
                  </a:rPr>
                  <a:t>Depict the fundamental Q-K diagram for each link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矩形 4"/>
              <p:cNvSpPr/>
              <p:nvPr/>
            </p:nvSpPr>
            <p:spPr>
              <a:xfrm>
                <a:off x="455927" y="1927816"/>
                <a:ext cx="1032152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b="1" dirty="0">
                    <a:solidFill>
                      <a:prstClr val="black"/>
                    </a:solidFill>
                  </a:rPr>
                  <a:t>Step 2: </a:t>
                </a:r>
                <a:r>
                  <a:rPr lang="en-US" dirty="0">
                    <a:solidFill>
                      <a:prstClr val="black"/>
                    </a:solidFill>
                  </a:rPr>
                  <a:t>Determine critical density (Kc) in 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Q-K diagram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矩形 4"/>
              <p:cNvSpPr/>
              <p:nvPr/>
            </p:nvSpPr>
            <p:spPr>
              <a:xfrm>
                <a:off x="455927" y="2444580"/>
                <a:ext cx="1032152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b="1" dirty="0">
                    <a:solidFill>
                      <a:prstClr val="black"/>
                    </a:solidFill>
                  </a:rPr>
                  <a:t>Step 3: </a:t>
                </a:r>
                <a:r>
                  <a:rPr lang="en-US" dirty="0">
                    <a:solidFill>
                      <a:prstClr val="black"/>
                    </a:solidFill>
                  </a:rPr>
                  <a:t>Determine t0 and t3 to determine t2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矩形 4"/>
              <p:cNvSpPr/>
              <p:nvPr/>
            </p:nvSpPr>
            <p:spPr>
              <a:xfrm>
                <a:off x="455927" y="2967800"/>
                <a:ext cx="1032152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b="1" dirty="0">
                    <a:solidFill>
                      <a:prstClr val="black"/>
                    </a:solidFill>
                  </a:rPr>
                  <a:t>Step 4: </a:t>
                </a:r>
                <a:r>
                  <a:rPr lang="en-US" dirty="0">
                    <a:solidFill>
                      <a:prstClr val="black"/>
                    </a:solidFill>
                  </a:rPr>
                  <a:t>Determine m, in our case study, m=7/12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矩形 4"/>
              <p:cNvSpPr/>
              <p:nvPr/>
            </p:nvSpPr>
            <p:spPr>
              <a:xfrm>
                <a:off x="455927" y="3491020"/>
                <a:ext cx="1032152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b="1" dirty="0">
                    <a:solidFill>
                      <a:prstClr val="black"/>
                    </a:solidFill>
                  </a:rPr>
                  <a:t>Step 5: </a:t>
                </a:r>
                <a:r>
                  <a:rPr lang="en-US" dirty="0">
                    <a:solidFill>
                      <a:prstClr val="black"/>
                    </a:solidFill>
                  </a:rPr>
                  <a:t>Determine mu during t0 and t3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矩形 4"/>
              <p:cNvSpPr/>
              <p:nvPr/>
            </p:nvSpPr>
            <p:spPr>
              <a:xfrm>
                <a:off x="455927" y="3978401"/>
                <a:ext cx="1032152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b="1" dirty="0">
                    <a:solidFill>
                      <a:prstClr val="black"/>
                    </a:solidFill>
                  </a:rPr>
                  <a:t>Step 6: </a:t>
                </a:r>
                <a:r>
                  <a:rPr lang="en-US" dirty="0">
                    <a:solidFill>
                      <a:prstClr val="black"/>
                    </a:solidFill>
                  </a:rPr>
                  <a:t>Determine t2 and </a:t>
                </a:r>
                <a:r>
                  <a:rPr lang="en-US" dirty="0" err="1">
                    <a:solidFill>
                      <a:prstClr val="black"/>
                    </a:solidFill>
                  </a:rPr>
                  <a:t>t_bar</a:t>
                </a:r>
                <a:r>
                  <a:rPr lang="en-US" dirty="0">
                    <a:solidFill>
                      <a:prstClr val="black"/>
                    </a:solidFill>
                  </a:rPr>
                  <a:t>. Determine </a:t>
                </a:r>
                <a:r>
                  <a:rPr lang="en-US" dirty="0" err="1">
                    <a:solidFill>
                      <a:prstClr val="black"/>
                    </a:solidFill>
                  </a:rPr>
                  <a:t>v_mu</a:t>
                </a:r>
                <a:r>
                  <a:rPr lang="en-US" dirty="0">
                    <a:solidFill>
                      <a:prstClr val="black"/>
                    </a:solidFill>
                  </a:rPr>
                  <a:t> between t0 and t3 (Average of speed) 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矩形 4"/>
              <p:cNvSpPr/>
              <p:nvPr/>
            </p:nvSpPr>
            <p:spPr>
              <a:xfrm>
                <a:off x="455927" y="4465782"/>
                <a:ext cx="1032152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b="1" dirty="0">
                    <a:solidFill>
                      <a:prstClr val="black"/>
                    </a:solidFill>
                  </a:rPr>
                  <a:t>Step 7: </a:t>
                </a:r>
                <a:r>
                  <a:rPr lang="en-US" dirty="0">
                    <a:solidFill>
                      <a:prstClr val="black"/>
                    </a:solidFill>
                  </a:rPr>
                  <a:t>Use Kc and time series of density to determine physical queue length 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矩形 4"/>
              <p:cNvSpPr/>
              <p:nvPr/>
            </p:nvSpPr>
            <p:spPr>
              <a:xfrm>
                <a:off x="455927" y="4896581"/>
                <a:ext cx="1032152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b="1" dirty="0">
                    <a:solidFill>
                      <a:prstClr val="black"/>
                    </a:solidFill>
                  </a:rPr>
                  <a:t>Step 8: </a:t>
                </a:r>
                <a:r>
                  <a:rPr lang="en-US" dirty="0">
                    <a:solidFill>
                      <a:prstClr val="black"/>
                    </a:solidFill>
                  </a:rPr>
                  <a:t>Use physical queue length to determine virtual queue length 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3" name="矩形 4"/>
            <p:cNvSpPr/>
            <p:nvPr/>
          </p:nvSpPr>
          <p:spPr>
            <a:xfrm>
              <a:off x="455927" y="5516728"/>
              <a:ext cx="103215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b="1" dirty="0">
                  <a:solidFill>
                    <a:prstClr val="black"/>
                  </a:solidFill>
                </a:rPr>
                <a:t>Step 9: </a:t>
              </a:r>
              <a:r>
                <a:rPr lang="en-US" dirty="0">
                  <a:solidFill>
                    <a:prstClr val="black"/>
                  </a:solidFill>
                </a:rPr>
                <a:t>Calibrate gamma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65452" y="1438595"/>
            <a:ext cx="4987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Procedure to calibrate BPR-X function</a:t>
            </a:r>
            <a:endParaRPr 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57"/>
          <p:cNvSpPr>
            <a:spLocks noGrp="1"/>
          </p:cNvSpPr>
          <p:nvPr>
            <p:ph type="title"/>
          </p:nvPr>
        </p:nvSpPr>
        <p:spPr>
          <a:xfrm>
            <a:off x="565264" y="461148"/>
            <a:ext cx="11163993" cy="702303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/>
              <a:t>1. BPR-oriented Queue Approximation in Phoenix</a:t>
            </a:r>
            <a:endParaRPr lang="zh-CN" altLang="en-US" sz="4400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153101" y="1351990"/>
            <a:ext cx="11426438" cy="466297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 Test set: The traffic data are collected from I-10 freeway corridor </a:t>
            </a:r>
            <a:r>
              <a:rPr lang="en-US" altLang="zh-CN" sz="2400" b="1" dirty="0">
                <a:solidFill>
                  <a:srgbClr val="FF0000"/>
                </a:solidFill>
              </a:rPr>
              <a:t>(Jan 5</a:t>
            </a:r>
            <a:r>
              <a:rPr lang="en-US" altLang="zh-CN" sz="2400" b="1" baseline="30000" dirty="0">
                <a:solidFill>
                  <a:srgbClr val="FF0000"/>
                </a:solidFill>
              </a:rPr>
              <a:t>th</a:t>
            </a:r>
            <a:r>
              <a:rPr lang="en-US" altLang="zh-CN" sz="2400" b="1" dirty="0">
                <a:solidFill>
                  <a:srgbClr val="FF0000"/>
                </a:solidFill>
              </a:rPr>
              <a:t> 2016) </a:t>
            </a:r>
            <a:br>
              <a:rPr lang="en-US" altLang="zh-CN" sz="1800" dirty="0">
                <a:solidFill>
                  <a:srgbClr val="002060"/>
                </a:solidFill>
              </a:rPr>
            </a:br>
            <a:endParaRPr lang="zh-CN" altLang="en-US" sz="18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6974" y="6473050"/>
            <a:ext cx="1313411" cy="365125"/>
          </a:xfrm>
        </p:spPr>
        <p:txBody>
          <a:bodyPr/>
          <a:lstStyle/>
          <a:p>
            <a:fld id="{E612CCB7-1B6A-4277-A97B-CE49ECD7821F}" type="datetime1">
              <a:rPr lang="en-US" altLang="zh-CN" smtClean="0"/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68099" y="6459785"/>
            <a:ext cx="522316" cy="365125"/>
          </a:xfrm>
        </p:spPr>
        <p:txBody>
          <a:bodyPr/>
          <a:lstStyle/>
          <a:p>
            <a:fld id="{1E8E9CB2-2897-44F3-B96C-AE93A821D237}" type="slidenum">
              <a:rPr lang="en-US" smtClean="0"/>
            </a:fld>
            <a:endParaRPr lang="en-US" dirty="0"/>
          </a:p>
        </p:txBody>
      </p:sp>
      <p:pic>
        <p:nvPicPr>
          <p:cNvPr id="11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346253" y="3652898"/>
            <a:ext cx="5675766" cy="201757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617884" y="4094130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84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46253" y="1853396"/>
          <a:ext cx="6896660" cy="15224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8966"/>
                <a:gridCol w="4617694"/>
              </a:tblGrid>
              <a:tr h="181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Detector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165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Loop detectors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78, 84, 137, 139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165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Location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I-10 freeway corridor, Westbound direction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165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Traffic data collected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Speed (mph) and volume (vehicle/5 minutes)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6497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Traffic data collection period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Date: January 5</a:t>
                      </a:r>
                      <a:r>
                        <a:rPr lang="en-US" altLang="zh-CN" sz="1400" baseline="30000" dirty="0">
                          <a:effectLst/>
                        </a:rPr>
                        <a:t>th</a:t>
                      </a:r>
                      <a:r>
                        <a:rPr lang="en-US" altLang="zh-CN" sz="1400" dirty="0">
                          <a:effectLst/>
                        </a:rPr>
                        <a:t>, 2016</a:t>
                      </a:r>
                      <a:endParaRPr lang="en-US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Interval: 5 minutes (from 00:00 to 23:55)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468076" y="3909464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78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0615" y="3932424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137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767692" y="4011909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139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6274816" y="4112260"/>
            <a:ext cx="87884" cy="41097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本框 19"/>
          <p:cNvSpPr txBox="1"/>
          <p:nvPr/>
        </p:nvSpPr>
        <p:spPr>
          <a:xfrm>
            <a:off x="7693297" y="4094127"/>
            <a:ext cx="46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78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左大括号 20"/>
          <p:cNvSpPr/>
          <p:nvPr/>
        </p:nvSpPr>
        <p:spPr>
          <a:xfrm>
            <a:off x="7995920" y="3972801"/>
            <a:ext cx="85430" cy="55043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58155" y="3348784"/>
            <a:ext cx="5943600" cy="258572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7845697" y="4246527"/>
            <a:ext cx="46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78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4" name="左大括号 23"/>
          <p:cNvSpPr/>
          <p:nvPr/>
        </p:nvSpPr>
        <p:spPr>
          <a:xfrm>
            <a:off x="8148320" y="4125201"/>
            <a:ext cx="85430" cy="55043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/>
          <p:cNvSpPr txBox="1"/>
          <p:nvPr/>
        </p:nvSpPr>
        <p:spPr>
          <a:xfrm>
            <a:off x="9182325" y="4246527"/>
            <a:ext cx="46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84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6" name="左大括号 25"/>
          <p:cNvSpPr/>
          <p:nvPr/>
        </p:nvSpPr>
        <p:spPr>
          <a:xfrm>
            <a:off x="9484948" y="4125201"/>
            <a:ext cx="85430" cy="55043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左大括号 26"/>
          <p:cNvSpPr/>
          <p:nvPr/>
        </p:nvSpPr>
        <p:spPr>
          <a:xfrm>
            <a:off x="10778860" y="3971311"/>
            <a:ext cx="116541" cy="70432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本框 27"/>
          <p:cNvSpPr txBox="1"/>
          <p:nvPr/>
        </p:nvSpPr>
        <p:spPr>
          <a:xfrm>
            <a:off x="10382722" y="4179979"/>
            <a:ext cx="46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139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9" name="左大括号 28"/>
          <p:cNvSpPr/>
          <p:nvPr/>
        </p:nvSpPr>
        <p:spPr>
          <a:xfrm>
            <a:off x="6362700" y="4273887"/>
            <a:ext cx="61470" cy="40174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/>
          <p:cNvSpPr txBox="1"/>
          <p:nvPr/>
        </p:nvSpPr>
        <p:spPr>
          <a:xfrm>
            <a:off x="5960725" y="4333867"/>
            <a:ext cx="475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137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10800000">
            <a:off x="952499" y="4904694"/>
            <a:ext cx="4328160" cy="139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57"/>
          <p:cNvSpPr>
            <a:spLocks noGrp="1"/>
          </p:cNvSpPr>
          <p:nvPr>
            <p:ph type="title"/>
          </p:nvPr>
        </p:nvSpPr>
        <p:spPr>
          <a:xfrm>
            <a:off x="565264" y="461148"/>
            <a:ext cx="11163993" cy="702303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+mn-lt"/>
              </a:rPr>
              <a:t>2. How to calibrate BPR-X function</a:t>
            </a:r>
            <a:endParaRPr lang="zh-CN" altLang="en-US" sz="4400" dirty="0">
              <a:latin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E9CB2-2897-44F3-B96C-AE93A821D237}" type="slidenum">
              <a:rPr lang="en-US" smtClean="0">
                <a:latin typeface="+mn-lt"/>
              </a:rPr>
            </a:fld>
            <a:endParaRPr lang="en-US" dirty="0">
              <a:latin typeface="+mn-lt"/>
            </a:endParaRPr>
          </a:p>
        </p:txBody>
      </p:sp>
      <p:sp>
        <p:nvSpPr>
          <p:cNvPr id="43" name="矩形 4"/>
          <p:cNvSpPr/>
          <p:nvPr/>
        </p:nvSpPr>
        <p:spPr>
          <a:xfrm>
            <a:off x="368639" y="1273996"/>
            <a:ext cx="10321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</a:rPr>
              <a:t>Core mode: Three essential  figures:</a:t>
            </a:r>
            <a:endParaRPr lang="en-US" sz="2400" b="1" dirty="0">
              <a:solidFill>
                <a:prstClr val="black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995" y="2127689"/>
            <a:ext cx="7663706" cy="150143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3359150" y="1783317"/>
            <a:ext cx="225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 Inflow and outflow 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45576" y="3990106"/>
            <a:ext cx="3158282" cy="1803742"/>
            <a:chOff x="2902372" y="4152484"/>
            <a:chExt cx="3158282" cy="1803742"/>
          </a:xfrm>
        </p:grpSpPr>
        <p:grpSp>
          <p:nvGrpSpPr>
            <p:cNvPr id="51" name="Group 50"/>
            <p:cNvGrpSpPr/>
            <p:nvPr/>
          </p:nvGrpSpPr>
          <p:grpSpPr>
            <a:xfrm>
              <a:off x="2902372" y="4152484"/>
              <a:ext cx="3158282" cy="1410116"/>
              <a:chOff x="5035972" y="4289009"/>
              <a:chExt cx="3158282" cy="1410116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35972" y="4411004"/>
                <a:ext cx="3158282" cy="1288121"/>
              </a:xfrm>
              <a:prstGeom prst="rect">
                <a:avLst/>
              </a:prstGeom>
            </p:spPr>
          </p:pic>
          <p:sp>
            <p:nvSpPr>
              <p:cNvPr id="49" name="Rectangle 48"/>
              <p:cNvSpPr/>
              <p:nvPr/>
            </p:nvSpPr>
            <p:spPr>
              <a:xfrm>
                <a:off x="6254306" y="4289009"/>
                <a:ext cx="522316" cy="243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3630286" y="5586894"/>
              <a:ext cx="1726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B: Queue length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553390" y="3676391"/>
            <a:ext cx="3590470" cy="2603925"/>
            <a:chOff x="6481145" y="3477561"/>
            <a:chExt cx="4292162" cy="2846966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01285" y="3477561"/>
              <a:ext cx="2654660" cy="2443162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6481145" y="5920723"/>
              <a:ext cx="4292162" cy="403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C: Cumulative arrival and departure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3035300" y="3343275"/>
            <a:ext cx="2108632" cy="33311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931604" y="3711819"/>
            <a:ext cx="2378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cubic form polynomial function to calibrate inflow rage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8076752" y="1977291"/>
                <a:ext cx="3776596" cy="372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Important things need to know:</a:t>
                </a:r>
              </a:p>
              <a:p>
                <a:endParaRPr lang="en-US" dirty="0"/>
              </a:p>
              <a:p>
                <a:pPr marL="228600" indent="-228600">
                  <a:buAutoNum type="arabicPeriod"/>
                </a:pPr>
                <a:r>
                  <a:rPr lang="en-US" b="1" dirty="0">
                    <a:solidFill>
                      <a:srgbClr val="C00000"/>
                    </a:solidFill>
                  </a:rPr>
                  <a:t>t0 and t3 </a:t>
                </a:r>
              </a:p>
              <a:p>
                <a:r>
                  <a:rPr lang="en-US" dirty="0"/>
                  <a:t>(Time of queue appear and disappear)</a:t>
                </a:r>
              </a:p>
              <a:p>
                <a:endParaRPr lang="en-US" b="1" dirty="0">
                  <a:solidFill>
                    <a:srgbClr val="C00000"/>
                  </a:solidFill>
                </a:endParaRPr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2. Time series of queue length </a:t>
                </a:r>
              </a:p>
              <a:p>
                <a:r>
                  <a:rPr lang="en-US" dirty="0"/>
                  <a:t>(Waiting time )</a:t>
                </a:r>
              </a:p>
              <a:p>
                <a:endParaRPr lang="en-US" b="1" dirty="0">
                  <a:solidFill>
                    <a:srgbClr val="C00000"/>
                  </a:solidFill>
                </a:endParaRPr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3. Parameter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𝛄</m:t>
                    </m:r>
                  </m:oMath>
                </a14:m>
                <a:endParaRPr lang="en-US" b="1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/>
                  <a:t>(Inflow rate)</a:t>
                </a:r>
              </a:p>
              <a:p>
                <a:endParaRPr lang="en-US" b="1" dirty="0">
                  <a:solidFill>
                    <a:srgbClr val="C00000"/>
                  </a:solidFill>
                </a:endParaRPr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4. Parameter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𝛍</m:t>
                    </m:r>
                  </m:oMath>
                </a14:m>
                <a:endParaRPr lang="en-US" b="1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/>
                  <a:t>(Outflow rate)</a:t>
                </a:r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752" y="1977291"/>
                <a:ext cx="3776596" cy="3724096"/>
              </a:xfrm>
              <a:prstGeom prst="rect">
                <a:avLst/>
              </a:prstGeom>
              <a:blipFill rotWithShape="0">
                <a:blip r:embed="rId4"/>
                <a:stretch>
                  <a:fillRect l="-1777" t="-818" r="-969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57"/>
          <p:cNvSpPr>
            <a:spLocks noGrp="1"/>
          </p:cNvSpPr>
          <p:nvPr>
            <p:ph type="title"/>
          </p:nvPr>
        </p:nvSpPr>
        <p:spPr>
          <a:xfrm>
            <a:off x="565264" y="461148"/>
            <a:ext cx="11163993" cy="702303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+mn-lt"/>
              </a:rPr>
              <a:t>2. How to calibrate BPR-X function</a:t>
            </a:r>
            <a:endParaRPr lang="zh-CN" altLang="en-US" sz="4400" dirty="0">
              <a:latin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E9CB2-2897-44F3-B96C-AE93A821D237}" type="slidenum">
              <a:rPr lang="en-US" smtClean="0">
                <a:latin typeface="+mn-lt"/>
              </a:rPr>
            </a:fld>
            <a:endParaRPr lang="en-US" dirty="0">
              <a:latin typeface="+mn-lt"/>
            </a:endParaRPr>
          </a:p>
        </p:txBody>
      </p:sp>
      <p:sp>
        <p:nvSpPr>
          <p:cNvPr id="43" name="矩形 4"/>
          <p:cNvSpPr/>
          <p:nvPr/>
        </p:nvSpPr>
        <p:spPr>
          <a:xfrm>
            <a:off x="368639" y="1273996"/>
            <a:ext cx="10321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</a:rPr>
              <a:t>Core mode: Two essential  equations:</a:t>
            </a:r>
            <a:endParaRPr lang="en-US" sz="2400" b="1"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1735661"/>
            <a:ext cx="5472962" cy="44902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062" y="2428875"/>
            <a:ext cx="6778938" cy="7543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469" y="4880911"/>
            <a:ext cx="6607488" cy="7280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13062" y="2158904"/>
            <a:ext cx="1479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Queue length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5554523" y="4511579"/>
            <a:ext cx="1417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Waiting time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386" y="3509436"/>
            <a:ext cx="1800225" cy="74295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432112" y="3140104"/>
            <a:ext cx="2045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Oversaturate factor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189" y="5608948"/>
            <a:ext cx="1653249" cy="6469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1059" y="5610225"/>
            <a:ext cx="3246273" cy="619134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5611779" y="5755991"/>
            <a:ext cx="1519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Average delay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57"/>
          <p:cNvSpPr>
            <a:spLocks noGrp="1"/>
          </p:cNvSpPr>
          <p:nvPr>
            <p:ph type="title"/>
          </p:nvPr>
        </p:nvSpPr>
        <p:spPr>
          <a:xfrm>
            <a:off x="565264" y="461148"/>
            <a:ext cx="11163993" cy="702303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/>
              <a:t>3. Calibration results</a:t>
            </a:r>
            <a:r>
              <a:rPr lang="zh-CN" altLang="en-US" sz="4400" dirty="0"/>
              <a:t>：</a:t>
            </a:r>
            <a:r>
              <a:rPr lang="en-US" altLang="zh-CN" sz="4400" dirty="0"/>
              <a:t>sensor 137</a:t>
            </a:r>
            <a:endParaRPr lang="zh-CN" altLang="en-US" sz="4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E9CB2-2897-44F3-B96C-AE93A821D237}" type="slidenum">
              <a:rPr lang="en-US" smtClean="0"/>
            </a:fld>
            <a:endParaRPr lang="en-US" dirty="0"/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2"/>
          </p:nvPr>
        </p:nvSpPr>
        <p:spPr>
          <a:xfrm>
            <a:off x="-98926" y="5647550"/>
            <a:ext cx="1313411" cy="365125"/>
          </a:xfrm>
        </p:spPr>
        <p:txBody>
          <a:bodyPr/>
          <a:lstStyle/>
          <a:p>
            <a:fld id="{E612CCB7-1B6A-4277-A97B-CE49ECD7821F}" type="datetime1">
              <a:rPr lang="en-US" altLang="zh-CN" smtClean="0"/>
            </a:fld>
            <a:endParaRPr lang="en-US" dirty="0"/>
          </a:p>
        </p:txBody>
      </p:sp>
      <p:sp>
        <p:nvSpPr>
          <p:cNvPr id="21" name="灯片编号占位符 5"/>
          <p:cNvSpPr txBox="1"/>
          <p:nvPr/>
        </p:nvSpPr>
        <p:spPr>
          <a:xfrm>
            <a:off x="11252199" y="5667375"/>
            <a:ext cx="5223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 baseline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E8E9CB2-2897-44F3-B96C-AE93A821D237}" type="slidenum">
              <a:rPr lang="en-US" smtClean="0"/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9452" y="1550663"/>
            <a:ext cx="6444605" cy="25412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27" y="4277592"/>
            <a:ext cx="5063068" cy="241060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214519" y="1287813"/>
            <a:ext cx="2974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Time series of densities and </a:t>
            </a:r>
            <a:r>
              <a:rPr lang="en-US" sz="1400" b="1" dirty="0" err="1"/>
              <a:t>K_critical</a:t>
            </a:r>
            <a:endParaRPr lang="en-US" sz="14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272890" y="1229947"/>
            <a:ext cx="4625651" cy="2803009"/>
            <a:chOff x="443219" y="1463034"/>
            <a:chExt cx="4625651" cy="2803009"/>
          </a:xfrm>
        </p:grpSpPr>
        <p:grpSp>
          <p:nvGrpSpPr>
            <p:cNvPr id="7" name="Group 6"/>
            <p:cNvGrpSpPr/>
            <p:nvPr/>
          </p:nvGrpSpPr>
          <p:grpSpPr>
            <a:xfrm>
              <a:off x="757768" y="1463034"/>
              <a:ext cx="4311102" cy="2548025"/>
              <a:chOff x="670442" y="1810276"/>
              <a:chExt cx="3880796" cy="2171269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0442" y="2082827"/>
                <a:ext cx="3880796" cy="1898718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2112144" y="1810276"/>
                <a:ext cx="819856" cy="2622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Q-K curve</a:t>
                </a:r>
                <a:endParaRPr lang="en-US" sz="1400" b="1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 rot="16200000">
              <a:off x="-190929" y="2661441"/>
              <a:ext cx="15452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Flow per 5 min per </a:t>
              </a:r>
              <a:r>
                <a:rPr lang="en-US" sz="1200" dirty="0" err="1"/>
                <a:t>ln</a:t>
              </a:r>
              <a:endParaRPr 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38857" y="3989044"/>
              <a:ext cx="667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Density</a:t>
              </a:r>
              <a:endParaRPr lang="en-US" sz="1200" dirty="0"/>
            </a:p>
          </p:txBody>
        </p:sp>
      </p:grpSp>
      <p:sp>
        <p:nvSpPr>
          <p:cNvPr id="37" name="TextBox 36"/>
          <p:cNvSpPr txBox="1"/>
          <p:nvPr/>
        </p:nvSpPr>
        <p:spPr>
          <a:xfrm rot="16200000">
            <a:off x="5087324" y="2652472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Density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496156" y="4115199"/>
            <a:ext cx="256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Time series of speed and flow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-585942" y="5279149"/>
            <a:ext cx="1551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Flow per 5 min per  </a:t>
            </a:r>
            <a:r>
              <a:rPr lang="en-US" sz="1100" b="1" dirty="0" err="1"/>
              <a:t>ln</a:t>
            </a:r>
            <a:r>
              <a:rPr lang="en-US" sz="1100" b="1" dirty="0"/>
              <a:t> mile per hour</a:t>
            </a:r>
            <a:endParaRPr lang="en-US" sz="1100" b="1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610" y="4165231"/>
            <a:ext cx="7555923" cy="186726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14485" y="1926728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>
                <a:solidFill>
                  <a:srgbClr val="C00000"/>
                </a:solidFill>
              </a:rPr>
              <a:t>K_critical</a:t>
            </a:r>
            <a:r>
              <a:rPr lang="en-US" sz="1000" b="1" dirty="0">
                <a:solidFill>
                  <a:srgbClr val="C00000"/>
                </a:solidFill>
              </a:rPr>
              <a:t>=20</a:t>
            </a:r>
            <a:endParaRPr lang="en-US" sz="1000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723730" y="2919829"/>
            <a:ext cx="665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>
                <a:solidFill>
                  <a:srgbClr val="C00000"/>
                </a:solidFill>
              </a:rPr>
              <a:t>t0 14:30</a:t>
            </a:r>
            <a:endParaRPr lang="en-US" altLang="zh-CN" sz="1050" b="1" dirty="0">
              <a:solidFill>
                <a:srgbClr val="C00000"/>
              </a:solidFill>
            </a:endParaRPr>
          </a:p>
          <a:p>
            <a:r>
              <a:rPr lang="en-US" sz="1050" b="1" dirty="0">
                <a:solidFill>
                  <a:srgbClr val="C00000"/>
                </a:solidFill>
              </a:rPr>
              <a:t>t3 19:00</a:t>
            </a:r>
            <a:endParaRPr lang="en-US" sz="105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57"/>
          <p:cNvSpPr>
            <a:spLocks noGrp="1"/>
          </p:cNvSpPr>
          <p:nvPr>
            <p:ph type="title"/>
          </p:nvPr>
        </p:nvSpPr>
        <p:spPr>
          <a:xfrm>
            <a:off x="565264" y="461148"/>
            <a:ext cx="11163993" cy="702303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/>
              <a:t>3. Calibration results</a:t>
            </a:r>
            <a:r>
              <a:rPr lang="zh-CN" altLang="en-US" sz="4400" dirty="0"/>
              <a:t>：</a:t>
            </a:r>
            <a:r>
              <a:rPr lang="en-US" altLang="zh-CN" sz="4400" dirty="0"/>
              <a:t>sensor 137</a:t>
            </a:r>
            <a:endParaRPr lang="zh-CN" altLang="en-US" sz="4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25049" y="3011845"/>
            <a:ext cx="1952625" cy="6305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41" y="2237165"/>
            <a:ext cx="3972176" cy="24067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273" y="2077958"/>
            <a:ext cx="4706520" cy="27251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57"/>
          <p:cNvSpPr>
            <a:spLocks noGrp="1"/>
          </p:cNvSpPr>
          <p:nvPr>
            <p:ph type="title"/>
          </p:nvPr>
        </p:nvSpPr>
        <p:spPr>
          <a:xfrm>
            <a:off x="565264" y="461148"/>
            <a:ext cx="11163993" cy="702303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/>
              <a:t>3. Calibration results</a:t>
            </a:r>
            <a:r>
              <a:rPr lang="zh-CN" altLang="en-US" sz="4400" dirty="0"/>
              <a:t>：</a:t>
            </a:r>
            <a:r>
              <a:rPr lang="en-US" altLang="zh-CN" sz="4400" dirty="0"/>
              <a:t>sensor 78</a:t>
            </a:r>
            <a:endParaRPr lang="zh-CN" altLang="en-US" sz="4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E9CB2-2897-44F3-B96C-AE93A821D237}" type="slidenum">
              <a:rPr lang="en-US" smtClean="0"/>
            </a:fld>
            <a:endParaRPr lang="en-US" dirty="0"/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2"/>
          </p:nvPr>
        </p:nvSpPr>
        <p:spPr>
          <a:xfrm>
            <a:off x="-98926" y="5647550"/>
            <a:ext cx="1313411" cy="365125"/>
          </a:xfrm>
        </p:spPr>
        <p:txBody>
          <a:bodyPr/>
          <a:lstStyle/>
          <a:p>
            <a:fld id="{E612CCB7-1B6A-4277-A97B-CE49ECD7821F}" type="datetime1">
              <a:rPr lang="en-US" altLang="zh-CN" smtClean="0"/>
            </a:fld>
            <a:endParaRPr lang="en-US" dirty="0"/>
          </a:p>
        </p:txBody>
      </p:sp>
      <p:sp>
        <p:nvSpPr>
          <p:cNvPr id="21" name="灯片编号占位符 5"/>
          <p:cNvSpPr txBox="1"/>
          <p:nvPr/>
        </p:nvSpPr>
        <p:spPr>
          <a:xfrm>
            <a:off x="11252199" y="5667375"/>
            <a:ext cx="5223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 baseline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E8E9CB2-2897-44F3-B96C-AE93A821D237}" type="slidenum">
              <a:rPr lang="en-US" smtClean="0"/>
            </a:fld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14519" y="1287813"/>
            <a:ext cx="2974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Time series of densities and </a:t>
            </a:r>
            <a:r>
              <a:rPr lang="en-US" sz="1400" b="1" dirty="0" err="1"/>
              <a:t>K_critical</a:t>
            </a:r>
            <a:endParaRPr lang="en-US" sz="1400" b="1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-361258" y="2428354"/>
            <a:ext cx="1545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Flow per 5 min per </a:t>
            </a:r>
            <a:r>
              <a:rPr lang="en-US" sz="1200" dirty="0" err="1"/>
              <a:t>ln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368528" y="3755957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Density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5087324" y="2652472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Density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496156" y="4115199"/>
            <a:ext cx="256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Time series of speed and flow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-585942" y="5279149"/>
            <a:ext cx="1551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Flow per 5 min per  </a:t>
            </a:r>
            <a:r>
              <a:rPr lang="en-US" sz="1100" b="1" dirty="0" err="1"/>
              <a:t>ln</a:t>
            </a:r>
            <a:r>
              <a:rPr lang="en-US" sz="1100" b="1" dirty="0"/>
              <a:t> mile per hour</a:t>
            </a:r>
            <a:endParaRPr lang="en-US" sz="11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145" y="1472853"/>
            <a:ext cx="3991185" cy="23264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4821" y="1839932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C00000"/>
                </a:solidFill>
              </a:rPr>
              <a:t>K_crtical</a:t>
            </a:r>
            <a:r>
              <a:rPr lang="en-US" sz="1100" b="1" dirty="0">
                <a:solidFill>
                  <a:srgbClr val="C00000"/>
                </a:solidFill>
              </a:rPr>
              <a:t>=26</a:t>
            </a:r>
            <a:endParaRPr lang="en-US" sz="1100" b="1" dirty="0">
              <a:solidFill>
                <a:srgbClr val="C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86" y="4384646"/>
            <a:ext cx="5033370" cy="23527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195" y="1595590"/>
            <a:ext cx="6053853" cy="275563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523421" y="2973405"/>
            <a:ext cx="665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>
                <a:solidFill>
                  <a:srgbClr val="C00000"/>
                </a:solidFill>
              </a:rPr>
              <a:t>t0 14:30</a:t>
            </a:r>
            <a:endParaRPr lang="en-US" altLang="zh-CN" sz="1050" b="1" dirty="0">
              <a:solidFill>
                <a:srgbClr val="C00000"/>
              </a:solidFill>
            </a:endParaRPr>
          </a:p>
          <a:p>
            <a:r>
              <a:rPr lang="en-US" sz="1050" b="1" dirty="0">
                <a:solidFill>
                  <a:srgbClr val="C00000"/>
                </a:solidFill>
              </a:rPr>
              <a:t>t3 19:00</a:t>
            </a:r>
            <a:endParaRPr lang="en-US" sz="1050" b="1" dirty="0">
              <a:solidFill>
                <a:srgbClr val="C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472" y="4710154"/>
            <a:ext cx="5950043" cy="15221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57"/>
          <p:cNvSpPr>
            <a:spLocks noGrp="1"/>
          </p:cNvSpPr>
          <p:nvPr>
            <p:ph type="title"/>
          </p:nvPr>
        </p:nvSpPr>
        <p:spPr>
          <a:xfrm>
            <a:off x="565264" y="461148"/>
            <a:ext cx="11163993" cy="702303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/>
              <a:t>3. Calibration results</a:t>
            </a:r>
            <a:r>
              <a:rPr lang="zh-CN" altLang="en-US" sz="4400" dirty="0"/>
              <a:t>：</a:t>
            </a:r>
            <a:r>
              <a:rPr lang="en-US" altLang="zh-CN" sz="4400" dirty="0"/>
              <a:t>sensor 78</a:t>
            </a:r>
            <a:endParaRPr lang="zh-CN" alt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351" y="1929794"/>
            <a:ext cx="4590686" cy="29446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700" y="1878388"/>
            <a:ext cx="4590686" cy="29446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2885234"/>
            <a:ext cx="2133600" cy="657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9762" y="1724515"/>
            <a:ext cx="6520023" cy="235387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89" y="1705012"/>
            <a:ext cx="4725307" cy="1868625"/>
          </a:xfrm>
          <a:prstGeom prst="rect">
            <a:avLst/>
          </a:prstGeom>
        </p:spPr>
      </p:pic>
      <p:sp>
        <p:nvSpPr>
          <p:cNvPr id="10" name="标题 57"/>
          <p:cNvSpPr>
            <a:spLocks noGrp="1"/>
          </p:cNvSpPr>
          <p:nvPr>
            <p:ph type="title"/>
          </p:nvPr>
        </p:nvSpPr>
        <p:spPr>
          <a:xfrm>
            <a:off x="565264" y="461148"/>
            <a:ext cx="11163993" cy="702303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/>
              <a:t>3. Calibration results</a:t>
            </a:r>
            <a:r>
              <a:rPr lang="zh-CN" altLang="en-US" sz="4400" dirty="0"/>
              <a:t>：</a:t>
            </a:r>
            <a:r>
              <a:rPr lang="en-US" altLang="zh-CN" sz="4400" dirty="0"/>
              <a:t>sensor 84</a:t>
            </a:r>
            <a:endParaRPr lang="zh-CN" altLang="en-US" sz="4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E9CB2-2897-44F3-B96C-AE93A821D237}" type="slidenum">
              <a:rPr lang="en-US" smtClean="0"/>
            </a:fld>
            <a:endParaRPr lang="en-US" dirty="0"/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2"/>
          </p:nvPr>
        </p:nvSpPr>
        <p:spPr>
          <a:xfrm>
            <a:off x="-98926" y="5647550"/>
            <a:ext cx="1313411" cy="365125"/>
          </a:xfrm>
        </p:spPr>
        <p:txBody>
          <a:bodyPr/>
          <a:lstStyle/>
          <a:p>
            <a:fld id="{E612CCB7-1B6A-4277-A97B-CE49ECD7821F}" type="datetime1">
              <a:rPr lang="en-US" altLang="zh-CN" smtClean="0"/>
            </a:fld>
            <a:endParaRPr lang="en-US" dirty="0"/>
          </a:p>
        </p:txBody>
      </p:sp>
      <p:sp>
        <p:nvSpPr>
          <p:cNvPr id="21" name="灯片编号占位符 5"/>
          <p:cNvSpPr txBox="1"/>
          <p:nvPr/>
        </p:nvSpPr>
        <p:spPr>
          <a:xfrm>
            <a:off x="11252199" y="5667375"/>
            <a:ext cx="5223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 baseline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E8E9CB2-2897-44F3-B96C-AE93A821D237}" type="slidenum">
              <a:rPr lang="en-US" smtClean="0"/>
            </a:fld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14519" y="1287813"/>
            <a:ext cx="2974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Time series of densities and </a:t>
            </a:r>
            <a:r>
              <a:rPr lang="en-US" sz="1400" b="1" dirty="0" err="1"/>
              <a:t>K_critical</a:t>
            </a:r>
            <a:endParaRPr lang="en-US" sz="1400" b="1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-361258" y="2428354"/>
            <a:ext cx="1545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Flow per 5 min per </a:t>
            </a:r>
            <a:r>
              <a:rPr lang="en-US" sz="1200" dirty="0" err="1"/>
              <a:t>ln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368528" y="3755957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Density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5087324" y="2652472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Density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496156" y="4115199"/>
            <a:ext cx="256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Time series of speed and flow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-585942" y="5279149"/>
            <a:ext cx="1551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Flow per 5 min per  </a:t>
            </a:r>
            <a:r>
              <a:rPr lang="en-US" sz="1100" b="1" dirty="0" err="1"/>
              <a:t>ln</a:t>
            </a:r>
            <a:r>
              <a:rPr lang="en-US" sz="1100" b="1" dirty="0"/>
              <a:t> mile per hour</a:t>
            </a:r>
            <a:endParaRPr lang="en-US" sz="11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94821" y="1839932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C00000"/>
                </a:solidFill>
              </a:rPr>
              <a:t>K_crtical</a:t>
            </a:r>
            <a:r>
              <a:rPr lang="en-US" sz="1100" b="1" dirty="0">
                <a:solidFill>
                  <a:srgbClr val="C00000"/>
                </a:solidFill>
              </a:rPr>
              <a:t>=28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23421" y="2973405"/>
            <a:ext cx="665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>
                <a:solidFill>
                  <a:srgbClr val="C00000"/>
                </a:solidFill>
              </a:rPr>
              <a:t>t0 14:10</a:t>
            </a:r>
            <a:endParaRPr lang="en-US" altLang="zh-CN" sz="1050" b="1" dirty="0">
              <a:solidFill>
                <a:srgbClr val="C00000"/>
              </a:solidFill>
            </a:endParaRPr>
          </a:p>
          <a:p>
            <a:r>
              <a:rPr lang="en-US" sz="1050" b="1" dirty="0">
                <a:solidFill>
                  <a:srgbClr val="C00000"/>
                </a:solidFill>
              </a:rPr>
              <a:t>t3 19:00</a:t>
            </a:r>
            <a:endParaRPr lang="en-US" sz="1050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86" y="4427242"/>
            <a:ext cx="4866606" cy="19211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725" y="4548426"/>
            <a:ext cx="5463554" cy="127640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IMING" val="|0.6|5.6|6.4|28.1|5.7|2"/>
</p:tagLst>
</file>

<file path=ppt/theme/theme1.xml><?xml version="1.0" encoding="utf-8"?>
<a:theme xmlns:a="http://schemas.openxmlformats.org/drawingml/2006/main" name="Retrospect">
  <a:themeElements>
    <a:clrScheme name="Custom 6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8182A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2823</Words>
  <Application>WPS Presentation</Application>
  <PresentationFormat>宽屏</PresentationFormat>
  <Paragraphs>236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SimSun</vt:lpstr>
      <vt:lpstr>Wingdings</vt:lpstr>
      <vt:lpstr>Microsoft YaHei</vt:lpstr>
      <vt:lpstr>Calibri</vt:lpstr>
      <vt:lpstr>Arial Unicode MS</vt:lpstr>
      <vt:lpstr>Retrospect</vt:lpstr>
      <vt:lpstr>PowerPoint 演示文稿</vt:lpstr>
      <vt:lpstr>1. BPR-oriented Queue Approximation in Phoenix</vt:lpstr>
      <vt:lpstr>2. How to calibrate BPR-X function</vt:lpstr>
      <vt:lpstr>2. How to calibrate BPR-X function</vt:lpstr>
      <vt:lpstr>3. Calibration results：sensor 137</vt:lpstr>
      <vt:lpstr>3. Calibration results：sensor 137</vt:lpstr>
      <vt:lpstr>3. Calibration results：sensor 78</vt:lpstr>
      <vt:lpstr>3. Calibration results：sensor 78</vt:lpstr>
      <vt:lpstr>3. Calibration results：sensor 84</vt:lpstr>
      <vt:lpstr>3. Calibration results：sensor 84</vt:lpstr>
      <vt:lpstr>3. Calibration results：sensor 139</vt:lpstr>
      <vt:lpstr>3. Calibration results：sensor 139</vt:lpstr>
      <vt:lpstr>3. Calibration results：</vt:lpstr>
      <vt:lpstr>4. Conclusions and Future Research</vt:lpstr>
      <vt:lpstr>5. 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BPR-oriented Queue Approximation in Phoenix</dc:title>
  <dc:creator>Wu Xin</dc:creator>
  <cp:lastModifiedBy>Xuesong Zhou</cp:lastModifiedBy>
  <cp:revision>141</cp:revision>
  <dcterms:created xsi:type="dcterms:W3CDTF">2019-05-10T00:51:00Z</dcterms:created>
  <dcterms:modified xsi:type="dcterms:W3CDTF">2020-09-06T22:25:25Z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