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262" r:id="rId2"/>
    <p:sldId id="258" r:id="rId3"/>
    <p:sldId id="260" r:id="rId4"/>
    <p:sldId id="264" r:id="rId5"/>
    <p:sldId id="263" r:id="rId6"/>
    <p:sldId id="368" r:id="rId7"/>
    <p:sldId id="266" r:id="rId8"/>
    <p:sldId id="369" r:id="rId9"/>
    <p:sldId id="370" r:id="rId10"/>
    <p:sldId id="371" r:id="rId11"/>
    <p:sldId id="373" r:id="rId12"/>
    <p:sldId id="374" r:id="rId13"/>
    <p:sldId id="376" r:id="rId14"/>
    <p:sldId id="377" r:id="rId15"/>
    <p:sldId id="378" r:id="rId16"/>
    <p:sldId id="379" r:id="rId17"/>
    <p:sldId id="380" r:id="rId18"/>
    <p:sldId id="383" r:id="rId19"/>
    <p:sldId id="386" r:id="rId20"/>
    <p:sldId id="387" r:id="rId21"/>
    <p:sldId id="388" r:id="rId22"/>
    <p:sldId id="389" r:id="rId23"/>
    <p:sldId id="391" r:id="rId24"/>
    <p:sldId id="392" r:id="rId25"/>
    <p:sldId id="396" r:id="rId26"/>
    <p:sldId id="403" r:id="rId27"/>
    <p:sldId id="405" r:id="rId28"/>
    <p:sldId id="406" r:id="rId29"/>
    <p:sldId id="407" r:id="rId30"/>
    <p:sldId id="408" r:id="rId31"/>
    <p:sldId id="409" r:id="rId32"/>
    <p:sldId id="298" r:id="rId33"/>
    <p:sldId id="342" r:id="rId34"/>
    <p:sldId id="293" r:id="rId35"/>
    <p:sldId id="354" r:id="rId36"/>
    <p:sldId id="355" r:id="rId37"/>
    <p:sldId id="364" r:id="rId38"/>
    <p:sldId id="365" r:id="rId39"/>
    <p:sldId id="356" r:id="rId40"/>
    <p:sldId id="357" r:id="rId41"/>
    <p:sldId id="360" r:id="rId42"/>
    <p:sldId id="358" r:id="rId43"/>
    <p:sldId id="359" r:id="rId44"/>
    <p:sldId id="361" r:id="rId45"/>
    <p:sldId id="362" r:id="rId46"/>
    <p:sldId id="363" r:id="rId47"/>
    <p:sldId id="309" r:id="rId48"/>
    <p:sldId id="302" r:id="rId49"/>
    <p:sldId id="303" r:id="rId50"/>
    <p:sldId id="338" r:id="rId51"/>
    <p:sldId id="304" r:id="rId52"/>
    <p:sldId id="339" r:id="rId53"/>
    <p:sldId id="305" r:id="rId54"/>
    <p:sldId id="341" r:id="rId55"/>
    <p:sldId id="306" r:id="rId56"/>
    <p:sldId id="312" r:id="rId57"/>
    <p:sldId id="308" r:id="rId58"/>
    <p:sldId id="345"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2A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86275" autoAdjust="0"/>
  </p:normalViewPr>
  <p:slideViewPr>
    <p:cSldViewPr>
      <p:cViewPr varScale="1">
        <p:scale>
          <a:sx n="82" d="100"/>
          <a:sy n="82" d="100"/>
        </p:scale>
        <p:origin x="1474" y="72"/>
      </p:cViewPr>
      <p:guideLst>
        <p:guide orient="horz" pos="2160"/>
        <p:guide pos="2880"/>
      </p:guideLst>
    </p:cSldViewPr>
  </p:slideViewPr>
  <p:outlineViewPr>
    <p:cViewPr>
      <p:scale>
        <a:sx n="33" d="100"/>
        <a:sy n="33" d="100"/>
      </p:scale>
      <p:origin x="0" y="763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0F95A-BD74-413F-804C-1B9B504520C7}" type="datetimeFigureOut">
              <a:rPr lang="zh-CN" altLang="en-US" smtClean="0"/>
              <a:t>2022/1/2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225022-2717-4B81-95BD-7472766735F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225022-2717-4B81-95BD-7472766735FE}"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Click</a:t>
            </a:r>
            <a:r>
              <a:rPr lang="en-US" altLang="zh-CN" baseline="0" dirty="0"/>
              <a:t> on the “+”/“-” </a:t>
            </a:r>
            <a:r>
              <a:rPr lang="en-US" altLang="zh-CN" dirty="0"/>
              <a:t>button</a:t>
            </a:r>
            <a:r>
              <a:rPr lang="en-US" altLang="zh-CN" baseline="0" dirty="0"/>
              <a:t> in GIS layer panel.</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 on the "</a:t>
            </a:r>
            <a:r>
              <a:rPr lang="en-US" altLang="zh-CN" dirty="0" err="1"/>
              <a:t>Config</a:t>
            </a:r>
            <a:r>
              <a:rPr lang="en-US" altLang="zh-CN" dirty="0"/>
              <a:t>" button in GIS layer panel to display the “Display</a:t>
            </a:r>
            <a:r>
              <a:rPr lang="en-US" altLang="zh-CN" baseline="0" dirty="0"/>
              <a:t> Configuration</a:t>
            </a:r>
            <a:r>
              <a:rPr lang="en-US" altLang="zh-CN" dirty="0"/>
              <a:t>” dialog;</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dirty="0"/>
              <a:t>Choose the text you want to show on the nodes and click “OK”.</a:t>
            </a:r>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Click on the "</a:t>
            </a:r>
            <a:r>
              <a:rPr lang="en-US" altLang="zh-CN" dirty="0" err="1"/>
              <a:t>Config</a:t>
            </a:r>
            <a:r>
              <a:rPr lang="en-US" altLang="zh-CN" dirty="0"/>
              <a:t>" button in GIS layer panel to display the “Display</a:t>
            </a:r>
            <a:r>
              <a:rPr lang="en-US" altLang="zh-CN" baseline="0" dirty="0"/>
              <a:t> Configuration</a:t>
            </a:r>
            <a:r>
              <a:rPr lang="en-US" altLang="zh-CN" dirty="0"/>
              <a:t>” dialog;</a:t>
            </a:r>
          </a:p>
          <a:p>
            <a:pPr marL="228600" indent="-228600">
              <a:buAutoNum type="arabicPeriod"/>
            </a:pPr>
            <a:r>
              <a:rPr lang="en-US" altLang="zh-CN" baseline="0" dirty="0"/>
              <a:t>Choose the text you want to show on the links and click “OK”.</a:t>
            </a:r>
          </a:p>
        </p:txBody>
      </p:sp>
      <p:sp>
        <p:nvSpPr>
          <p:cNvPr id="4" name="灯片编号占位符 3"/>
          <p:cNvSpPr>
            <a:spLocks noGrp="1"/>
          </p:cNvSpPr>
          <p:nvPr>
            <p:ph type="sldNum" sz="quarter" idx="10"/>
          </p:nvPr>
        </p:nvSpPr>
        <p:spPr/>
        <p:txBody>
          <a:bodyPr/>
          <a:lstStyle/>
          <a:p>
            <a:fld id="{23225022-2717-4B81-95BD-7472766735FE}"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225022-2717-4B81-95BD-7472766735FE}"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225022-2717-4B81-95BD-7472766735FE}"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Choose </a:t>
            </a:r>
            <a:r>
              <a:rPr lang="en-US" altLang="zh-CN" b="1" dirty="0"/>
              <a:t>Link</a:t>
            </a:r>
            <a:r>
              <a:rPr lang="en-US" altLang="zh-CN" dirty="0"/>
              <a:t> layer</a:t>
            </a:r>
            <a:r>
              <a:rPr lang="en-US" altLang="zh-CN" baseline="0" dirty="0"/>
              <a:t> in GIS layer panel;</a:t>
            </a:r>
          </a:p>
          <a:p>
            <a:pPr marL="228600" indent="-228600">
              <a:buAutoNum type="arabicPeriod"/>
            </a:pPr>
            <a:r>
              <a:rPr lang="en-US" altLang="zh-CN" baseline="0" dirty="0"/>
              <a:t>Right-click on the display view and choose “Change Link Type Color” in the pop-up menu;</a:t>
            </a:r>
          </a:p>
          <a:p>
            <a:pPr marL="228600" indent="-228600">
              <a:buAutoNum type="arabicPeriod"/>
            </a:pPr>
            <a:r>
              <a:rPr lang="en-US" altLang="zh-CN" baseline="0" dirty="0"/>
              <a:t>Select the type of link you want to change color of.</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4. Choose</a:t>
            </a:r>
            <a:r>
              <a:rPr lang="en-US" altLang="zh-CN" baseline="0" dirty="0"/>
              <a:t> the color you want to set to the link type.</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Choose </a:t>
            </a:r>
            <a:r>
              <a:rPr lang="en-US" altLang="zh-CN" b="1" dirty="0"/>
              <a:t>Node</a:t>
            </a:r>
            <a:r>
              <a:rPr lang="en-US" altLang="zh-CN" dirty="0"/>
              <a:t> layer</a:t>
            </a:r>
            <a:r>
              <a:rPr lang="en-US" altLang="zh-CN" baseline="0" dirty="0"/>
              <a:t> in GIS layer panel;</a:t>
            </a:r>
          </a:p>
          <a:p>
            <a:pPr marL="228600" indent="-228600">
              <a:buAutoNum type="arabicPeriod"/>
            </a:pPr>
            <a:r>
              <a:rPr lang="en-US" altLang="zh-CN" baseline="0" dirty="0"/>
              <a:t>Right-click on the display view and choose “Change Node Color” in the pop-up menu;</a:t>
            </a:r>
          </a:p>
          <a:p>
            <a:pPr marL="228600" indent="-228600">
              <a:buAutoNum type="arabicPeriod"/>
            </a:pPr>
            <a:r>
              <a:rPr lang="en-US" altLang="zh-CN" dirty="0"/>
              <a:t>Choose</a:t>
            </a:r>
            <a:r>
              <a:rPr lang="en-US" altLang="zh-CN" baseline="0" dirty="0"/>
              <a:t> the color you want to set to the nodes.</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kern="1200" dirty="0">
                <a:solidFill>
                  <a:schemeClr val="tx1"/>
                </a:solidFill>
                <a:effectLst/>
                <a:latin typeface="+mn-lt"/>
                <a:ea typeface="+mn-ea"/>
                <a:cs typeface="+mn-cs"/>
              </a:rPr>
              <a:t>Go to </a:t>
            </a:r>
            <a:r>
              <a:rPr lang="en-US" altLang="zh-CN" sz="1200" b="1" kern="1200" dirty="0">
                <a:solidFill>
                  <a:schemeClr val="tx1"/>
                </a:solidFill>
                <a:effectLst/>
                <a:latin typeface="+mn-lt"/>
                <a:ea typeface="+mn-ea"/>
                <a:cs typeface="+mn-cs"/>
              </a:rPr>
              <a:t>Project -&gt; 2. Demand</a:t>
            </a:r>
            <a:r>
              <a:rPr lang="en-US" altLang="zh-CN" sz="1200" b="1" kern="1200" baseline="0" dirty="0">
                <a:solidFill>
                  <a:schemeClr val="tx1"/>
                </a:solidFill>
                <a:effectLst/>
                <a:latin typeface="+mn-lt"/>
                <a:ea typeface="+mn-ea"/>
                <a:cs typeface="+mn-cs"/>
              </a:rPr>
              <a:t> Meta Database</a:t>
            </a:r>
            <a:r>
              <a:rPr lang="en-US" altLang="zh-CN" sz="1200" kern="1200" dirty="0">
                <a:solidFill>
                  <a:schemeClr val="tx1"/>
                </a:solidFill>
                <a:effectLst/>
                <a:latin typeface="+mn-lt"/>
                <a:ea typeface="+mn-ea"/>
                <a:cs typeface="+mn-cs"/>
              </a:rPr>
              <a:t>; </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In OD Demand Table, choose the demand find</a:t>
            </a:r>
            <a:r>
              <a:rPr lang="en-US" altLang="zh-CN" baseline="0" dirty="0"/>
              <a:t> in Demand File List.</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Choose </a:t>
            </a:r>
            <a:r>
              <a:rPr lang="en-US" altLang="zh-CN" b="1" dirty="0"/>
              <a:t>Link MOE</a:t>
            </a:r>
            <a:r>
              <a:rPr lang="en-US" altLang="zh-CN" dirty="0"/>
              <a:t> layer</a:t>
            </a:r>
            <a:r>
              <a:rPr lang="en-US" altLang="zh-CN" baseline="0" dirty="0"/>
              <a:t> in GIS layer panel;</a:t>
            </a:r>
          </a:p>
          <a:p>
            <a:pPr marL="228600" indent="-228600">
              <a:buAutoNum type="arabicPeriod"/>
            </a:pPr>
            <a:r>
              <a:rPr lang="en-US" altLang="zh-CN" baseline="0" dirty="0"/>
              <a:t>Choose a link on the display view.</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23225022-2717-4B81-95BD-7472766735FE}"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3. NeXTA will open the network, and display the </a:t>
            </a:r>
            <a:r>
              <a:rPr lang="en-US" altLang="zh-CN" sz="1200" b="0" kern="1200" dirty="0">
                <a:solidFill>
                  <a:schemeClr val="tx1"/>
                </a:solidFill>
                <a:effectLst/>
                <a:latin typeface="+mn-lt"/>
                <a:ea typeface="+mn-ea"/>
                <a:cs typeface="+mn-cs"/>
              </a:rPr>
              <a:t>File Loading Status window.</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3225022-2717-4B81-95BD-7472766735F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0" i="0" u="none" strike="noStrike" kern="1200" baseline="0" dirty="0">
                <a:solidFill>
                  <a:schemeClr val="tx1"/>
                </a:solidFill>
                <a:latin typeface="+mn-lt"/>
                <a:ea typeface="+mn-ea"/>
                <a:cs typeface="+mn-cs"/>
              </a:rPr>
              <a:t>You can choose different MOEs from drop-down menu.</a:t>
            </a:r>
          </a:p>
        </p:txBody>
      </p:sp>
      <p:sp>
        <p:nvSpPr>
          <p:cNvPr id="4" name="灯片编号占位符 3"/>
          <p:cNvSpPr>
            <a:spLocks noGrp="1"/>
          </p:cNvSpPr>
          <p:nvPr>
            <p:ph type="sldNum" sz="quarter" idx="10"/>
          </p:nvPr>
        </p:nvSpPr>
        <p:spPr/>
        <p:txBody>
          <a:bodyPr/>
          <a:lstStyle/>
          <a:p>
            <a:fld id="{23225022-2717-4B81-95BD-7472766735FE}"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Choose </a:t>
            </a:r>
            <a:r>
              <a:rPr lang="en-US" altLang="zh-CN" b="1" dirty="0"/>
              <a:t>Link MOE</a:t>
            </a:r>
            <a:r>
              <a:rPr lang="en-US" altLang="zh-CN" dirty="0"/>
              <a:t> layer</a:t>
            </a:r>
            <a:r>
              <a:rPr lang="en-US" altLang="zh-CN" baseline="0" dirty="0"/>
              <a:t> in GIS layer panel;</a:t>
            </a:r>
          </a:p>
          <a:p>
            <a:pPr marL="228600" indent="-228600">
              <a:buAutoNum type="arabicPeriod"/>
            </a:pPr>
            <a:r>
              <a:rPr lang="en-US" altLang="zh-CN" baseline="0" dirty="0"/>
              <a:t>Choose a link on the display view;</a:t>
            </a:r>
          </a:p>
        </p:txBody>
      </p:sp>
      <p:sp>
        <p:nvSpPr>
          <p:cNvPr id="4" name="灯片编号占位符 3"/>
          <p:cNvSpPr>
            <a:spLocks noGrp="1"/>
          </p:cNvSpPr>
          <p:nvPr>
            <p:ph type="sldNum" sz="quarter" idx="10"/>
          </p:nvPr>
        </p:nvSpPr>
        <p:spPr/>
        <p:txBody>
          <a:bodyPr/>
          <a:lstStyle/>
          <a:p>
            <a:fld id="{23225022-2717-4B81-95BD-7472766735FE}"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sz="1200" b="0" i="0" u="none" strike="noStrike" kern="1200" baseline="0" dirty="0">
                <a:solidFill>
                  <a:schemeClr val="tx1"/>
                </a:solidFill>
                <a:latin typeface="+mn-lt"/>
                <a:ea typeface="+mn-ea"/>
                <a:cs typeface="+mn-cs"/>
              </a:rPr>
              <a:t>3. Click “MOE (lower plot)”menu in MOE window and choose an MOE to output.</a:t>
            </a:r>
          </a:p>
        </p:txBody>
      </p:sp>
      <p:sp>
        <p:nvSpPr>
          <p:cNvPr id="4" name="灯片编号占位符 3"/>
          <p:cNvSpPr>
            <a:spLocks noGrp="1"/>
          </p:cNvSpPr>
          <p:nvPr>
            <p:ph type="sldNum" sz="quarter" idx="10"/>
          </p:nvPr>
        </p:nvSpPr>
        <p:spPr/>
        <p:txBody>
          <a:bodyPr/>
          <a:lstStyle/>
          <a:p>
            <a:fld id="{23225022-2717-4B81-95BD-7472766735FE}"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Check</a:t>
            </a:r>
            <a:r>
              <a:rPr lang="en-US" altLang="zh-CN" baseline="0" dirty="0"/>
              <a:t> the check box of “Path” in GIS layer panel;</a:t>
            </a:r>
            <a:endParaRPr lang="zh-CN" altLang="en-US" dirty="0"/>
          </a:p>
          <a:p>
            <a:pPr marL="228600" indent="-228600">
              <a:buAutoNum type="arabicPeriod"/>
            </a:pPr>
            <a:r>
              <a:rPr lang="en-US" altLang="zh-CN" dirty="0"/>
              <a:t>Click</a:t>
            </a:r>
            <a:r>
              <a:rPr lang="en-US" altLang="zh-CN" baseline="0" dirty="0"/>
              <a:t> on the “Path List” button in the toolbar to open “Path List Dialog” window;</a:t>
            </a:r>
          </a:p>
        </p:txBody>
      </p:sp>
      <p:sp>
        <p:nvSpPr>
          <p:cNvPr id="4" name="灯片编号占位符 3"/>
          <p:cNvSpPr>
            <a:spLocks noGrp="1"/>
          </p:cNvSpPr>
          <p:nvPr>
            <p:ph type="sldNum" sz="quarter" idx="10"/>
          </p:nvPr>
        </p:nvSpPr>
        <p:spPr/>
        <p:txBody>
          <a:bodyPr/>
          <a:lstStyle/>
          <a:p>
            <a:fld id="{23225022-2717-4B81-95BD-7472766735FE}"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baseline="0" dirty="0"/>
              <a:t>3. Click on the path in the “Path List” box in the “Path List Dialog” window, and the corresponding path is selected in the display view.</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Check/</a:t>
            </a:r>
            <a:r>
              <a:rPr lang="en-US" altLang="zh-CN" baseline="0" dirty="0"/>
              <a:t>uncheck the check box of “Grid/Coordinate” in GIS layer panel.</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“Animation with Vehicles” button in the toolbar;</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Use the slider in the toolbar to adapt time stamp.</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“Link Volume” button in the toolbar to show link volume;</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Use the slider in the toolbar to adapt time stamp.</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“Link Density” button in the toolbar to show link density;</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Use the slider in the toolbar to adapt time stamp.</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“Speed” button in the toolbar to show speed on each link;</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Use the slider in the toolbar to adapt time stamp.</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“Queue Length” button in the toolbar to show queue length;</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Use the slider in the toolbar to adapt time stamp.</a:t>
            </a:r>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“Summary” button in the toolbar to open “Data Summary Dialog”;</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Choose x and y axis to plot various summary chart.</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a:t>Choose </a:t>
            </a:r>
            <a:r>
              <a:rPr lang="en-US" altLang="zh-CN" b="1"/>
              <a:t>Link</a:t>
            </a:r>
            <a:r>
              <a:rPr lang="en-US" altLang="zh-CN"/>
              <a:t> layer</a:t>
            </a:r>
            <a:r>
              <a:rPr lang="en-US" altLang="zh-CN" baseline="0"/>
              <a:t> in GIS layer panel;</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a:t>Choose “Select Object” button in the toolbar;</a:t>
            </a: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3. Select the link you want to analyze;</a:t>
            </a:r>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4. Right-click on the display view and click “Perform Vehicle Statistic Analysis on Selected Link”;</a:t>
            </a:r>
          </a:p>
        </p:txBody>
      </p:sp>
      <p:sp>
        <p:nvSpPr>
          <p:cNvPr id="4" name="灯片编号占位符 3"/>
          <p:cNvSpPr>
            <a:spLocks noGrp="1"/>
          </p:cNvSpPr>
          <p:nvPr>
            <p:ph type="sldNum" sz="quarter" idx="10"/>
          </p:nvPr>
        </p:nvSpPr>
        <p:spPr/>
        <p:txBody>
          <a:bodyPr/>
          <a:lstStyle/>
          <a:p>
            <a:fld id="{23225022-2717-4B81-95BD-7472766735FE}"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5. Choose the data for x axis and y axis from the drop-down list.</a:t>
            </a:r>
          </a:p>
        </p:txBody>
      </p:sp>
      <p:sp>
        <p:nvSpPr>
          <p:cNvPr id="4" name="灯片编号占位符 3"/>
          <p:cNvSpPr>
            <a:spLocks noGrp="1"/>
          </p:cNvSpPr>
          <p:nvPr>
            <p:ph type="sldNum" sz="quarter" idx="10"/>
          </p:nvPr>
        </p:nvSpPr>
        <p:spPr/>
        <p:txBody>
          <a:bodyPr/>
          <a:lstStyle/>
          <a:p>
            <a:fld id="{23225022-2717-4B81-95BD-7472766735FE}"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Click</a:t>
            </a:r>
            <a:r>
              <a:rPr lang="en-US" altLang="zh-CN" baseline="0" dirty="0"/>
              <a:t> on the “Vehicle” button in the toolbar;</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dirty="0"/>
              <a:t>In the “Find/Filter” window, choose the OD information in “1: OD Pair Filter”, click the OD record in the “2: OD List” and click on “Vehicle Data Analysis for Listed OD Pairs”;</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3. Choose the data for x axis and y axis from the drop-down list.</a:t>
            </a:r>
          </a:p>
        </p:txBody>
      </p:sp>
      <p:sp>
        <p:nvSpPr>
          <p:cNvPr id="4" name="灯片编号占位符 3"/>
          <p:cNvSpPr>
            <a:spLocks noGrp="1"/>
          </p:cNvSpPr>
          <p:nvPr>
            <p:ph type="sldNum" sz="quarter" idx="10"/>
          </p:nvPr>
        </p:nvSpPr>
        <p:spPr/>
        <p:txBody>
          <a:bodyPr/>
          <a:lstStyle/>
          <a:p>
            <a:fld id="{23225022-2717-4B81-95BD-7472766735FE}"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kern="1200" dirty="0">
                <a:solidFill>
                  <a:schemeClr val="tx1"/>
                </a:solidFill>
                <a:effectLst/>
                <a:latin typeface="+mn-lt"/>
                <a:ea typeface="+mn-ea"/>
                <a:cs typeface="+mn-cs"/>
              </a:rPr>
              <a:t>Trips Passing Selected Path: The origin-to-destination trip travel time is used for a vehicle passing through path from A to B.</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kern="1200" dirty="0">
                <a:solidFill>
                  <a:schemeClr val="tx1"/>
                </a:solidFill>
                <a:effectLst/>
                <a:latin typeface="+mn-lt"/>
                <a:ea typeface="+mn-ea"/>
                <a:cs typeface="+mn-cs"/>
              </a:rPr>
              <a:t>Partial Trips Passing Selected Path: When a path from A to B is defined, the path travel time from A to B is used for a vehicle passing through path A to B.</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a:solidFill>
                  <a:schemeClr val="tx1"/>
                </a:solidFill>
                <a:effectLst/>
                <a:latin typeface="+mn-lt"/>
                <a:ea typeface="+mn-ea"/>
                <a:cs typeface="+mn-cs"/>
              </a:rPr>
              <a:t>3. Originating from Subarea: A vehicle has its first link in the subarea area, while their trips might end inside or outside of the subarea.</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4. Traversing through Subarea: A vehicle starts outside of the subarea, and then enters the </a:t>
            </a:r>
            <a:r>
              <a:rPr lang="en-US" altLang="zh-CN" sz="1200" kern="1200" dirty="0" err="1">
                <a:solidFill>
                  <a:schemeClr val="tx1"/>
                </a:solidFill>
                <a:effectLst/>
                <a:latin typeface="+mn-lt"/>
                <a:ea typeface="+mn-ea"/>
                <a:cs typeface="+mn-cs"/>
              </a:rPr>
              <a:t>susarea</a:t>
            </a:r>
            <a:r>
              <a:rPr lang="en-US" altLang="zh-CN" sz="1200" kern="1200" dirty="0">
                <a:solidFill>
                  <a:schemeClr val="tx1"/>
                </a:solidFill>
                <a:effectLst/>
                <a:latin typeface="+mn-lt"/>
                <a:ea typeface="+mn-ea"/>
                <a:cs typeface="+mn-cs"/>
              </a:rPr>
              <a:t> and finally leave the subarea.</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kern="1200" dirty="0">
                <a:solidFill>
                  <a:schemeClr val="tx1"/>
                </a:solidFill>
                <a:effectLst/>
                <a:latin typeface="+mn-lt"/>
                <a:ea typeface="+mn-ea"/>
                <a:cs typeface="+mn-cs"/>
              </a:rPr>
              <a:t>5. Subarea Internal-to-External Trips: A vehicle starts inside the subarea and ends its trip outside of the subarea.</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6. </a:t>
            </a:r>
            <a:r>
              <a:rPr lang="en-US" altLang="zh-CN" sz="1200" kern="1200" dirty="0">
                <a:solidFill>
                  <a:schemeClr val="tx1"/>
                </a:solidFill>
                <a:effectLst/>
                <a:latin typeface="+mn-lt"/>
                <a:ea typeface="+mn-ea"/>
                <a:cs typeface="+mn-cs"/>
              </a:rPr>
              <a:t>Subarea External-to-Internal Trips: A vehicle starts outside of the subarea and ends its trip inside the subarea.</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7. </a:t>
            </a:r>
            <a:r>
              <a:rPr lang="en-US" altLang="zh-CN" sz="1200" kern="1200" dirty="0">
                <a:solidFill>
                  <a:schemeClr val="tx1"/>
                </a:solidFill>
                <a:effectLst/>
                <a:latin typeface="+mn-lt"/>
                <a:ea typeface="+mn-ea"/>
                <a:cs typeface="+mn-cs"/>
              </a:rPr>
              <a:t>Subarea Internal-to-Internal Trips: A vehicle’s entire trip is inside the subarea.</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8. </a:t>
            </a:r>
            <a:r>
              <a:rPr lang="en-US" altLang="zh-CN" sz="1200" kern="1200" dirty="0">
                <a:solidFill>
                  <a:schemeClr val="tx1"/>
                </a:solidFill>
                <a:effectLst/>
                <a:latin typeface="+mn-lt"/>
                <a:ea typeface="+mn-ea"/>
                <a:cs typeface="+mn-cs"/>
              </a:rPr>
              <a:t>Complete and Partial Trips inside Subarea: A vehicle starts from the subarea, while its trip might end inside the subarea (defined as a complete trip) or outside of the subarea (defined as a partial trip).  When collecting travel time statistics, we use the travel time from point A (i.e. origin node) to point B (i.e. boundary node) for a partial trip, and the trip travel time from point A to point C (i.e. destination node) is used for a complete trip.</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9. </a:t>
            </a:r>
            <a:r>
              <a:rPr lang="en-US" altLang="zh-CN" sz="1200" kern="1200" dirty="0">
                <a:solidFill>
                  <a:schemeClr val="tx1"/>
                </a:solidFill>
                <a:effectLst/>
                <a:latin typeface="+mn-lt"/>
                <a:ea typeface="+mn-ea"/>
                <a:cs typeface="+mn-cs"/>
              </a:rPr>
              <a:t>Subarea Boundary-to-Boundary Trips: A vehicle starts outside the subarea, passes through the subarea and then ends its trip outside of the subarea.  When collecting travel time statistics, we use the travel time from point A (boundary node) to the point B (boundary node).</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Click on the</a:t>
            </a:r>
            <a:r>
              <a:rPr lang="en-US" altLang="zh-CN" baseline="0" dirty="0"/>
              <a:t> “Add New Node” button in the toolbar;</a:t>
            </a:r>
          </a:p>
          <a:p>
            <a:pPr marL="228600" indent="-228600">
              <a:buAutoNum type="arabicPeriod"/>
            </a:pPr>
            <a:r>
              <a:rPr lang="en-US" altLang="zh-CN" baseline="0" dirty="0"/>
              <a:t>Click on the display view to add a node.</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Choose </a:t>
            </a:r>
            <a:r>
              <a:rPr lang="en-US" altLang="zh-CN" b="1" dirty="0"/>
              <a:t>Node</a:t>
            </a:r>
            <a:r>
              <a:rPr lang="en-US" altLang="zh-CN" dirty="0"/>
              <a:t> layer</a:t>
            </a:r>
            <a:r>
              <a:rPr lang="en-US" altLang="zh-CN" baseline="0" dirty="0"/>
              <a:t> in GIS layer panel;</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dirty="0"/>
              <a:t>Choose “Select Object” button in the toolbar;</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3. Select the node you want to delete;</a:t>
            </a:r>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4. Right-click on the display view and click on “Delete Node”.</a:t>
            </a:r>
          </a:p>
        </p:txBody>
      </p:sp>
      <p:sp>
        <p:nvSpPr>
          <p:cNvPr id="4" name="灯片编号占位符 3"/>
          <p:cNvSpPr>
            <a:spLocks noGrp="1"/>
          </p:cNvSpPr>
          <p:nvPr>
            <p:ph type="sldNum" sz="quarter" idx="10"/>
          </p:nvPr>
        </p:nvSpPr>
        <p:spPr/>
        <p:txBody>
          <a:bodyPr/>
          <a:lstStyle/>
          <a:p>
            <a:fld id="{23225022-2717-4B81-95BD-7472766735FE}"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Click</a:t>
            </a:r>
            <a:r>
              <a:rPr lang="en-US" altLang="zh-CN" baseline="0" dirty="0"/>
              <a:t> on “Set Default Link Type” button on the toolbar to show “Default Link Properties for New Links” window;</a:t>
            </a:r>
          </a:p>
          <a:p>
            <a:pPr marL="228600" indent="-228600">
              <a:buAutoNum type="arabicPeriod"/>
            </a:pPr>
            <a:r>
              <a:rPr lang="en-US" altLang="zh-CN" baseline="0" dirty="0"/>
              <a:t>Set link properties in the “Default Link Properties for New Links” window and click “OK” button;</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Font typeface="+mj-lt"/>
              <a:buAutoNum type="arabicPeriod" startAt="3"/>
            </a:pPr>
            <a:r>
              <a:rPr lang="en-US" altLang="zh-CN" baseline="0" dirty="0"/>
              <a:t>Choose “Add New One-Way Link” or “Add New Two-Way Link”</a:t>
            </a:r>
            <a:r>
              <a:rPr lang="en-US" altLang="zh-CN" sz="1200" b="0" i="0" u="none" strike="noStrike" kern="1200" baseline="0" dirty="0">
                <a:solidFill>
                  <a:schemeClr val="tx1"/>
                </a:solidFill>
                <a:latin typeface="+mn-lt"/>
                <a:ea typeface="+mn-ea"/>
                <a:cs typeface="+mn-cs"/>
              </a:rPr>
              <a:t> toggle button in the toolbar</a:t>
            </a:r>
            <a:r>
              <a:rPr lang="en-US" altLang="zh-CN" baseline="0" dirty="0"/>
              <a:t>;</a:t>
            </a:r>
          </a:p>
          <a:p>
            <a:pPr marL="228600" indent="-228600">
              <a:buFont typeface="+mj-lt"/>
              <a:buAutoNum type="arabicPeriod" startAt="3"/>
            </a:pPr>
            <a:r>
              <a:rPr lang="en-US" altLang="zh-CN" sz="1200" b="0" i="0" u="none" strike="noStrike" kern="1200" baseline="0" dirty="0">
                <a:solidFill>
                  <a:schemeClr val="tx1"/>
                </a:solidFill>
                <a:latin typeface="+mn-lt"/>
                <a:ea typeface="+mn-ea"/>
                <a:cs typeface="+mn-cs"/>
              </a:rPr>
              <a:t>Press and hold the mouse button at the location you want the link to start. Keeping the button pressed, move the mouse to the location you want the link to end.</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Choose </a:t>
            </a:r>
            <a:r>
              <a:rPr lang="en-US" altLang="zh-CN" b="1" dirty="0"/>
              <a:t>Link</a:t>
            </a:r>
            <a:r>
              <a:rPr lang="en-US" altLang="zh-CN" dirty="0"/>
              <a:t> layer</a:t>
            </a:r>
            <a:r>
              <a:rPr lang="en-US" altLang="zh-CN" baseline="0" dirty="0"/>
              <a:t> in GIS layer panel;</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baseline="0" dirty="0"/>
              <a:t>Choose “Select Object” button in the toolbar;</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3. Select the link you want to delete;</a:t>
            </a:r>
          </a:p>
          <a:p>
            <a:pPr marL="0" marR="0" indent="0" algn="l" defTabSz="914400" rtl="0" eaLnBrk="1" fontAlgn="auto" latinLnBrk="0" hangingPunct="1">
              <a:lnSpc>
                <a:spcPct val="100000"/>
              </a:lnSpc>
              <a:spcBef>
                <a:spcPts val="0"/>
              </a:spcBef>
              <a:spcAft>
                <a:spcPts val="0"/>
              </a:spcAft>
              <a:buClrTx/>
              <a:buSzTx/>
              <a:buFontTx/>
              <a:buNone/>
              <a:defRPr/>
            </a:pPr>
            <a:r>
              <a:rPr lang="en-US" altLang="zh-CN" baseline="0" dirty="0"/>
              <a:t>4. Right-click on the display view and </a:t>
            </a:r>
            <a:r>
              <a:rPr lang="en-US" altLang="zh-CN" baseline="0" dirty="0" err="1"/>
              <a:t>click“Delete</a:t>
            </a:r>
            <a:r>
              <a:rPr lang="en-US" altLang="zh-CN" baseline="0" dirty="0"/>
              <a:t> Link”.</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endParaRPr lang="en-US" altLang="zh-CN" baseline="0"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kern="1200" dirty="0">
                <a:solidFill>
                  <a:schemeClr val="tx1"/>
                </a:solidFill>
                <a:effectLst/>
                <a:latin typeface="+mn-lt"/>
                <a:ea typeface="+mn-ea"/>
                <a:cs typeface="+mn-cs"/>
              </a:rPr>
              <a:t>Under </a:t>
            </a:r>
            <a:r>
              <a:rPr lang="en-US" altLang="zh-CN" sz="1200" kern="1200" dirty="0" err="1">
                <a:solidFill>
                  <a:schemeClr val="tx1"/>
                </a:solidFill>
                <a:effectLst/>
                <a:latin typeface="+mn-lt"/>
                <a:ea typeface="+mn-ea"/>
                <a:cs typeface="+mn-cs"/>
              </a:rPr>
              <a:t>Software_release</a:t>
            </a:r>
            <a:r>
              <a:rPr lang="en-US" altLang="zh-CN" sz="1200" kern="1200" dirty="0">
                <a:solidFill>
                  <a:schemeClr val="tx1"/>
                </a:solidFill>
                <a:effectLst/>
                <a:latin typeface="+mn-lt"/>
                <a:ea typeface="+mn-ea"/>
                <a:cs typeface="+mn-cs"/>
              </a:rPr>
              <a:t> directory</a:t>
            </a:r>
            <a:r>
              <a:rPr lang="en-US" altLang="zh-CN" sz="1200" kern="1200" baseline="0" dirty="0">
                <a:solidFill>
                  <a:schemeClr val="tx1"/>
                </a:solidFill>
                <a:effectLst/>
                <a:latin typeface="+mn-lt"/>
                <a:ea typeface="+mn-ea"/>
                <a:cs typeface="+mn-cs"/>
              </a:rPr>
              <a:t>, go to folder </a:t>
            </a:r>
            <a:r>
              <a:rPr lang="en-US" altLang="zh-CN" sz="1200" kern="1200" dirty="0" err="1">
                <a:solidFill>
                  <a:schemeClr val="tx1"/>
                </a:solidFill>
                <a:effectLst/>
                <a:latin typeface="+mn-lt"/>
                <a:ea typeface="+mn-ea"/>
                <a:cs typeface="+mn-cs"/>
              </a:rPr>
              <a:t>sample_data_sets</a:t>
            </a:r>
            <a:r>
              <a:rPr lang="en-US" altLang="zh-CN" sz="1200" kern="1200" dirty="0">
                <a:solidFill>
                  <a:schemeClr val="tx1"/>
                </a:solidFill>
                <a:effectLst/>
                <a:latin typeface="+mn-lt"/>
                <a:ea typeface="+mn-ea"/>
                <a:cs typeface="+mn-cs"/>
              </a:rPr>
              <a:t>\1.Introduction_to_Traffic_Modeling_Lession1.1_West_Jordan\</a:t>
            </a:r>
            <a:r>
              <a:rPr lang="en-US" altLang="zh-CN" sz="1200" kern="1200" dirty="0" err="1">
                <a:solidFill>
                  <a:schemeClr val="tx1"/>
                </a:solidFill>
                <a:effectLst/>
                <a:latin typeface="+mn-lt"/>
                <a:ea typeface="+mn-ea"/>
                <a:cs typeface="+mn-cs"/>
              </a:rPr>
              <a:t>Salt_Lake_City_West_Jordan</a:t>
            </a:r>
            <a:r>
              <a:rPr lang="en-US" altLang="zh-CN" sz="1200" kern="1200" dirty="0">
                <a:solidFill>
                  <a:schemeClr val="tx1"/>
                </a:solidFill>
                <a:effectLst/>
                <a:latin typeface="+mn-lt"/>
                <a:ea typeface="+mn-ea"/>
                <a:cs typeface="+mn-cs"/>
              </a:rPr>
              <a:t>,</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double-click the </a:t>
            </a:r>
            <a:r>
              <a:rPr lang="en-US" altLang="zh-CN" sz="1200" b="1" kern="1200" dirty="0">
                <a:solidFill>
                  <a:schemeClr val="tx1"/>
                </a:solidFill>
                <a:effectLst/>
                <a:latin typeface="+mn-lt"/>
                <a:ea typeface="+mn-ea"/>
                <a:cs typeface="+mn-cs"/>
              </a:rPr>
              <a:t>input_node.csv</a:t>
            </a:r>
            <a:r>
              <a:rPr lang="en-US" altLang="zh-CN" sz="1200" kern="1200" dirty="0">
                <a:solidFill>
                  <a:schemeClr val="tx1"/>
                </a:solidFill>
                <a:effectLst/>
                <a:latin typeface="+mn-lt"/>
                <a:ea typeface="+mn-ea"/>
                <a:cs typeface="+mn-cs"/>
              </a:rPr>
              <a:t> file</a:t>
            </a:r>
            <a:r>
              <a:rPr lang="en-US" altLang="zh-CN" sz="1200" kern="1200" baseline="0" dirty="0">
                <a:solidFill>
                  <a:schemeClr val="tx1"/>
                </a:solidFill>
                <a:effectLst/>
                <a:latin typeface="+mn-lt"/>
                <a:ea typeface="+mn-ea"/>
                <a:cs typeface="+mn-cs"/>
              </a:rPr>
              <a:t> to open the file in Excel.</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kern="1200" baseline="0" dirty="0">
                <a:solidFill>
                  <a:schemeClr val="tx1"/>
                </a:solidFill>
                <a:effectLst/>
                <a:latin typeface="+mn-lt"/>
                <a:ea typeface="+mn-ea"/>
                <a:cs typeface="+mn-cs"/>
              </a:rPr>
              <a:t>Add a piece of record at the end of data and save the file.</a:t>
            </a:r>
          </a:p>
        </p:txBody>
      </p:sp>
      <p:sp>
        <p:nvSpPr>
          <p:cNvPr id="4" name="灯片编号占位符 3"/>
          <p:cNvSpPr>
            <a:spLocks noGrp="1"/>
          </p:cNvSpPr>
          <p:nvPr>
            <p:ph type="sldNum" sz="quarter" idx="10"/>
          </p:nvPr>
        </p:nvSpPr>
        <p:spPr/>
        <p:txBody>
          <a:bodyPr/>
          <a:lstStyle/>
          <a:p>
            <a:fld id="{23225022-2717-4B81-95BD-7472766735FE}"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en-US" altLang="zh-CN" dirty="0"/>
              <a:t>Click on the</a:t>
            </a:r>
            <a:r>
              <a:rPr lang="en-US" altLang="zh-CN" baseline="0" dirty="0"/>
              <a:t> “Create Subarea for Subarea Analysis” button in the toolbar;</a:t>
            </a:r>
          </a:p>
          <a:p>
            <a:pPr marL="228600" indent="-228600">
              <a:buAutoNum type="arabicPeriod"/>
            </a:pPr>
            <a:r>
              <a:rPr lang="en-US" altLang="zh-CN" sz="1200" b="0" i="0" u="none" strike="noStrike" kern="1200" baseline="0" dirty="0">
                <a:solidFill>
                  <a:schemeClr val="tx1"/>
                </a:solidFill>
                <a:latin typeface="+mn-lt"/>
                <a:ea typeface="+mn-ea"/>
                <a:cs typeface="+mn-cs"/>
              </a:rPr>
              <a:t>Click at a corner of the subarea in the display view and a feature point will be created at that location. Move the mouse cursor to a new location and click again. Repeat this process until the subarea is complete.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dirty="0"/>
              <a:t>Choose </a:t>
            </a:r>
            <a:r>
              <a:rPr lang="en-US" altLang="zh-CN" baseline="0" dirty="0"/>
              <a:t>“Path” layer in GIS layer panel;</a:t>
            </a:r>
          </a:p>
          <a:p>
            <a:pPr marL="228600" marR="0" indent="-228600" algn="l" defTabSz="914400" rtl="0" eaLnBrk="1" fontAlgn="auto" latinLnBrk="0" hangingPunct="1">
              <a:lnSpc>
                <a:spcPct val="100000"/>
              </a:lnSpc>
              <a:spcBef>
                <a:spcPts val="0"/>
              </a:spcBef>
              <a:spcAft>
                <a:spcPts val="0"/>
              </a:spcAft>
              <a:buClrTx/>
              <a:buSzTx/>
              <a:buFontTx/>
              <a:buAutoNum type="arabicPeriod"/>
              <a:defRPr/>
            </a:pPr>
            <a:r>
              <a:rPr lang="en-US" altLang="zh-CN" sz="1200" b="0" i="0" u="none" strike="noStrike" kern="1200" baseline="0" dirty="0">
                <a:solidFill>
                  <a:schemeClr val="tx1"/>
                </a:solidFill>
                <a:latin typeface="+mn-lt"/>
                <a:ea typeface="+mn-ea"/>
                <a:cs typeface="+mn-cs"/>
              </a:rPr>
              <a:t>Right-click on the origin node on the display view and click “Direction from here” in the pop-up menu;</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b="0" i="0" u="none" strike="noStrike" kern="1200" baseline="0" dirty="0">
                <a:solidFill>
                  <a:schemeClr val="tx1"/>
                </a:solidFill>
                <a:latin typeface="+mn-lt"/>
                <a:ea typeface="+mn-ea"/>
                <a:cs typeface="+mn-cs"/>
              </a:rPr>
              <a:t>3. Right-click on the destination node on the display view and click “Direction to here” in the pop-up menu.</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58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a:t>
            </a:r>
            <a:r>
              <a:rPr lang="en-US" altLang="zh-CN" baseline="0" dirty="0"/>
              <a:t> on the “Move Network” </a:t>
            </a:r>
            <a:r>
              <a:rPr lang="en-US" altLang="zh-CN" dirty="0"/>
              <a:t>toolbar button.</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GIS layer</a:t>
            </a:r>
            <a:r>
              <a:rPr lang="en-US" altLang="zh-CN" baseline="0" dirty="0"/>
              <a:t> panel, on the left of the display view, enable users to switch between different layers and show/ hide each layer.</a:t>
            </a:r>
          </a:p>
          <a:p>
            <a:r>
              <a:rPr lang="en-US" altLang="zh-CN" baseline="0" dirty="0"/>
              <a:t>Click one layer on the GIS layer panel , the corresponding layer becomes red when this layer is selected. </a:t>
            </a:r>
          </a:p>
          <a:p>
            <a:r>
              <a:rPr lang="en-US" altLang="zh-CN" baseline="0" dirty="0"/>
              <a:t>Check or uncheck this layer to show the corresponding data items on the display view.</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Click</a:t>
            </a:r>
            <a:r>
              <a:rPr lang="en-US" altLang="zh-CN" baseline="0" dirty="0"/>
              <a:t> on the “Show Network” </a:t>
            </a:r>
            <a:r>
              <a:rPr lang="en-US" altLang="zh-CN" dirty="0"/>
              <a:t>toolbar button.</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Click</a:t>
            </a:r>
            <a:r>
              <a:rPr lang="en-US" altLang="zh-CN" baseline="0" dirty="0"/>
              <a:t> on the “Zoom in”/“Zoom Out” </a:t>
            </a:r>
            <a:r>
              <a:rPr lang="en-US" altLang="zh-CN" dirty="0"/>
              <a:t>toolbar button.</a:t>
            </a:r>
            <a:endParaRPr lang="zh-CN" altLang="en-US" dirty="0"/>
          </a:p>
          <a:p>
            <a:r>
              <a:rPr lang="en-US" altLang="zh-CN" dirty="0"/>
              <a:t>You can also roll the mouse</a:t>
            </a:r>
            <a:r>
              <a:rPr lang="en-US" altLang="zh-CN" baseline="0" dirty="0"/>
              <a:t> </a:t>
            </a:r>
            <a:r>
              <a:rPr lang="en-US" altLang="zh-CN" dirty="0"/>
              <a:t>wheel to zoom in and out on the display</a:t>
            </a:r>
            <a:r>
              <a:rPr lang="en-US" altLang="zh-CN" baseline="0" dirty="0"/>
              <a:t> view.</a:t>
            </a:r>
            <a:endParaRPr lang="zh-CN" altLang="en-US" dirty="0"/>
          </a:p>
        </p:txBody>
      </p:sp>
      <p:sp>
        <p:nvSpPr>
          <p:cNvPr id="4" name="灯片编号占位符 3"/>
          <p:cNvSpPr>
            <a:spLocks noGrp="1"/>
          </p:cNvSpPr>
          <p:nvPr>
            <p:ph type="sldNum" sz="quarter" idx="10"/>
          </p:nvPr>
        </p:nvSpPr>
        <p:spPr/>
        <p:txBody>
          <a:bodyPr/>
          <a:lstStyle/>
          <a:p>
            <a:fld id="{23225022-2717-4B81-95BD-7472766735FE}"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17" name="Footer Placeholder 16"/>
          <p:cNvSpPr>
            <a:spLocks noGrp="1"/>
          </p:cNvSpPr>
          <p:nvPr>
            <p:ph type="ftr" sz="quarter" idx="11"/>
          </p:nvPr>
        </p:nvSpPr>
        <p:spPr/>
        <p:txBody>
          <a:bodyPr/>
          <a:lstStyle/>
          <a:p>
            <a:endParaRPr lang="zh-CN" alt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t>‹#›</a:t>
            </a:fld>
            <a:endParaRPr lang="zh-CN" alt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1560" y="4437112"/>
            <a:ext cx="7883153" cy="1362075"/>
          </a:xfrm>
        </p:spPr>
        <p:txBody>
          <a:bodyPr anchor="t">
            <a:normAutofit/>
          </a:bodyPr>
          <a:lstStyle>
            <a:lvl1pPr algn="l">
              <a:defRPr sz="3600" b="1" cap="none" baseline="0">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extBox 6"/>
          <p:cNvSpPr txBox="1"/>
          <p:nvPr userDrawn="1"/>
        </p:nvSpPr>
        <p:spPr>
          <a:xfrm>
            <a:off x="395536" y="2492896"/>
            <a:ext cx="3543534" cy="1569660"/>
          </a:xfrm>
          <a:prstGeom prst="rect">
            <a:avLst/>
          </a:prstGeom>
          <a:noFill/>
        </p:spPr>
        <p:txBody>
          <a:bodyPr wrap="none" rtlCol="0">
            <a:spAutoFit/>
            <a:scene3d>
              <a:camera prst="orthographicFront"/>
              <a:lightRig rig="flat" dir="tl">
                <a:rot lat="0" lon="0" rev="6600000"/>
              </a:lightRig>
            </a:scene3d>
            <a:sp3d extrusionH="25400" contourW="6350">
              <a:bevelT w="19050" h="31750"/>
              <a:contourClr>
                <a:schemeClr val="accent2">
                  <a:shade val="75000"/>
                </a:schemeClr>
              </a:contourClr>
            </a:sp3d>
          </a:bodyPr>
          <a:lstStyle/>
          <a:p>
            <a:r>
              <a:rPr lang="en-US" altLang="zh-CN" sz="96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9000" dir="4200000" algn="tl">
                    <a:srgbClr val="000000">
                      <a:alpha val="38000"/>
                    </a:srgbClr>
                  </a:outerShdw>
                  <a:reflection blurRad="6350" stA="60000" endA="900" endPos="45000" dist="29997" dir="5400000" sy="-100000" algn="bl" rotWithShape="0"/>
                </a:effectLst>
              </a:rPr>
              <a:t>NeXTA</a:t>
            </a:r>
            <a:endParaRPr lang="zh-CN" altLang="en-US" sz="9600" b="1" i="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38100" dist="39000" dir="4200000" algn="tl">
                  <a:srgbClr val="000000">
                    <a:alpha val="38000"/>
                  </a:srgbClr>
                </a:outerShdw>
                <a:reflection blurRad="6350" stA="60000" endA="900" endPos="45000" dist="29997" dir="5400000" sy="-100000" algn="bl" rotWithShape="0"/>
              </a:effectLs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5" name="Footer Placeholder 4"/>
          <p:cNvSpPr>
            <a:spLocks noGrp="1"/>
          </p:cNvSpPr>
          <p:nvPr>
            <p:ph type="ftr" sz="quarter" idx="11"/>
          </p:nvPr>
        </p:nvSpPr>
        <p:spPr>
          <a:xfrm>
            <a:off x="800100" y="6172200"/>
            <a:ext cx="4000500" cy="457200"/>
          </a:xfrm>
        </p:spPr>
        <p:txBody>
          <a:bodyPr/>
          <a:lstStyle/>
          <a:p>
            <a:endParaRPr lang="zh-CN" alt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2022/1/2</a:t>
            </a:fld>
            <a:endParaRPr lang="zh-CN" altLang="en-US"/>
          </a:p>
        </p:txBody>
      </p:sp>
      <p:sp>
        <p:nvSpPr>
          <p:cNvPr id="6" name="Footer Placeholder 5"/>
          <p:cNvSpPr>
            <a:spLocks noGrp="1"/>
          </p:cNvSpPr>
          <p:nvPr>
            <p:ph type="ftr" sz="quarter" idx="11"/>
          </p:nvPr>
        </p:nvSpPr>
        <p:spPr>
          <a:xfrm>
            <a:off x="914400" y="6172200"/>
            <a:ext cx="3886200" cy="457200"/>
          </a:xfrm>
        </p:spPr>
        <p:txBody>
          <a:bodyPr/>
          <a:lstStyle/>
          <a:p>
            <a:endParaRPr lang="zh-CN" altLang="en-US"/>
          </a:p>
        </p:txBody>
      </p:sp>
      <p:sp>
        <p:nvSpPr>
          <p:cNvPr id="7" name="Slide Number Placeholder 6"/>
          <p:cNvSpPr>
            <a:spLocks noGrp="1"/>
          </p:cNvSpPr>
          <p:nvPr>
            <p:ph type="sldNum" sz="quarter" idx="12"/>
          </p:nvPr>
        </p:nvSpPr>
        <p:spPr>
          <a:xfrm>
            <a:off x="146304" y="6208776"/>
            <a:ext cx="457200" cy="457200"/>
          </a:xfrm>
        </p:spPr>
        <p:txBody>
          <a:bodyPr/>
          <a:lstStyle/>
          <a:p>
            <a:fld id="{0C913308-F349-4B6D-A68A-DD1791B4A57B}" type="slidenum">
              <a:rPr lang="zh-CN" altLang="en-US" smtClean="0"/>
              <a:t>‹#›</a:t>
            </a:fld>
            <a:endParaRPr lang="zh-CN" alt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t>2022/1/2</a:t>
            </a:fld>
            <a:endParaRPr lang="zh-CN" alt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6.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7.e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8.e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9.emf"/><Relationship Id="rId4" Type="http://schemas.openxmlformats.org/officeDocument/2006/relationships/oleObject" Target="../embeddings/oleObject4.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60.emf"/><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61.emf"/><Relationship Id="rId4" Type="http://schemas.openxmlformats.org/officeDocument/2006/relationships/oleObject" Target="../embeddings/oleObject6.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62.emf"/><Relationship Id="rId4" Type="http://schemas.openxmlformats.org/officeDocument/2006/relationships/oleObject" Target="../embeddings/oleObject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63.emf"/><Relationship Id="rId4"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5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5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5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83.png"/></Relationships>
</file>

<file path=ppt/slides/_rels/slide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r"/>
            <a:r>
              <a:rPr lang="en-US" altLang="zh-CN" b="1" dirty="0"/>
              <a:t>How to Guide: Use </a:t>
            </a:r>
            <a:r>
              <a:rPr lang="en-US" altLang="zh-CN" b="1" dirty="0" err="1"/>
              <a:t>NeXTA</a:t>
            </a:r>
            <a:r>
              <a:rPr lang="en-US" altLang="zh-CN" b="1" dirty="0"/>
              <a:t> Visualization Features  </a:t>
            </a:r>
            <a:endParaRPr lang="zh-CN" altLang="en-US" b="1" dirty="0"/>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increase/decrease the size of node?</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7" name="图片 6"/>
          <p:cNvPicPr>
            <a:picLocks noChangeAspect="1"/>
          </p:cNvPicPr>
          <p:nvPr/>
        </p:nvPicPr>
        <p:blipFill>
          <a:blip r:embed="rId3"/>
          <a:stretch>
            <a:fillRect/>
          </a:stretch>
        </p:blipFill>
        <p:spPr>
          <a:xfrm>
            <a:off x="4355976" y="1700808"/>
            <a:ext cx="2489204" cy="4446816"/>
          </a:xfrm>
          <a:prstGeom prst="rect">
            <a:avLst/>
          </a:prstGeom>
        </p:spPr>
      </p:pic>
      <p:sp>
        <p:nvSpPr>
          <p:cNvPr id="5" name="矩形 4"/>
          <p:cNvSpPr/>
          <p:nvPr/>
        </p:nvSpPr>
        <p:spPr>
          <a:xfrm>
            <a:off x="4355976" y="1700808"/>
            <a:ext cx="79208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a:off x="3635896" y="1456318"/>
            <a:ext cx="4481240" cy="131607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a:t>How to show node label?</a:t>
            </a:r>
            <a:endParaRPr lang="zh-CN" altLang="en-US" dirty="0"/>
          </a:p>
        </p:txBody>
      </p:sp>
      <p:pic>
        <p:nvPicPr>
          <p:cNvPr id="5" name="内容占位符 4"/>
          <p:cNvPicPr>
            <a:picLocks noGrp="1" noChangeAspect="1"/>
          </p:cNvPicPr>
          <p:nvPr>
            <p:ph sz="quarter" idx="1"/>
          </p:nvPr>
        </p:nvPicPr>
        <p:blipFill>
          <a:blip r:embed="rId4"/>
          <a:stretch>
            <a:fillRect/>
          </a:stretch>
        </p:blipFill>
        <p:spPr>
          <a:xfrm>
            <a:off x="3272444" y="1340768"/>
            <a:ext cx="5680577" cy="1728658"/>
          </a:xfrm>
          <a:prstGeom prst="rect">
            <a:avLst/>
          </a:prstGeom>
        </p:spPr>
      </p:pic>
      <p:sp>
        <p:nvSpPr>
          <p:cNvPr id="8" name="右箭头 7"/>
          <p:cNvSpPr/>
          <p:nvPr/>
        </p:nvSpPr>
        <p:spPr>
          <a:xfrm>
            <a:off x="783531" y="145631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9" name="右箭头 8"/>
          <p:cNvSpPr/>
          <p:nvPr/>
        </p:nvSpPr>
        <p:spPr>
          <a:xfrm>
            <a:off x="2987824" y="177281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4" name="组合 3"/>
          <p:cNvGrpSpPr/>
          <p:nvPr/>
        </p:nvGrpSpPr>
        <p:grpSpPr>
          <a:xfrm>
            <a:off x="2894677" y="3007150"/>
            <a:ext cx="5908492" cy="3456384"/>
            <a:chOff x="2185416" y="2441507"/>
            <a:chExt cx="6119432" cy="3579781"/>
          </a:xfrm>
        </p:grpSpPr>
        <p:pic>
          <p:nvPicPr>
            <p:cNvPr id="614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5416" y="2441507"/>
              <a:ext cx="6119432" cy="357978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2289349" y="2749178"/>
              <a:ext cx="1346547" cy="2191990"/>
            </a:xfrm>
            <a:prstGeom prst="rect">
              <a:avLst/>
            </a:prstGeom>
            <a:noFill/>
            <a:ln>
              <a:solidFill>
                <a:srgbClr val="FF0000"/>
              </a:solidFill>
            </a:ln>
            <a:effectLst>
              <a:glow rad="38100">
                <a:schemeClr val="bg1">
                  <a:alpha val="7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pic>
        <p:nvPicPr>
          <p:cNvPr id="15" name="图片 14"/>
          <p:cNvPicPr>
            <a:picLocks noChangeAspect="1"/>
          </p:cNvPicPr>
          <p:nvPr/>
        </p:nvPicPr>
        <p:blipFill>
          <a:blip r:embed="rId6"/>
          <a:stretch>
            <a:fillRect/>
          </a:stretch>
        </p:blipFill>
        <p:spPr>
          <a:xfrm>
            <a:off x="340831" y="1988840"/>
            <a:ext cx="2378177" cy="4248472"/>
          </a:xfrm>
          <a:prstGeom prst="rect">
            <a:avLst/>
          </a:prstGeom>
        </p:spPr>
      </p:pic>
      <p:sp>
        <p:nvSpPr>
          <p:cNvPr id="16" name="矩形 15"/>
          <p:cNvSpPr/>
          <p:nvPr/>
        </p:nvSpPr>
        <p:spPr>
          <a:xfrm>
            <a:off x="1906446" y="2046152"/>
            <a:ext cx="699312" cy="4127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stretch>
            <a:fillRect/>
          </a:stretch>
        </p:blipFill>
        <p:spPr>
          <a:xfrm>
            <a:off x="3804229" y="1430072"/>
            <a:ext cx="4666453" cy="2014876"/>
          </a:xfrm>
          <a:prstGeom prst="rect">
            <a:avLst/>
          </a:prstGeom>
        </p:spPr>
      </p:pic>
      <p:sp>
        <p:nvSpPr>
          <p:cNvPr id="2" name="标题 1"/>
          <p:cNvSpPr>
            <a:spLocks noGrp="1"/>
          </p:cNvSpPr>
          <p:nvPr>
            <p:ph type="title"/>
          </p:nvPr>
        </p:nvSpPr>
        <p:spPr/>
        <p:txBody>
          <a:bodyPr/>
          <a:lstStyle/>
          <a:p>
            <a:r>
              <a:rPr lang="en-US" altLang="zh-CN" dirty="0"/>
              <a:t>How to show link label?</a:t>
            </a:r>
            <a:endParaRPr lang="zh-CN" altLang="en-US" dirty="0"/>
          </a:p>
        </p:txBody>
      </p:sp>
      <p:grpSp>
        <p:nvGrpSpPr>
          <p:cNvPr id="6" name="组合 5"/>
          <p:cNvGrpSpPr/>
          <p:nvPr/>
        </p:nvGrpSpPr>
        <p:grpSpPr>
          <a:xfrm>
            <a:off x="783531" y="1944464"/>
            <a:ext cx="1857375" cy="3860800"/>
            <a:chOff x="3563888" y="1844824"/>
            <a:chExt cx="1857375" cy="3860800"/>
          </a:xfrm>
        </p:grpSpPr>
        <p:pic>
          <p:nvPicPr>
            <p:cNvPr id="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3563888" y="1844824"/>
              <a:ext cx="1857375" cy="3860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4781675" y="1912070"/>
              <a:ext cx="576063" cy="288032"/>
            </a:xfrm>
            <a:prstGeom prst="rect">
              <a:avLst/>
            </a:prstGeom>
            <a:noFill/>
            <a:ln>
              <a:solidFill>
                <a:srgbClr val="FF0000"/>
              </a:solidFill>
            </a:ln>
            <a:effectLst>
              <a:glow rad="101600">
                <a:schemeClr val="bg1">
                  <a:alpha val="6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
        <p:nvSpPr>
          <p:cNvPr id="8" name="右箭头 7"/>
          <p:cNvSpPr/>
          <p:nvPr/>
        </p:nvSpPr>
        <p:spPr>
          <a:xfrm>
            <a:off x="783531" y="145631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9" name="右箭头 8"/>
          <p:cNvSpPr/>
          <p:nvPr/>
        </p:nvSpPr>
        <p:spPr>
          <a:xfrm>
            <a:off x="3059832" y="177281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5"/>
          <a:stretch>
            <a:fillRect/>
          </a:stretch>
        </p:blipFill>
        <p:spPr>
          <a:xfrm>
            <a:off x="2749435" y="3142531"/>
            <a:ext cx="6199479" cy="3440831"/>
          </a:xfrm>
          <a:prstGeom prst="rect">
            <a:avLst/>
          </a:prstGeom>
        </p:spPr>
      </p:pic>
      <p:sp>
        <p:nvSpPr>
          <p:cNvPr id="13" name="矩形 12"/>
          <p:cNvSpPr/>
          <p:nvPr/>
        </p:nvSpPr>
        <p:spPr>
          <a:xfrm>
            <a:off x="4224537" y="3429000"/>
            <a:ext cx="2507703" cy="2232248"/>
          </a:xfrm>
          <a:prstGeom prst="rect">
            <a:avLst/>
          </a:prstGeom>
          <a:noFill/>
          <a:ln>
            <a:solidFill>
              <a:srgbClr val="FF0000"/>
            </a:solidFill>
          </a:ln>
          <a:effectLst>
            <a:glow rad="101600">
              <a:schemeClr val="bg1">
                <a:alpha val="6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increase/decrease offset between links?</a:t>
            </a:r>
            <a:endParaRPr lang="zh-CN" altLang="en-US" dirty="0"/>
          </a:p>
        </p:txBody>
      </p:sp>
      <p:sp>
        <p:nvSpPr>
          <p:cNvPr id="3" name="内容占位符 2"/>
          <p:cNvSpPr>
            <a:spLocks noGrp="1"/>
          </p:cNvSpPr>
          <p:nvPr>
            <p:ph sz="quarter" idx="1"/>
          </p:nvPr>
        </p:nvSpPr>
        <p:spPr>
          <a:xfrm>
            <a:off x="444500" y="1600200"/>
            <a:ext cx="8229600" cy="4525963"/>
          </a:xfrm>
        </p:spPr>
        <p:txBody>
          <a:bodyPr/>
          <a:lstStyle/>
          <a:p>
            <a:endParaRPr lang="zh-CN" altLang="en-US" dirty="0"/>
          </a:p>
        </p:txBody>
      </p:sp>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8269" r="4788"/>
          <a:stretch>
            <a:fillRect/>
          </a:stretch>
        </p:blipFill>
        <p:spPr bwMode="auto">
          <a:xfrm>
            <a:off x="520700" y="1772816"/>
            <a:ext cx="3721100" cy="94238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4465836" y="1793289"/>
            <a:ext cx="3822700" cy="92190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flipH="1" flipV="1">
            <a:off x="2097692" y="2204864"/>
            <a:ext cx="2042260" cy="936104"/>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cxnSp>
        <p:nvCxnSpPr>
          <p:cNvPr id="11" name="直接箭头连接符 10"/>
          <p:cNvCxnSpPr/>
          <p:nvPr/>
        </p:nvCxnSpPr>
        <p:spPr>
          <a:xfrm flipV="1">
            <a:off x="4241800" y="2244006"/>
            <a:ext cx="1482328" cy="896962"/>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pic>
        <p:nvPicPr>
          <p:cNvPr id="9" name="内容占位符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41365" y="3131638"/>
            <a:ext cx="5527022" cy="29016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increase the bandwidth of a link?</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819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878" t="4476"/>
          <a:stretch>
            <a:fillRect/>
          </a:stretch>
        </p:blipFill>
        <p:spPr bwMode="auto">
          <a:xfrm>
            <a:off x="685800" y="1796631"/>
            <a:ext cx="3625652" cy="89773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709" t="2370" r="70372" b="86519"/>
          <a:stretch>
            <a:fillRect/>
          </a:stretch>
        </p:blipFill>
        <p:spPr bwMode="auto">
          <a:xfrm>
            <a:off x="4688283" y="1771649"/>
            <a:ext cx="3340101" cy="952501"/>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直接箭头连接符 6"/>
          <p:cNvCxnSpPr/>
          <p:nvPr/>
        </p:nvCxnSpPr>
        <p:spPr>
          <a:xfrm flipH="1" flipV="1">
            <a:off x="1979712" y="2247899"/>
            <a:ext cx="2160240" cy="884870"/>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cxnSp>
        <p:nvCxnSpPr>
          <p:cNvPr id="10" name="直接箭头连接符 9"/>
          <p:cNvCxnSpPr/>
          <p:nvPr/>
        </p:nvCxnSpPr>
        <p:spPr>
          <a:xfrm flipV="1">
            <a:off x="4139952" y="2245496"/>
            <a:ext cx="1512168" cy="900334"/>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pic>
        <p:nvPicPr>
          <p:cNvPr id="9" name="内容占位符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45528" y="2936026"/>
            <a:ext cx="5527022" cy="29016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567854" y="2518717"/>
            <a:ext cx="1895475" cy="3194323"/>
          </a:xfrm>
          <a:prstGeom prst="rect">
            <a:avLst/>
          </a:prstGeom>
        </p:spPr>
      </p:pic>
      <p:sp>
        <p:nvSpPr>
          <p:cNvPr id="2" name="标题 1"/>
          <p:cNvSpPr>
            <a:spLocks noGrp="1"/>
          </p:cNvSpPr>
          <p:nvPr>
            <p:ph type="title"/>
          </p:nvPr>
        </p:nvSpPr>
        <p:spPr/>
        <p:txBody>
          <a:bodyPr>
            <a:normAutofit/>
          </a:bodyPr>
          <a:lstStyle/>
          <a:p>
            <a:r>
              <a:rPr lang="en-US" altLang="zh-CN" dirty="0"/>
              <a:t>How to change link color?</a:t>
            </a:r>
            <a:endParaRPr lang="zh-CN" altLang="en-US" dirty="0"/>
          </a:p>
        </p:txBody>
      </p:sp>
      <p:sp>
        <p:nvSpPr>
          <p:cNvPr id="3" name="内容占位符 2"/>
          <p:cNvSpPr>
            <a:spLocks noGrp="1"/>
          </p:cNvSpPr>
          <p:nvPr>
            <p:ph sz="quarter" idx="1"/>
          </p:nvPr>
        </p:nvSpPr>
        <p:spPr/>
        <p:txBody>
          <a:bodyPr/>
          <a:lstStyle/>
          <a:p>
            <a:endParaRPr lang="zh-CN" altLang="en-US" dirty="0"/>
          </a:p>
        </p:txBody>
      </p:sp>
      <p:grpSp>
        <p:nvGrpSpPr>
          <p:cNvPr id="7" name="组合 6"/>
          <p:cNvGrpSpPr/>
          <p:nvPr/>
        </p:nvGrpSpPr>
        <p:grpSpPr>
          <a:xfrm>
            <a:off x="2228651" y="3213614"/>
            <a:ext cx="6231781" cy="2519642"/>
            <a:chOff x="1821880" y="3068960"/>
            <a:chExt cx="6231781" cy="2519642"/>
          </a:xfrm>
        </p:grpSpPr>
        <p:pic>
          <p:nvPicPr>
            <p:cNvPr id="921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1880" y="3068960"/>
              <a:ext cx="3733800" cy="1543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00961" y="4064602"/>
              <a:ext cx="2552700" cy="1524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8" name="右箭头 7"/>
          <p:cNvSpPr/>
          <p:nvPr/>
        </p:nvSpPr>
        <p:spPr>
          <a:xfrm>
            <a:off x="899592" y="145631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9" name="右箭头 8"/>
          <p:cNvSpPr/>
          <p:nvPr/>
        </p:nvSpPr>
        <p:spPr>
          <a:xfrm>
            <a:off x="3491880" y="242088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10" name="右箭头 9"/>
          <p:cNvSpPr/>
          <p:nvPr/>
        </p:nvSpPr>
        <p:spPr>
          <a:xfrm>
            <a:off x="6391994" y="350100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change link color?</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1024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1680" y="2579340"/>
            <a:ext cx="4667250" cy="30099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5" name="右箭头 4"/>
          <p:cNvSpPr/>
          <p:nvPr/>
        </p:nvSpPr>
        <p:spPr>
          <a:xfrm>
            <a:off x="1403648" y="177281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391518" y="2297430"/>
            <a:ext cx="2543175" cy="3162300"/>
          </a:xfrm>
          <a:prstGeom prst="rect">
            <a:avLst/>
          </a:prstGeom>
        </p:spPr>
      </p:pic>
      <p:sp>
        <p:nvSpPr>
          <p:cNvPr id="2" name="标题 1"/>
          <p:cNvSpPr>
            <a:spLocks noGrp="1"/>
          </p:cNvSpPr>
          <p:nvPr>
            <p:ph type="title"/>
          </p:nvPr>
        </p:nvSpPr>
        <p:spPr/>
        <p:txBody>
          <a:bodyPr/>
          <a:lstStyle/>
          <a:p>
            <a:r>
              <a:rPr lang="en-US" altLang="zh-CN" dirty="0"/>
              <a:t>How to change node color?</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7" name="右箭头 6"/>
          <p:cNvSpPr/>
          <p:nvPr/>
        </p:nvSpPr>
        <p:spPr>
          <a:xfrm>
            <a:off x="683568" y="1494981"/>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8" name="右箭头 7"/>
          <p:cNvSpPr/>
          <p:nvPr/>
        </p:nvSpPr>
        <p:spPr>
          <a:xfrm>
            <a:off x="3059832" y="2276872"/>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
        <p:nvSpPr>
          <p:cNvPr id="9" name="右箭头 8"/>
          <p:cNvSpPr/>
          <p:nvPr/>
        </p:nvSpPr>
        <p:spPr>
          <a:xfrm>
            <a:off x="7308304" y="292494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pic>
        <p:nvPicPr>
          <p:cNvPr id="11" name="图片 10"/>
          <p:cNvPicPr>
            <a:picLocks noChangeAspect="1"/>
          </p:cNvPicPr>
          <p:nvPr/>
        </p:nvPicPr>
        <p:blipFill rotWithShape="1">
          <a:blip r:embed="rId4"/>
          <a:srcRect l="32094" t="38518" r="46063" b="41600"/>
          <a:stretch>
            <a:fillRect/>
          </a:stretch>
        </p:blipFill>
        <p:spPr>
          <a:xfrm>
            <a:off x="2204268" y="3222500"/>
            <a:ext cx="3015804" cy="1544025"/>
          </a:xfrm>
          <a:prstGeom prst="rect">
            <a:avLst/>
          </a:prstGeom>
        </p:spPr>
      </p:pic>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16016" y="3526932"/>
            <a:ext cx="3816424" cy="246120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4" name="矩形 3"/>
          <p:cNvSpPr/>
          <p:nvPr/>
        </p:nvSpPr>
        <p:spPr>
          <a:xfrm>
            <a:off x="2245953" y="3733800"/>
            <a:ext cx="1533959" cy="199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show OD matrix?</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10" name="右箭头 9"/>
          <p:cNvSpPr/>
          <p:nvPr/>
        </p:nvSpPr>
        <p:spPr>
          <a:xfrm>
            <a:off x="539552" y="142297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1" name="右箭头 10"/>
          <p:cNvSpPr/>
          <p:nvPr/>
        </p:nvSpPr>
        <p:spPr>
          <a:xfrm>
            <a:off x="4860032" y="184482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rotWithShape="1">
          <a:blip r:embed="rId3"/>
          <a:srcRect r="58884" b="82949"/>
          <a:stretch>
            <a:fillRect/>
          </a:stretch>
        </p:blipFill>
        <p:spPr>
          <a:xfrm>
            <a:off x="323528" y="1812126"/>
            <a:ext cx="3816424" cy="890275"/>
          </a:xfrm>
          <a:prstGeom prst="rect">
            <a:avLst/>
          </a:prstGeom>
        </p:spPr>
      </p:pic>
      <p:pic>
        <p:nvPicPr>
          <p:cNvPr id="5" name="图片 4"/>
          <p:cNvPicPr>
            <a:picLocks noChangeAspect="1"/>
          </p:cNvPicPr>
          <p:nvPr/>
        </p:nvPicPr>
        <p:blipFill>
          <a:blip r:embed="rId4"/>
          <a:stretch>
            <a:fillRect/>
          </a:stretch>
        </p:blipFill>
        <p:spPr>
          <a:xfrm>
            <a:off x="1562530" y="3489053"/>
            <a:ext cx="7499118" cy="170560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show link MOE?</a:t>
            </a:r>
            <a:endParaRPr lang="zh-CN" altLang="en-US" dirty="0"/>
          </a:p>
        </p:txBody>
      </p:sp>
      <p:sp>
        <p:nvSpPr>
          <p:cNvPr id="10" name="右箭头 9"/>
          <p:cNvSpPr/>
          <p:nvPr/>
        </p:nvSpPr>
        <p:spPr>
          <a:xfrm>
            <a:off x="755576" y="142297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1" name="右箭头 10"/>
          <p:cNvSpPr/>
          <p:nvPr/>
        </p:nvSpPr>
        <p:spPr>
          <a:xfrm>
            <a:off x="3275856" y="1916832"/>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197768" y="2492896"/>
            <a:ext cx="8748464" cy="33962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open a data set?</a:t>
            </a:r>
            <a:endParaRPr lang="zh-CN" altLang="en-US" dirty="0"/>
          </a:p>
        </p:txBody>
      </p:sp>
      <p:pic>
        <p:nvPicPr>
          <p:cNvPr id="4" name="内容占位符 3"/>
          <p:cNvPicPr>
            <a:picLocks noGrp="1" noChangeAspect="1"/>
          </p:cNvPicPr>
          <p:nvPr>
            <p:ph sz="quarter" idx="1"/>
          </p:nvPr>
        </p:nvPicPr>
        <p:blipFill>
          <a:blip r:embed="rId3"/>
          <a:stretch>
            <a:fillRect/>
          </a:stretch>
        </p:blipFill>
        <p:spPr>
          <a:xfrm>
            <a:off x="1038436" y="2194153"/>
            <a:ext cx="7067128" cy="3550193"/>
          </a:xfrm>
          <a:prstGeom prst="rect">
            <a:avLst/>
          </a:prstGeom>
        </p:spPr>
      </p:pic>
      <p:sp>
        <p:nvSpPr>
          <p:cNvPr id="5" name="右箭头 4"/>
          <p:cNvSpPr/>
          <p:nvPr/>
        </p:nvSpPr>
        <p:spPr>
          <a:xfrm>
            <a:off x="827584" y="1628800"/>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1</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show link MOE?</a:t>
            </a:r>
            <a:endParaRPr lang="zh-CN" altLang="en-US" dirty="0"/>
          </a:p>
        </p:txBody>
      </p:sp>
      <p:pic>
        <p:nvPicPr>
          <p:cNvPr id="4" name="图片 3"/>
          <p:cNvPicPr>
            <a:picLocks noChangeAspect="1"/>
          </p:cNvPicPr>
          <p:nvPr/>
        </p:nvPicPr>
        <p:blipFill rotWithShape="1">
          <a:blip r:embed="rId3"/>
          <a:srcRect l="19288" t="26200" r="11413" b="23400"/>
          <a:stretch>
            <a:fillRect/>
          </a:stretch>
        </p:blipFill>
        <p:spPr>
          <a:xfrm>
            <a:off x="914400" y="2204864"/>
            <a:ext cx="7216802" cy="29523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show two MOEs simultaneously?</a:t>
            </a:r>
            <a:endParaRPr lang="zh-CN" altLang="en-US" dirty="0"/>
          </a:p>
        </p:txBody>
      </p:sp>
      <p:sp>
        <p:nvSpPr>
          <p:cNvPr id="10" name="右箭头 9"/>
          <p:cNvSpPr/>
          <p:nvPr/>
        </p:nvSpPr>
        <p:spPr>
          <a:xfrm>
            <a:off x="755576" y="1628800"/>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1" name="右箭头 10"/>
          <p:cNvSpPr/>
          <p:nvPr/>
        </p:nvSpPr>
        <p:spPr>
          <a:xfrm>
            <a:off x="3275856" y="19990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3"/>
          <a:stretch>
            <a:fillRect/>
          </a:stretch>
        </p:blipFill>
        <p:spPr>
          <a:xfrm>
            <a:off x="197768" y="2492896"/>
            <a:ext cx="8748464" cy="339622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show two MOEs simultaneously?</a:t>
            </a:r>
            <a:endParaRPr lang="zh-CN" altLang="en-US" dirty="0"/>
          </a:p>
        </p:txBody>
      </p:sp>
      <p:sp>
        <p:nvSpPr>
          <p:cNvPr id="10" name="右箭头 9"/>
          <p:cNvSpPr/>
          <p:nvPr/>
        </p:nvSpPr>
        <p:spPr>
          <a:xfrm>
            <a:off x="755576" y="163899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rotWithShape="1">
          <a:blip r:embed="rId3"/>
          <a:srcRect l="20075" t="27600" r="20863" b="26200"/>
          <a:stretch>
            <a:fillRect/>
          </a:stretch>
        </p:blipFill>
        <p:spPr>
          <a:xfrm>
            <a:off x="539552" y="2196812"/>
            <a:ext cx="5400600" cy="2376264"/>
          </a:xfrm>
          <a:prstGeom prst="rect">
            <a:avLst/>
          </a:prstGeom>
        </p:spPr>
      </p:pic>
      <p:pic>
        <p:nvPicPr>
          <p:cNvPr id="5" name="图片 4"/>
          <p:cNvPicPr>
            <a:picLocks noChangeAspect="1"/>
          </p:cNvPicPr>
          <p:nvPr/>
        </p:nvPicPr>
        <p:blipFill>
          <a:blip r:embed="rId4"/>
          <a:stretch>
            <a:fillRect/>
          </a:stretch>
        </p:blipFill>
        <p:spPr>
          <a:xfrm>
            <a:off x="3130634" y="4781048"/>
            <a:ext cx="5619035" cy="193219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select a path?</a:t>
            </a:r>
            <a:endParaRPr lang="zh-CN" altLang="en-US" dirty="0"/>
          </a:p>
        </p:txBody>
      </p:sp>
      <p:sp>
        <p:nvSpPr>
          <p:cNvPr id="8" name="右箭头 7"/>
          <p:cNvSpPr/>
          <p:nvPr/>
        </p:nvSpPr>
        <p:spPr>
          <a:xfrm>
            <a:off x="1115616" y="164923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1" name="右箭头 10"/>
          <p:cNvSpPr/>
          <p:nvPr/>
        </p:nvSpPr>
        <p:spPr>
          <a:xfrm>
            <a:off x="3725793" y="205310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962110" y="2503666"/>
            <a:ext cx="1743075" cy="2705100"/>
          </a:xfrm>
          <a:prstGeom prst="rect">
            <a:avLst/>
          </a:prstGeom>
        </p:spPr>
      </p:pic>
      <p:pic>
        <p:nvPicPr>
          <p:cNvPr id="5" name="图片 4"/>
          <p:cNvPicPr>
            <a:picLocks noChangeAspect="1"/>
          </p:cNvPicPr>
          <p:nvPr/>
        </p:nvPicPr>
        <p:blipFill rotWithShape="1">
          <a:blip r:embed="rId4"/>
          <a:srcRect l="36613" t="10895" r="38975" b="79399"/>
          <a:stretch>
            <a:fillRect/>
          </a:stretch>
        </p:blipFill>
        <p:spPr>
          <a:xfrm>
            <a:off x="3995935" y="3323812"/>
            <a:ext cx="4012353" cy="89727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select a path?</a:t>
            </a:r>
            <a:endParaRPr lang="zh-CN" altLang="en-US" dirty="0"/>
          </a:p>
        </p:txBody>
      </p:sp>
      <p:sp>
        <p:nvSpPr>
          <p:cNvPr id="13" name="右箭头 12"/>
          <p:cNvSpPr/>
          <p:nvPr/>
        </p:nvSpPr>
        <p:spPr>
          <a:xfrm>
            <a:off x="1187624"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4572000" y="1570881"/>
            <a:ext cx="2628900" cy="1123950"/>
          </a:xfrm>
          <a:prstGeom prst="rect">
            <a:avLst/>
          </a:prstGeom>
        </p:spPr>
      </p:pic>
      <p:pic>
        <p:nvPicPr>
          <p:cNvPr id="4" name="图片 3"/>
          <p:cNvPicPr>
            <a:picLocks noChangeAspect="1"/>
          </p:cNvPicPr>
          <p:nvPr/>
        </p:nvPicPr>
        <p:blipFill>
          <a:blip r:embed="rId4"/>
          <a:stretch>
            <a:fillRect/>
          </a:stretch>
        </p:blipFill>
        <p:spPr>
          <a:xfrm>
            <a:off x="845840" y="2870657"/>
            <a:ext cx="7452320" cy="337086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show/hide grid?</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6" name="图片 5"/>
          <p:cNvPicPr>
            <a:picLocks noChangeAspect="1"/>
          </p:cNvPicPr>
          <p:nvPr/>
        </p:nvPicPr>
        <p:blipFill>
          <a:blip r:embed="rId3"/>
          <a:stretch>
            <a:fillRect/>
          </a:stretch>
        </p:blipFill>
        <p:spPr>
          <a:xfrm>
            <a:off x="457200" y="2567338"/>
            <a:ext cx="2124075" cy="2819400"/>
          </a:xfrm>
          <a:prstGeom prst="rect">
            <a:avLst/>
          </a:prstGeom>
        </p:spPr>
      </p:pic>
      <p:pic>
        <p:nvPicPr>
          <p:cNvPr id="7" name="图片 6"/>
          <p:cNvPicPr>
            <a:picLocks noChangeAspect="1"/>
          </p:cNvPicPr>
          <p:nvPr/>
        </p:nvPicPr>
        <p:blipFill>
          <a:blip r:embed="rId4"/>
          <a:stretch>
            <a:fillRect/>
          </a:stretch>
        </p:blipFill>
        <p:spPr>
          <a:xfrm>
            <a:off x="3408001" y="2162395"/>
            <a:ext cx="2785198" cy="1571405"/>
          </a:xfrm>
          <a:prstGeom prst="rect">
            <a:avLst/>
          </a:prstGeom>
        </p:spPr>
      </p:pic>
      <p:pic>
        <p:nvPicPr>
          <p:cNvPr id="8" name="图片 7"/>
          <p:cNvPicPr>
            <a:picLocks noChangeAspect="1"/>
          </p:cNvPicPr>
          <p:nvPr/>
        </p:nvPicPr>
        <p:blipFill>
          <a:blip r:embed="rId5"/>
          <a:stretch>
            <a:fillRect/>
          </a:stretch>
        </p:blipFill>
        <p:spPr>
          <a:xfrm>
            <a:off x="4413401" y="4448395"/>
            <a:ext cx="3805111" cy="203606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pPr algn="r"/>
            <a:r>
              <a:rPr lang="en-US" altLang="zh-CN" dirty="0"/>
              <a:t>Time-dependent AMS</a:t>
            </a:r>
            <a:br>
              <a:rPr lang="en-US" altLang="zh-CN" dirty="0"/>
            </a:br>
            <a:r>
              <a:rPr lang="en-US" altLang="zh-CN" dirty="0"/>
              <a:t>Result Display</a:t>
            </a:r>
            <a:br>
              <a:rPr lang="en-US" altLang="zh-CN" dirty="0"/>
            </a:b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display time-dependent simulation result?(Animation)</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814470" y="37992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987" r="3994"/>
          <a:stretch>
            <a:fillRect/>
          </a:stretch>
        </p:blipFill>
        <p:spPr bwMode="auto">
          <a:xfrm>
            <a:off x="931119" y="4581128"/>
            <a:ext cx="2682876" cy="423862"/>
          </a:xfrm>
          <a:prstGeom prst="rect">
            <a:avLst/>
          </a:prstGeom>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4"/>
          <a:stretch>
            <a:fillRect/>
          </a:stretch>
        </p:blipFill>
        <p:spPr>
          <a:xfrm>
            <a:off x="914400" y="2474769"/>
            <a:ext cx="2428875" cy="6477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display time-dependent simulation result?(Volume)</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814470" y="37992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987" r="3994"/>
          <a:stretch>
            <a:fillRect/>
          </a:stretch>
        </p:blipFill>
        <p:spPr bwMode="auto">
          <a:xfrm>
            <a:off x="755576" y="4581128"/>
            <a:ext cx="2682876" cy="423862"/>
          </a:xfrm>
          <a:prstGeom prst="rect">
            <a:avLst/>
          </a:prstGeom>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p:cNvPicPr>
            <a:picLocks noChangeAspect="1"/>
          </p:cNvPicPr>
          <p:nvPr/>
        </p:nvPicPr>
        <p:blipFill>
          <a:blip r:embed="rId4"/>
          <a:stretch>
            <a:fillRect/>
          </a:stretch>
        </p:blipFill>
        <p:spPr>
          <a:xfrm>
            <a:off x="752766" y="2437407"/>
            <a:ext cx="1809750" cy="5619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display time-dependent simulation result?(Density)</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814470" y="37992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987" r="3994"/>
          <a:stretch>
            <a:fillRect/>
          </a:stretch>
        </p:blipFill>
        <p:spPr bwMode="auto">
          <a:xfrm>
            <a:off x="931119" y="4581128"/>
            <a:ext cx="2682876" cy="423862"/>
          </a:xfrm>
          <a:prstGeom prst="rect">
            <a:avLst/>
          </a:prstGeom>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图片 2"/>
          <p:cNvPicPr>
            <a:picLocks noChangeAspect="1"/>
          </p:cNvPicPr>
          <p:nvPr/>
        </p:nvPicPr>
        <p:blipFill>
          <a:blip r:embed="rId4"/>
          <a:stretch>
            <a:fillRect/>
          </a:stretch>
        </p:blipFill>
        <p:spPr>
          <a:xfrm>
            <a:off x="896009" y="2564904"/>
            <a:ext cx="2076450" cy="571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open a data set?</a:t>
            </a:r>
            <a:endParaRPr lang="zh-CN" altLang="en-US" dirty="0"/>
          </a:p>
        </p:txBody>
      </p:sp>
      <p:pic>
        <p:nvPicPr>
          <p:cNvPr id="4" name="内容占位符 3"/>
          <p:cNvPicPr>
            <a:picLocks noGrp="1" noChangeAspect="1"/>
          </p:cNvPicPr>
          <p:nvPr>
            <p:ph sz="quarter" idx="1"/>
          </p:nvPr>
        </p:nvPicPr>
        <p:blipFill>
          <a:blip r:embed="rId3"/>
          <a:stretch>
            <a:fillRect/>
          </a:stretch>
        </p:blipFill>
        <p:spPr>
          <a:xfrm>
            <a:off x="947451" y="1417638"/>
            <a:ext cx="7404027" cy="4572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display time-dependent simulation result?(Speed)</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814470" y="37992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987" r="3994"/>
          <a:stretch>
            <a:fillRect/>
          </a:stretch>
        </p:blipFill>
        <p:spPr bwMode="auto">
          <a:xfrm>
            <a:off x="755576" y="4581128"/>
            <a:ext cx="2682876" cy="423862"/>
          </a:xfrm>
          <a:prstGeom prst="rect">
            <a:avLst/>
          </a:prstGeom>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图片 10"/>
          <p:cNvPicPr>
            <a:picLocks noChangeAspect="1"/>
          </p:cNvPicPr>
          <p:nvPr/>
        </p:nvPicPr>
        <p:blipFill>
          <a:blip r:embed="rId4"/>
          <a:stretch>
            <a:fillRect/>
          </a:stretch>
        </p:blipFill>
        <p:spPr>
          <a:xfrm>
            <a:off x="751384" y="2564904"/>
            <a:ext cx="3190875" cy="58102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display time-dependent simulation result?(Queue)</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814470" y="3799237"/>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987" r="3994"/>
          <a:stretch>
            <a:fillRect/>
          </a:stretch>
        </p:blipFill>
        <p:spPr bwMode="auto">
          <a:xfrm>
            <a:off x="755576" y="4581128"/>
            <a:ext cx="2682876" cy="423862"/>
          </a:xfrm>
          <a:prstGeom prst="rect">
            <a:avLst/>
          </a:prstGeom>
          <a:ln>
            <a:noFill/>
          </a:ln>
          <a:effectLst>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图片 6"/>
          <p:cNvPicPr>
            <a:picLocks noChangeAspect="1"/>
          </p:cNvPicPr>
          <p:nvPr/>
        </p:nvPicPr>
        <p:blipFill>
          <a:blip r:embed="rId4"/>
          <a:stretch>
            <a:fillRect/>
          </a:stretch>
        </p:blipFill>
        <p:spPr>
          <a:xfrm>
            <a:off x="755576" y="2564904"/>
            <a:ext cx="2095500" cy="54292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r"/>
            <a:r>
              <a:rPr lang="en-US" altLang="zh-CN" dirty="0"/>
              <a:t>Advanced Analysis Features</a:t>
            </a:r>
            <a:br>
              <a:rPr lang="en-US" altLang="zh-CN" dirty="0"/>
            </a:b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do overall network statistics? </a:t>
            </a:r>
            <a:endParaRPr lang="zh-CN" altLang="en-US" dirty="0"/>
          </a:p>
        </p:txBody>
      </p:sp>
      <p:sp>
        <p:nvSpPr>
          <p:cNvPr id="5" name="右箭头 4"/>
          <p:cNvSpPr/>
          <p:nvPr/>
        </p:nvSpPr>
        <p:spPr>
          <a:xfrm>
            <a:off x="783531" y="178301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3542184" y="2476209"/>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7" name="组合 6"/>
          <p:cNvGrpSpPr/>
          <p:nvPr/>
        </p:nvGrpSpPr>
        <p:grpSpPr>
          <a:xfrm>
            <a:off x="683569" y="2195729"/>
            <a:ext cx="2669232" cy="867261"/>
            <a:chOff x="683569" y="2385165"/>
            <a:chExt cx="2669232" cy="867261"/>
          </a:xfrm>
        </p:grpSpPr>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818" r="7353"/>
            <a:stretch>
              <a:fillRect/>
            </a:stretch>
          </p:blipFill>
          <p:spPr bwMode="auto">
            <a:xfrm>
              <a:off x="683569" y="2385165"/>
              <a:ext cx="2669232" cy="86726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矩形 11"/>
            <p:cNvSpPr/>
            <p:nvPr/>
          </p:nvSpPr>
          <p:spPr>
            <a:xfrm>
              <a:off x="1798375" y="2465738"/>
              <a:ext cx="666710" cy="399815"/>
            </a:xfrm>
            <a:prstGeom prst="rect">
              <a:avLst/>
            </a:prstGeom>
            <a:noFill/>
            <a:ln>
              <a:solidFill>
                <a:srgbClr val="FF0000"/>
              </a:solidFill>
            </a:ln>
            <a:effectLst>
              <a:glow rad="101600">
                <a:schemeClr val="bg1">
                  <a:alpha val="6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pic>
        <p:nvPicPr>
          <p:cNvPr id="409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4314" y="3073269"/>
            <a:ext cx="5931198" cy="2956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select link analysis?</a:t>
            </a:r>
            <a:endParaRPr lang="zh-CN" altLang="en-US" dirty="0"/>
          </a:p>
        </p:txBody>
      </p:sp>
      <p:pic>
        <p:nvPicPr>
          <p:cNvPr id="3" name="图片 2"/>
          <p:cNvPicPr>
            <a:picLocks noChangeAspect="1"/>
          </p:cNvPicPr>
          <p:nvPr/>
        </p:nvPicPr>
        <p:blipFill>
          <a:blip r:embed="rId3"/>
          <a:stretch>
            <a:fillRect/>
          </a:stretch>
        </p:blipFill>
        <p:spPr>
          <a:xfrm>
            <a:off x="1682806" y="2244480"/>
            <a:ext cx="5778388" cy="4294032"/>
          </a:xfrm>
          <a:prstGeom prst="rect">
            <a:avLst/>
          </a:prstGeom>
        </p:spPr>
      </p:pic>
      <p:sp>
        <p:nvSpPr>
          <p:cNvPr id="15" name="右箭头 14"/>
          <p:cNvSpPr/>
          <p:nvPr/>
        </p:nvSpPr>
        <p:spPr>
          <a:xfrm>
            <a:off x="1763688" y="162833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6" name="右箭头 14"/>
          <p:cNvSpPr/>
          <p:nvPr/>
        </p:nvSpPr>
        <p:spPr>
          <a:xfrm>
            <a:off x="5524671" y="1621710"/>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select link analysis?</a:t>
            </a:r>
            <a:endParaRPr lang="zh-CN" altLang="en-US" dirty="0"/>
          </a:p>
        </p:txBody>
      </p:sp>
      <p:sp>
        <p:nvSpPr>
          <p:cNvPr id="15" name="右箭头 14"/>
          <p:cNvSpPr/>
          <p:nvPr/>
        </p:nvSpPr>
        <p:spPr>
          <a:xfrm>
            <a:off x="1115616" y="197864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3429000"/>
            <a:ext cx="3888432" cy="16069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右箭头 15"/>
          <p:cNvSpPr/>
          <p:nvPr/>
        </p:nvSpPr>
        <p:spPr>
          <a:xfrm>
            <a:off x="5020642" y="2021379"/>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4"/>
          <a:stretch>
            <a:fillRect/>
          </a:stretch>
        </p:blipFill>
        <p:spPr>
          <a:xfrm>
            <a:off x="611560" y="3140968"/>
            <a:ext cx="3731009" cy="220939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select link analysis?</a:t>
            </a:r>
            <a:endParaRPr lang="zh-CN" altLang="en-US" dirty="0"/>
          </a:p>
        </p:txBody>
      </p:sp>
      <p:grpSp>
        <p:nvGrpSpPr>
          <p:cNvPr id="3" name="组合 2"/>
          <p:cNvGrpSpPr/>
          <p:nvPr/>
        </p:nvGrpSpPr>
        <p:grpSpPr>
          <a:xfrm>
            <a:off x="827584" y="2148998"/>
            <a:ext cx="6861059" cy="4232330"/>
            <a:chOff x="189210" y="1412776"/>
            <a:chExt cx="8982075" cy="5540705"/>
          </a:xfrm>
        </p:grpSpPr>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210" y="1412776"/>
              <a:ext cx="8982075" cy="44767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38845" y="1983514"/>
              <a:ext cx="1876425"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8959" y="1981431"/>
              <a:ext cx="2286000" cy="497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右箭头 10"/>
          <p:cNvSpPr/>
          <p:nvPr/>
        </p:nvSpPr>
        <p:spPr>
          <a:xfrm>
            <a:off x="832340" y="1554289"/>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5</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How to select OD analysis?</a:t>
            </a:r>
            <a:endParaRPr lang="zh-CN" altLang="en-US" dirty="0"/>
          </a:p>
        </p:txBody>
      </p:sp>
      <p:sp>
        <p:nvSpPr>
          <p:cNvPr id="10" name="右箭头 9"/>
          <p:cNvSpPr/>
          <p:nvPr/>
        </p:nvSpPr>
        <p:spPr>
          <a:xfrm>
            <a:off x="1025441" y="1705672"/>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11" name="右箭头 10"/>
          <p:cNvSpPr/>
          <p:nvPr/>
        </p:nvSpPr>
        <p:spPr>
          <a:xfrm>
            <a:off x="3491880" y="1980332"/>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33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6588" y="2631919"/>
            <a:ext cx="4464496" cy="320681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图片 3"/>
          <p:cNvPicPr>
            <a:picLocks noChangeAspect="1"/>
          </p:cNvPicPr>
          <p:nvPr/>
        </p:nvPicPr>
        <p:blipFill>
          <a:blip r:embed="rId4"/>
          <a:stretch>
            <a:fillRect/>
          </a:stretch>
        </p:blipFill>
        <p:spPr>
          <a:xfrm>
            <a:off x="388251" y="2324632"/>
            <a:ext cx="2858556" cy="84026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select link analysis?</a:t>
            </a:r>
            <a:endParaRPr lang="zh-CN" altLang="en-US" dirty="0"/>
          </a:p>
        </p:txBody>
      </p:sp>
      <p:grpSp>
        <p:nvGrpSpPr>
          <p:cNvPr id="4" name="组合 3"/>
          <p:cNvGrpSpPr/>
          <p:nvPr/>
        </p:nvGrpSpPr>
        <p:grpSpPr>
          <a:xfrm>
            <a:off x="844125" y="2148243"/>
            <a:ext cx="6826377" cy="4233085"/>
            <a:chOff x="844125" y="2148243"/>
            <a:chExt cx="6826377" cy="4233085"/>
          </a:xfrm>
        </p:grpSpPr>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125" y="2148243"/>
              <a:ext cx="6826377" cy="34023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6587" y="2584963"/>
              <a:ext cx="1433328" cy="26629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6738" y="2583372"/>
              <a:ext cx="1746187" cy="37979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右箭头 10"/>
          <p:cNvSpPr/>
          <p:nvPr/>
        </p:nvSpPr>
        <p:spPr>
          <a:xfrm>
            <a:off x="832340" y="1554289"/>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spcBef>
                <a:spcPts val="0"/>
              </a:spcBef>
              <a:buClrTx/>
              <a:defRPr/>
            </a:pPr>
            <a:r>
              <a:rPr lang="en-US" altLang="zh-CN" dirty="0"/>
              <a:t>Trips Passing Selected Path</a:t>
            </a:r>
          </a:p>
          <a:p>
            <a:pPr>
              <a:lnSpc>
                <a:spcPct val="150000"/>
              </a:lnSpc>
              <a:spcBef>
                <a:spcPts val="0"/>
              </a:spcBef>
              <a:buClrTx/>
              <a:defRPr/>
            </a:pPr>
            <a:r>
              <a:rPr lang="en-US" altLang="zh-CN" dirty="0"/>
              <a:t>Partial Trips Passing Selected Path</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115616" y="3429000"/>
          <a:ext cx="6586332" cy="2520280"/>
        </p:xfrm>
        <a:graphic>
          <a:graphicData uri="http://schemas.openxmlformats.org/presentationml/2006/ole">
            <mc:AlternateContent xmlns:mc="http://schemas.openxmlformats.org/markup-compatibility/2006">
              <mc:Choice xmlns:v="urn:schemas-microsoft-com:vml" Requires="v">
                <p:oleObj spid="_x0000_s4129" name="Visio" r:id="rId4" imgW="4991100" imgH="1917700" progId="Visio.Drawing.11">
                  <p:embed/>
                </p:oleObj>
              </mc:Choice>
              <mc:Fallback>
                <p:oleObj name="Visio" r:id="rId4" imgW="4991100" imgH="1917700" progId="Visio.Drawing.11">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3429000"/>
                        <a:ext cx="6586332" cy="2520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sz="quarter" idx="1"/>
          </p:nvPr>
        </p:nvSpPr>
        <p:spPr>
          <a:xfrm>
            <a:off x="457200" y="1600201"/>
            <a:ext cx="8229600" cy="3701008"/>
          </a:xfrm>
        </p:spPr>
        <p:txBody>
          <a:bodyPr/>
          <a:lstStyle/>
          <a:p>
            <a:pPr>
              <a:lnSpc>
                <a:spcPct val="150000"/>
              </a:lnSpc>
              <a:spcBef>
                <a:spcPts val="600"/>
              </a:spcBef>
            </a:pPr>
            <a:r>
              <a:rPr lang="en-US" altLang="zh-CN" dirty="0"/>
              <a:t>1. Network-related Display </a:t>
            </a:r>
            <a:endParaRPr lang="zh-CN" altLang="zh-CN" dirty="0"/>
          </a:p>
          <a:p>
            <a:pPr>
              <a:lnSpc>
                <a:spcPct val="150000"/>
              </a:lnSpc>
              <a:spcBef>
                <a:spcPts val="600"/>
              </a:spcBef>
            </a:pPr>
            <a:r>
              <a:rPr lang="en-US" altLang="zh-CN" dirty="0"/>
              <a:t>2. Time-dependent Simulation Result Display</a:t>
            </a:r>
            <a:endParaRPr lang="zh-CN" altLang="zh-CN" dirty="0"/>
          </a:p>
          <a:p>
            <a:pPr>
              <a:lnSpc>
                <a:spcPct val="150000"/>
              </a:lnSpc>
              <a:spcBef>
                <a:spcPts val="600"/>
              </a:spcBef>
            </a:pPr>
            <a:r>
              <a:rPr lang="en-US" altLang="zh-CN" dirty="0"/>
              <a:t>3. Advanced Analysis Features</a:t>
            </a:r>
            <a:endParaRPr lang="zh-CN" altLang="zh-CN" dirty="0"/>
          </a:p>
          <a:p>
            <a:pPr>
              <a:lnSpc>
                <a:spcPct val="150000"/>
              </a:lnSpc>
              <a:spcBef>
                <a:spcPts val="600"/>
              </a:spcBef>
            </a:pPr>
            <a:r>
              <a:rPr lang="en-US" altLang="zh-CN" dirty="0"/>
              <a:t>4. Changing Network Data</a:t>
            </a:r>
            <a:endParaRPr lang="zh-CN"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200000"/>
              </a:lnSpc>
            </a:pPr>
            <a:r>
              <a:rPr lang="en-US" altLang="zh-CN" dirty="0"/>
              <a:t>Originating from Subarea</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2575782" y="2573706"/>
          <a:ext cx="5020554" cy="2871518"/>
        </p:xfrm>
        <a:graphic>
          <a:graphicData uri="http://schemas.openxmlformats.org/presentationml/2006/ole">
            <mc:AlternateContent xmlns:mc="http://schemas.openxmlformats.org/markup-compatibility/2006">
              <mc:Choice xmlns:v="urn:schemas-microsoft-com:vml" Requires="v">
                <p:oleObj spid="_x0000_s5153" name="Visio" r:id="rId4" imgW="3365500" imgH="1930400" progId="Visio.Drawing.11">
                  <p:embed/>
                </p:oleObj>
              </mc:Choice>
              <mc:Fallback>
                <p:oleObj name="Visio" r:id="rId4" imgW="3365500" imgH="1930400" progId="Visio.Drawing.11">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5782" y="2573706"/>
                        <a:ext cx="5020554" cy="2871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Traversing through Subarea</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354012" y="2501698"/>
          <a:ext cx="6314332" cy="2871518"/>
        </p:xfrm>
        <a:graphic>
          <a:graphicData uri="http://schemas.openxmlformats.org/presentationml/2006/ole">
            <mc:AlternateContent xmlns:mc="http://schemas.openxmlformats.org/markup-compatibility/2006">
              <mc:Choice xmlns:v="urn:schemas-microsoft-com:vml" Requires="v">
                <p:oleObj spid="_x0000_s7196" name="Visio" r:id="rId4" imgW="4216400" imgH="1930400" progId="Visio.Drawing.11">
                  <p:embed/>
                </p:oleObj>
              </mc:Choice>
              <mc:Fallback>
                <p:oleObj name="Visio" r:id="rId4" imgW="4216400" imgH="1930400" progId="Visio.Drawing.11">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4012" y="2501698"/>
                        <a:ext cx="6314332" cy="2871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Subarea Internal-to-External Trips</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2719798" y="2645714"/>
          <a:ext cx="5020554" cy="2871518"/>
        </p:xfrm>
        <a:graphic>
          <a:graphicData uri="http://schemas.openxmlformats.org/presentationml/2006/ole">
            <mc:AlternateContent xmlns:mc="http://schemas.openxmlformats.org/markup-compatibility/2006">
              <mc:Choice xmlns:v="urn:schemas-microsoft-com:vml" Requires="v">
                <p:oleObj spid="_x0000_s6172" name="Visio" r:id="rId4" imgW="3365500" imgH="1930400" progId="Visio.Drawing.11">
                  <p:embed/>
                </p:oleObj>
              </mc:Choice>
              <mc:Fallback>
                <p:oleObj name="Visio" r:id="rId4" imgW="3365500" imgH="1930400" progId="Visio.Drawing.11">
                  <p:embed/>
                  <p:pic>
                    <p:nvPicPr>
                      <p:cNvPr id="0" name="Picture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9798" y="2645714"/>
                        <a:ext cx="5020554" cy="28715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Subarea External-to-Internal Trips</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207630" y="3318274"/>
          <a:ext cx="5020554" cy="2126950"/>
        </p:xfrm>
        <a:graphic>
          <a:graphicData uri="http://schemas.openxmlformats.org/presentationml/2006/ole">
            <mc:AlternateContent xmlns:mc="http://schemas.openxmlformats.org/markup-compatibility/2006">
              <mc:Choice xmlns:v="urn:schemas-microsoft-com:vml" Requires="v">
                <p:oleObj spid="_x0000_s8219" name="Visio" r:id="rId4" imgW="3365500" imgH="1435100" progId="Visio.Drawing.11">
                  <p:embed/>
                </p:oleObj>
              </mc:Choice>
              <mc:Fallback>
                <p:oleObj name="Visio" r:id="rId4" imgW="3365500" imgH="1435100" progId="Visio.Drawing.11">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7630" y="3318274"/>
                        <a:ext cx="5020554" cy="212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Subarea Internal-to-Internal Trips</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627784" y="3462290"/>
          <a:ext cx="3498174" cy="2126950"/>
        </p:xfrm>
        <a:graphic>
          <a:graphicData uri="http://schemas.openxmlformats.org/presentationml/2006/ole">
            <mc:AlternateContent xmlns:mc="http://schemas.openxmlformats.org/markup-compatibility/2006">
              <mc:Choice xmlns:v="urn:schemas-microsoft-com:vml" Requires="v">
                <p:oleObj spid="_x0000_s12315" name="Visio" r:id="rId4" imgW="2349500" imgH="1435100" progId="Visio.Drawing.11">
                  <p:embed/>
                </p:oleObj>
              </mc:Choice>
              <mc:Fallback>
                <p:oleObj name="Visio" r:id="rId4" imgW="2349500" imgH="1435100" progId="Visio.Drawing.11">
                  <p:embed/>
                  <p:pic>
                    <p:nvPicPr>
                      <p:cNvPr id="0"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3462290"/>
                        <a:ext cx="3498174" cy="212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Complete and Partial Trips inside Subarea</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586694" y="3140718"/>
          <a:ext cx="5657714" cy="2520530"/>
        </p:xfrm>
        <a:graphic>
          <a:graphicData uri="http://schemas.openxmlformats.org/presentationml/2006/ole">
            <mc:AlternateContent xmlns:mc="http://schemas.openxmlformats.org/markup-compatibility/2006">
              <mc:Choice xmlns:v="urn:schemas-microsoft-com:vml" Requires="v">
                <p:oleObj spid="_x0000_s11290" name="Visio" r:id="rId4" imgW="3784600" imgH="1689100" progId="Visio.Drawing.11">
                  <p:embed/>
                </p:oleObj>
              </mc:Choice>
              <mc:Fallback>
                <p:oleObj name="Visio" r:id="rId4" imgW="3784600" imgH="1689100" progId="Visio.Drawing.11">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6694" y="3140718"/>
                        <a:ext cx="5657714" cy="2520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define vehicle selection categories?</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a:t>Subarea Boundary-to-Boundary Trips</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1259632" y="3068710"/>
          <a:ext cx="6951494" cy="2520530"/>
        </p:xfrm>
        <a:graphic>
          <a:graphicData uri="http://schemas.openxmlformats.org/presentationml/2006/ole">
            <mc:AlternateContent xmlns:mc="http://schemas.openxmlformats.org/markup-compatibility/2006">
              <mc:Choice xmlns:v="urn:schemas-microsoft-com:vml" Requires="v">
                <p:oleObj spid="_x0000_s10266" name="Visio" r:id="rId4" imgW="4648200" imgH="1689100" progId="Visio.Drawing.11">
                  <p:embed/>
                </p:oleObj>
              </mc:Choice>
              <mc:Fallback>
                <p:oleObj name="Visio" r:id="rId4" imgW="4648200" imgH="1689100" progId="Visio.Drawing.11">
                  <p:embed/>
                  <p:pic>
                    <p:nvPicPr>
                      <p:cNvPr id="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3068710"/>
                        <a:ext cx="6951494" cy="2520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r"/>
            <a:r>
              <a:rPr lang="en-US" altLang="zh-CN" dirty="0"/>
              <a:t>Changing Network Data</a:t>
            </a:r>
            <a:br>
              <a:rPr lang="en-US" altLang="zh-CN" dirty="0"/>
            </a:b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add a node?</a:t>
            </a:r>
            <a:endParaRPr lang="zh-CN" altLang="en-US" dirty="0"/>
          </a:p>
        </p:txBody>
      </p:sp>
      <p:grpSp>
        <p:nvGrpSpPr>
          <p:cNvPr id="4" name="组合 3"/>
          <p:cNvGrpSpPr/>
          <p:nvPr/>
        </p:nvGrpSpPr>
        <p:grpSpPr>
          <a:xfrm>
            <a:off x="611560" y="2303970"/>
            <a:ext cx="2571750" cy="609600"/>
            <a:chOff x="611560" y="2303970"/>
            <a:chExt cx="2571750" cy="609600"/>
          </a:xfrm>
        </p:grpSpPr>
        <p:pic>
          <p:nvPicPr>
            <p:cNvPr id="276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a:off x="611560" y="2303970"/>
              <a:ext cx="2571750" cy="609600"/>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1475656" y="2412545"/>
              <a:ext cx="216024" cy="196225"/>
            </a:xfrm>
            <a:prstGeom prst="rect">
              <a:avLst/>
            </a:prstGeom>
            <a:noFill/>
            <a:ln w="19050">
              <a:solidFill>
                <a:srgbClr val="FF0000"/>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
        <p:nvSpPr>
          <p:cNvPr id="7" name="右箭头 6"/>
          <p:cNvSpPr/>
          <p:nvPr/>
        </p:nvSpPr>
        <p:spPr>
          <a:xfrm>
            <a:off x="629519" y="172804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9" name="右箭头 8"/>
          <p:cNvSpPr/>
          <p:nvPr/>
        </p:nvSpPr>
        <p:spPr>
          <a:xfrm>
            <a:off x="3563888" y="212904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4"/>
          <a:stretch>
            <a:fillRect/>
          </a:stretch>
        </p:blipFill>
        <p:spPr>
          <a:xfrm>
            <a:off x="3779912" y="2483791"/>
            <a:ext cx="5076056" cy="2886672"/>
          </a:xfrm>
          <a:prstGeom prst="rect">
            <a:avLst/>
          </a:prstGeom>
        </p:spPr>
      </p:pic>
      <p:sp>
        <p:nvSpPr>
          <p:cNvPr id="10" name="线形标注 1 9"/>
          <p:cNvSpPr/>
          <p:nvPr/>
        </p:nvSpPr>
        <p:spPr>
          <a:xfrm>
            <a:off x="1897435" y="4866407"/>
            <a:ext cx="1296144" cy="504056"/>
          </a:xfrm>
          <a:prstGeom prst="borderCallout1">
            <a:avLst>
              <a:gd name="adj1" fmla="val 33867"/>
              <a:gd name="adj2" fmla="val 101163"/>
              <a:gd name="adj3" fmla="val -67019"/>
              <a:gd name="adj4" fmla="val 287445"/>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rgbClr val="C00000"/>
                </a:solidFill>
              </a:rPr>
              <a:t>New node</a:t>
            </a:r>
            <a:endParaRPr lang="zh-CN" altLang="en-US" dirty="0">
              <a:solidFill>
                <a:srgbClr val="C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delete a node?</a:t>
            </a:r>
            <a:endParaRPr lang="zh-CN" altLang="en-US" dirty="0"/>
          </a:p>
        </p:txBody>
      </p:sp>
      <p:sp>
        <p:nvSpPr>
          <p:cNvPr id="5" name="右箭头 4"/>
          <p:cNvSpPr/>
          <p:nvPr/>
        </p:nvSpPr>
        <p:spPr>
          <a:xfrm>
            <a:off x="1274465" y="1652432"/>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7" name="右箭头 6"/>
          <p:cNvSpPr/>
          <p:nvPr/>
        </p:nvSpPr>
        <p:spPr>
          <a:xfrm>
            <a:off x="4355976" y="219372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6" name="组合 5"/>
          <p:cNvGrpSpPr/>
          <p:nvPr/>
        </p:nvGrpSpPr>
        <p:grpSpPr>
          <a:xfrm>
            <a:off x="4379565" y="2919808"/>
            <a:ext cx="2352675" cy="581200"/>
            <a:chOff x="4379565" y="2919808"/>
            <a:chExt cx="2352675" cy="581200"/>
          </a:xfrm>
        </p:grpSpPr>
        <p:pic>
          <p:nvPicPr>
            <p:cNvPr id="286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a:off x="4379565" y="2919808"/>
              <a:ext cx="2352675" cy="581200"/>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4831460" y="2988088"/>
              <a:ext cx="216024" cy="196225"/>
            </a:xfrm>
            <a:prstGeom prst="rect">
              <a:avLst/>
            </a:prstGeom>
            <a:noFill/>
            <a:ln w="19050">
              <a:solidFill>
                <a:srgbClr val="FF0000"/>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pic>
        <p:nvPicPr>
          <p:cNvPr id="8" name="图片 7"/>
          <p:cNvPicPr>
            <a:picLocks noChangeAspect="1"/>
          </p:cNvPicPr>
          <p:nvPr/>
        </p:nvPicPr>
        <p:blipFill>
          <a:blip r:embed="rId4"/>
          <a:stretch>
            <a:fillRect/>
          </a:stretch>
        </p:blipFill>
        <p:spPr>
          <a:xfrm>
            <a:off x="914400" y="2171406"/>
            <a:ext cx="2714625" cy="41243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lgn="r"/>
            <a:r>
              <a:rPr lang="en-US" altLang="zh-CN" dirty="0"/>
              <a:t>Network-related Display</a:t>
            </a:r>
            <a:br>
              <a:rPr lang="en-US" altLang="zh-CN" dirty="0"/>
            </a:b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delete a node?</a:t>
            </a:r>
            <a:endParaRPr lang="zh-CN" altLang="en-US" dirty="0"/>
          </a:p>
        </p:txBody>
      </p:sp>
      <p:sp>
        <p:nvSpPr>
          <p:cNvPr id="5" name="右箭头 4"/>
          <p:cNvSpPr/>
          <p:nvPr/>
        </p:nvSpPr>
        <p:spPr>
          <a:xfrm>
            <a:off x="860994" y="171370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7" name="右箭头 6"/>
          <p:cNvSpPr/>
          <p:nvPr/>
        </p:nvSpPr>
        <p:spPr>
          <a:xfrm>
            <a:off x="5020990" y="2780928"/>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pic>
        <p:nvPicPr>
          <p:cNvPr id="296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4" y="3789040"/>
            <a:ext cx="5067300" cy="1905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内容占位符 8"/>
          <p:cNvPicPr>
            <a:picLocks noGrp="1" noChangeAspect="1"/>
          </p:cNvPicPr>
          <p:nvPr>
            <p:ph sz="quarter" idx="1"/>
          </p:nvPr>
        </p:nvPicPr>
        <p:blipFill>
          <a:blip r:embed="rId4"/>
          <a:stretch>
            <a:fillRect/>
          </a:stretch>
        </p:blipFill>
        <p:spPr>
          <a:xfrm>
            <a:off x="728836" y="2359615"/>
            <a:ext cx="2466603" cy="169720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add a link based on a given link type?</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307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5935" y="2326556"/>
            <a:ext cx="3073025" cy="427587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chemeClr val="accent1"/>
                </a:solidFill>
              </a14:hiddenFill>
            </a:ext>
          </a:extLst>
        </p:spPr>
      </p:pic>
      <p:sp>
        <p:nvSpPr>
          <p:cNvPr id="6" name="右箭头 5"/>
          <p:cNvSpPr/>
          <p:nvPr/>
        </p:nvSpPr>
        <p:spPr>
          <a:xfrm>
            <a:off x="971600" y="180050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7" name="右箭头 6"/>
          <p:cNvSpPr/>
          <p:nvPr/>
        </p:nvSpPr>
        <p:spPr>
          <a:xfrm>
            <a:off x="4355976" y="180050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4" name="组合 3"/>
          <p:cNvGrpSpPr/>
          <p:nvPr/>
        </p:nvGrpSpPr>
        <p:grpSpPr>
          <a:xfrm>
            <a:off x="971600" y="2577976"/>
            <a:ext cx="2171700" cy="635000"/>
            <a:chOff x="971600" y="2326556"/>
            <a:chExt cx="2171700" cy="635000"/>
          </a:xfrm>
        </p:grpSpPr>
        <p:pic>
          <p:nvPicPr>
            <p:cNvPr id="30722"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3285" t="36709" r="59700"/>
            <a:stretch>
              <a:fillRect/>
            </a:stretch>
          </p:blipFill>
          <p:spPr bwMode="auto">
            <a:xfrm>
              <a:off x="971600" y="2326556"/>
              <a:ext cx="2171700" cy="63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1287828" y="2398079"/>
              <a:ext cx="216024" cy="196225"/>
            </a:xfrm>
            <a:prstGeom prst="rect">
              <a:avLst/>
            </a:prstGeom>
            <a:noFill/>
            <a:ln w="19050">
              <a:solidFill>
                <a:srgbClr val="FF0000"/>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add a link based on a given link type?</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6" name="右箭头 5"/>
          <p:cNvSpPr/>
          <p:nvPr/>
        </p:nvSpPr>
        <p:spPr>
          <a:xfrm>
            <a:off x="971600" y="1800506"/>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7" name="右箭头 6"/>
          <p:cNvSpPr/>
          <p:nvPr/>
        </p:nvSpPr>
        <p:spPr>
          <a:xfrm>
            <a:off x="971600" y="355181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pic>
        <p:nvPicPr>
          <p:cNvPr id="3174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a:off x="1206649" y="2380903"/>
            <a:ext cx="1781175" cy="577905"/>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324" t="5583" r="3529" b="4201"/>
          <a:stretch>
            <a:fillRect/>
          </a:stretch>
        </p:blipFill>
        <p:spPr bwMode="auto">
          <a:xfrm>
            <a:off x="4324350" y="2380903"/>
            <a:ext cx="1964531" cy="544221"/>
          </a:xfrm>
          <a:prstGeom prst="rect">
            <a:avLst/>
          </a:prstGeom>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a:fillRect/>
          </a:stretch>
        </p:blipFill>
        <p:spPr bwMode="auto">
          <a:xfrm>
            <a:off x="3563888" y="3954584"/>
            <a:ext cx="4002270" cy="1717186"/>
          </a:xfrm>
          <a:prstGeom prst="rect">
            <a:avLst/>
          </a:prstGeom>
          <a:ln>
            <a:noFill/>
          </a:ln>
          <a:effectLst>
            <a:outerShdw blurRad="292100" dist="139700" dir="2700000" algn="tl" rotWithShape="0">
              <a:srgbClr val="333333">
                <a:alpha val="65000"/>
              </a:srgbClr>
            </a:outerShdw>
            <a:softEdge rad="63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线形标注 1 8"/>
          <p:cNvSpPr/>
          <p:nvPr/>
        </p:nvSpPr>
        <p:spPr>
          <a:xfrm>
            <a:off x="1792851" y="5167714"/>
            <a:ext cx="1296144" cy="504056"/>
          </a:xfrm>
          <a:prstGeom prst="borderCallout1">
            <a:avLst>
              <a:gd name="adj1" fmla="val 33867"/>
              <a:gd name="adj2" fmla="val 101163"/>
              <a:gd name="adj3" fmla="val -67019"/>
              <a:gd name="adj4" fmla="val 14465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rgbClr val="C00000"/>
                </a:solidFill>
              </a:rPr>
              <a:t>A new link</a:t>
            </a:r>
            <a:endParaRPr lang="zh-CN" altLang="en-US" dirty="0">
              <a:solidFill>
                <a:srgbClr val="C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delete a link?</a:t>
            </a:r>
            <a:endParaRPr lang="zh-CN" altLang="en-US" dirty="0"/>
          </a:p>
        </p:txBody>
      </p:sp>
      <p:pic>
        <p:nvPicPr>
          <p:cNvPr id="10" name="内容占位符 9"/>
          <p:cNvPicPr>
            <a:picLocks noGrp="1" noChangeAspect="1"/>
          </p:cNvPicPr>
          <p:nvPr>
            <p:ph sz="quarter" idx="1"/>
          </p:nvPr>
        </p:nvPicPr>
        <p:blipFill>
          <a:blip r:embed="rId3"/>
          <a:stretch>
            <a:fillRect/>
          </a:stretch>
        </p:blipFill>
        <p:spPr>
          <a:xfrm>
            <a:off x="871761" y="2068700"/>
            <a:ext cx="2647950" cy="4229100"/>
          </a:xfrm>
          <a:prstGeom prst="rect">
            <a:avLst/>
          </a:prstGeom>
        </p:spPr>
      </p:pic>
      <p:sp>
        <p:nvSpPr>
          <p:cNvPr id="5" name="右箭头 4"/>
          <p:cNvSpPr/>
          <p:nvPr/>
        </p:nvSpPr>
        <p:spPr>
          <a:xfrm>
            <a:off x="1403648" y="1566989"/>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4355976" y="207104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grpSp>
        <p:nvGrpSpPr>
          <p:cNvPr id="7" name="组合 6"/>
          <p:cNvGrpSpPr/>
          <p:nvPr/>
        </p:nvGrpSpPr>
        <p:grpSpPr>
          <a:xfrm>
            <a:off x="4379565" y="2919808"/>
            <a:ext cx="2352675" cy="581200"/>
            <a:chOff x="4379565" y="2919808"/>
            <a:chExt cx="2352675" cy="581200"/>
          </a:xfrm>
        </p:grpSpPr>
        <p:pic>
          <p:nvPicPr>
            <p:cNvPr id="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4379565" y="2919808"/>
              <a:ext cx="2352675" cy="581200"/>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4831460" y="2988088"/>
              <a:ext cx="216024" cy="196225"/>
            </a:xfrm>
            <a:prstGeom prst="rect">
              <a:avLst/>
            </a:prstGeom>
            <a:noFill/>
            <a:ln w="19050">
              <a:solidFill>
                <a:srgbClr val="FF0000"/>
              </a:solidFill>
            </a:ln>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delete a link?</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5" name="右箭头 4"/>
          <p:cNvSpPr/>
          <p:nvPr/>
        </p:nvSpPr>
        <p:spPr>
          <a:xfrm>
            <a:off x="899592" y="184482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4788024" y="309367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4</a:t>
            </a:r>
            <a:endParaRPr lang="zh-CN" altLang="en-US" b="1" dirty="0">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9777"/>
          <a:stretch>
            <a:fillRect/>
          </a:stretch>
        </p:blipFill>
        <p:spPr bwMode="auto">
          <a:xfrm>
            <a:off x="827584" y="2630483"/>
            <a:ext cx="3672542" cy="23274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4005064"/>
            <a:ext cx="3733800" cy="15430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add node in CSV file?</a:t>
            </a:r>
            <a:endParaRPr lang="zh-CN" altLang="en-US" dirty="0"/>
          </a:p>
        </p:txBody>
      </p:sp>
      <p:sp>
        <p:nvSpPr>
          <p:cNvPr id="5" name="右箭头 4"/>
          <p:cNvSpPr/>
          <p:nvPr/>
        </p:nvSpPr>
        <p:spPr>
          <a:xfrm>
            <a:off x="1007604" y="1898861"/>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7" name="右箭头 6"/>
          <p:cNvSpPr/>
          <p:nvPr/>
        </p:nvSpPr>
        <p:spPr>
          <a:xfrm>
            <a:off x="4370488" y="2582503"/>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 name="内容占位符 11"/>
          <p:cNvPicPr>
            <a:picLocks noGrp="1" noChangeAspect="1"/>
          </p:cNvPicPr>
          <p:nvPr>
            <p:ph sz="quarter" idx="1"/>
          </p:nvPr>
        </p:nvPicPr>
        <p:blipFill>
          <a:blip r:embed="rId3"/>
          <a:stretch>
            <a:fillRect/>
          </a:stretch>
        </p:blipFill>
        <p:spPr>
          <a:xfrm>
            <a:off x="681236" y="2582503"/>
            <a:ext cx="3314700" cy="3667125"/>
          </a:xfrm>
          <a:prstGeom prst="rect">
            <a:avLst/>
          </a:prstGeom>
        </p:spPr>
      </p:pic>
      <p:pic>
        <p:nvPicPr>
          <p:cNvPr id="13" name="图片 12"/>
          <p:cNvPicPr>
            <a:picLocks noChangeAspect="1"/>
          </p:cNvPicPr>
          <p:nvPr/>
        </p:nvPicPr>
        <p:blipFill>
          <a:blip r:embed="rId4"/>
          <a:stretch>
            <a:fillRect/>
          </a:stretch>
        </p:blipFill>
        <p:spPr>
          <a:xfrm>
            <a:off x="3779912" y="3280812"/>
            <a:ext cx="5256584" cy="14001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add subarea?</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5" name="右箭头 4"/>
          <p:cNvSpPr/>
          <p:nvPr/>
        </p:nvSpPr>
        <p:spPr>
          <a:xfrm>
            <a:off x="755576" y="2033014"/>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6" name="右箭头 5"/>
          <p:cNvSpPr/>
          <p:nvPr/>
        </p:nvSpPr>
        <p:spPr>
          <a:xfrm>
            <a:off x="3635896" y="220793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024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a:fillRect/>
          </a:stretch>
        </p:blipFill>
        <p:spPr bwMode="auto">
          <a:xfrm>
            <a:off x="741062" y="2636912"/>
            <a:ext cx="2530476" cy="581026"/>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3779912" y="2941624"/>
            <a:ext cx="4068452" cy="27733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线形标注 1 8"/>
          <p:cNvSpPr/>
          <p:nvPr/>
        </p:nvSpPr>
        <p:spPr>
          <a:xfrm>
            <a:off x="1547664" y="4661964"/>
            <a:ext cx="1723874" cy="504056"/>
          </a:xfrm>
          <a:prstGeom prst="borderCallout1">
            <a:avLst>
              <a:gd name="adj1" fmla="val 33867"/>
              <a:gd name="adj2" fmla="val 101163"/>
              <a:gd name="adj3" fmla="val -119967"/>
              <a:gd name="adj4" fmla="val 172542"/>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rgbClr val="C00000"/>
                </a:solidFill>
              </a:rPr>
              <a:t>A New subarea</a:t>
            </a:r>
            <a:endParaRPr lang="zh-CN" altLang="en-US" dirty="0">
              <a:solidFill>
                <a:srgbClr val="C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define a path?</a:t>
            </a:r>
            <a:endParaRPr lang="zh-CN" altLang="en-US" dirty="0"/>
          </a:p>
        </p:txBody>
      </p:sp>
      <p:pic>
        <p:nvPicPr>
          <p:cNvPr id="7" name="内容占位符 6"/>
          <p:cNvPicPr>
            <a:picLocks noGrp="1" noChangeAspect="1"/>
          </p:cNvPicPr>
          <p:nvPr>
            <p:ph sz="quarter" idx="1"/>
          </p:nvPr>
        </p:nvPicPr>
        <p:blipFill>
          <a:blip r:embed="rId3"/>
          <a:stretch>
            <a:fillRect/>
          </a:stretch>
        </p:blipFill>
        <p:spPr>
          <a:xfrm>
            <a:off x="319024" y="2226126"/>
            <a:ext cx="2752725" cy="3819525"/>
          </a:xfrm>
          <a:prstGeom prst="rect">
            <a:avLst/>
          </a:prstGeom>
        </p:spPr>
      </p:pic>
      <p:sp>
        <p:nvSpPr>
          <p:cNvPr id="4" name="右箭头 3"/>
          <p:cNvSpPr/>
          <p:nvPr/>
        </p:nvSpPr>
        <p:spPr>
          <a:xfrm>
            <a:off x="903299" y="168352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1</a:t>
            </a:r>
            <a:endParaRPr lang="zh-CN" altLang="en-US" b="1" dirty="0">
              <a:latin typeface="Arial" panose="020B0604020202020204" pitchFamily="34" charset="0"/>
              <a:cs typeface="Arial" panose="020B0604020202020204" pitchFamily="34" charset="0"/>
            </a:endParaRPr>
          </a:p>
        </p:txBody>
      </p:sp>
      <p:sp>
        <p:nvSpPr>
          <p:cNvPr id="5" name="右箭头 4"/>
          <p:cNvSpPr/>
          <p:nvPr/>
        </p:nvSpPr>
        <p:spPr>
          <a:xfrm>
            <a:off x="3493633" y="205120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2</a:t>
            </a:r>
            <a:endParaRPr lang="zh-CN" altLang="en-US" b="1" dirty="0">
              <a:latin typeface="Arial" panose="020B0604020202020204" pitchFamily="34" charset="0"/>
              <a:cs typeface="Arial" panose="020B0604020202020204" pitchFamily="34" charset="0"/>
            </a:endParaRPr>
          </a:p>
        </p:txBody>
      </p:sp>
      <p:pic>
        <p:nvPicPr>
          <p:cNvPr id="1229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3275856" y="2780928"/>
            <a:ext cx="5184576" cy="3046286"/>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582" t="17576" r="34500" b="33346"/>
          <a:stretch>
            <a:fillRect/>
          </a:stretch>
        </p:blipFill>
        <p:spPr bwMode="auto">
          <a:xfrm>
            <a:off x="4903936" y="3663032"/>
            <a:ext cx="3492501" cy="20900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dirty="0"/>
              <a:t>How to define a path?</a:t>
            </a:r>
            <a:endParaRPr lang="zh-CN" altLang="en-US" dirty="0"/>
          </a:p>
        </p:txBody>
      </p:sp>
      <p:sp>
        <p:nvSpPr>
          <p:cNvPr id="4" name="右箭头 3"/>
          <p:cNvSpPr/>
          <p:nvPr/>
        </p:nvSpPr>
        <p:spPr>
          <a:xfrm>
            <a:off x="903299" y="1683525"/>
            <a:ext cx="792088" cy="349843"/>
          </a:xfrm>
          <a:prstGeom prst="rightArrow">
            <a:avLst>
              <a:gd name="adj1" fmla="val 100000"/>
              <a:gd name="adj2" fmla="val 38662"/>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latin typeface="Arial" panose="020B0604020202020204" pitchFamily="34" charset="0"/>
                <a:cs typeface="Arial" panose="020B0604020202020204" pitchFamily="34" charset="0"/>
              </a:rPr>
              <a:t> </a:t>
            </a:r>
            <a:r>
              <a:rPr lang="en-US" altLang="zh-CN" b="1" dirty="0">
                <a:latin typeface="Arial" panose="020B0604020202020204" pitchFamily="34" charset="0"/>
                <a:cs typeface="Arial" panose="020B0604020202020204" pitchFamily="34" charset="0"/>
              </a:rPr>
              <a:t>3</a:t>
            </a:r>
            <a:endParaRPr lang="zh-CN" altLang="en-US" b="1" dirty="0">
              <a:latin typeface="Arial" panose="020B0604020202020204" pitchFamily="34" charset="0"/>
              <a:cs typeface="Arial" panose="020B0604020202020204" pitchFamily="34" charset="0"/>
            </a:endParaRPr>
          </a:p>
        </p:txBody>
      </p:sp>
      <p:pic>
        <p:nvPicPr>
          <p:cNvPr id="1331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611560" y="2564903"/>
            <a:ext cx="4502117" cy="297955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线形标注 1 9"/>
          <p:cNvSpPr/>
          <p:nvPr/>
        </p:nvSpPr>
        <p:spPr>
          <a:xfrm>
            <a:off x="6650186" y="2312875"/>
            <a:ext cx="1723874" cy="504056"/>
          </a:xfrm>
          <a:prstGeom prst="borderCallout1">
            <a:avLst>
              <a:gd name="adj1" fmla="val 100096"/>
              <a:gd name="adj2" fmla="val 35490"/>
              <a:gd name="adj3" fmla="val 453053"/>
              <a:gd name="adj4" fmla="val 24358"/>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rgbClr val="C00000"/>
                </a:solidFill>
              </a:rPr>
              <a:t>A New path</a:t>
            </a:r>
            <a:endParaRPr lang="zh-CN" altLang="en-US"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srcRect r="60237" b="86000"/>
          <a:stretch>
            <a:fillRect/>
          </a:stretch>
        </p:blipFill>
        <p:spPr>
          <a:xfrm>
            <a:off x="395535" y="1599658"/>
            <a:ext cx="4873811" cy="965246"/>
          </a:xfrm>
          <a:prstGeom prst="rect">
            <a:avLst/>
          </a:prstGeom>
        </p:spPr>
      </p:pic>
      <p:sp>
        <p:nvSpPr>
          <p:cNvPr id="3" name="标题 2"/>
          <p:cNvSpPr>
            <a:spLocks noGrp="1"/>
          </p:cNvSpPr>
          <p:nvPr>
            <p:ph type="title"/>
          </p:nvPr>
        </p:nvSpPr>
        <p:spPr/>
        <p:txBody>
          <a:bodyPr>
            <a:normAutofit/>
          </a:bodyPr>
          <a:lstStyle/>
          <a:p>
            <a:r>
              <a:rPr lang="en-US" altLang="zh-CN" dirty="0"/>
              <a:t>How to move a network?</a:t>
            </a:r>
            <a:endParaRPr lang="zh-CN" altLang="en-US" dirty="0"/>
          </a:p>
        </p:txBody>
      </p:sp>
      <p:pic>
        <p:nvPicPr>
          <p:cNvPr id="8" name="内容占位符 7"/>
          <p:cNvPicPr>
            <a:picLocks noGrp="1" noChangeAspect="1"/>
          </p:cNvPicPr>
          <p:nvPr>
            <p:ph sz="quarter" idx="1"/>
          </p:nvPr>
        </p:nvPicPr>
        <p:blipFill>
          <a:blip r:embed="rId4" cstate="print">
            <a:extLst>
              <a:ext uri="{28A0092B-C50C-407E-A947-70E740481C1C}">
                <a14:useLocalDpi xmlns:a14="http://schemas.microsoft.com/office/drawing/2010/main" val="0"/>
              </a:ext>
            </a:extLst>
          </a:blip>
          <a:stretch>
            <a:fillRect/>
          </a:stretch>
        </p:blipFill>
        <p:spPr>
          <a:xfrm>
            <a:off x="3419872" y="2924471"/>
            <a:ext cx="5527022" cy="2901686"/>
          </a:xfrm>
        </p:spPr>
      </p:pic>
      <p:cxnSp>
        <p:nvCxnSpPr>
          <p:cNvPr id="6" name="直接箭头连接符 5"/>
          <p:cNvCxnSpPr/>
          <p:nvPr/>
        </p:nvCxnSpPr>
        <p:spPr>
          <a:xfrm flipH="1" flipV="1">
            <a:off x="1259632" y="2204864"/>
            <a:ext cx="2448272" cy="864096"/>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use GIS layer panel?</a:t>
            </a:r>
            <a:endParaRPr lang="zh-CN" altLang="en-US" dirty="0"/>
          </a:p>
        </p:txBody>
      </p:sp>
      <p:sp>
        <p:nvSpPr>
          <p:cNvPr id="3" name="内容占位符 2"/>
          <p:cNvSpPr>
            <a:spLocks noGrp="1"/>
          </p:cNvSpPr>
          <p:nvPr>
            <p:ph sz="quarter" idx="1"/>
          </p:nvPr>
        </p:nvSpPr>
        <p:spPr>
          <a:xfrm>
            <a:off x="518864" y="1888232"/>
            <a:ext cx="8229600" cy="1396752"/>
          </a:xfrm>
        </p:spPr>
        <p:txBody>
          <a:bodyPr/>
          <a:lstStyle/>
          <a:p>
            <a:r>
              <a:rPr lang="en-US" altLang="zh-CN" dirty="0"/>
              <a:t>Link layer is selected.</a:t>
            </a:r>
            <a:endParaRPr lang="zh-CN" altLang="en-US" dirty="0"/>
          </a:p>
        </p:txBody>
      </p:sp>
      <p:pic>
        <p:nvPicPr>
          <p:cNvPr id="4" name="图片 3"/>
          <p:cNvPicPr>
            <a:picLocks noChangeAspect="1"/>
          </p:cNvPicPr>
          <p:nvPr/>
        </p:nvPicPr>
        <p:blipFill>
          <a:blip r:embed="rId3"/>
          <a:stretch>
            <a:fillRect/>
          </a:stretch>
        </p:blipFill>
        <p:spPr>
          <a:xfrm>
            <a:off x="4355976" y="1700808"/>
            <a:ext cx="2489204" cy="44468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srcRect t="2257" r="59839" b="87666"/>
          <a:stretch>
            <a:fillRect/>
          </a:stretch>
        </p:blipFill>
        <p:spPr>
          <a:xfrm>
            <a:off x="654305" y="1916832"/>
            <a:ext cx="5095487" cy="719133"/>
          </a:xfrm>
          <a:prstGeom prst="rect">
            <a:avLst/>
          </a:prstGeom>
        </p:spPr>
      </p:pic>
      <p:pic>
        <p:nvPicPr>
          <p:cNvPr id="8" name="内容占位符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19872" y="2924471"/>
            <a:ext cx="5527022" cy="2901686"/>
          </a:xfrm>
          <a:prstGeom prst="rect">
            <a:avLst/>
          </a:prstGeom>
        </p:spPr>
      </p:pic>
      <p:sp>
        <p:nvSpPr>
          <p:cNvPr id="2" name="标题 1"/>
          <p:cNvSpPr>
            <a:spLocks noGrp="1"/>
          </p:cNvSpPr>
          <p:nvPr>
            <p:ph type="title"/>
          </p:nvPr>
        </p:nvSpPr>
        <p:spPr/>
        <p:txBody>
          <a:bodyPr>
            <a:normAutofit/>
          </a:bodyPr>
          <a:lstStyle/>
          <a:p>
            <a:r>
              <a:rPr lang="en-US" altLang="zh-CN" dirty="0"/>
              <a:t>How to reset the network display?</a:t>
            </a:r>
            <a:endParaRPr lang="zh-CN" altLang="en-US" dirty="0"/>
          </a:p>
        </p:txBody>
      </p:sp>
      <p:cxnSp>
        <p:nvCxnSpPr>
          <p:cNvPr id="7" name="直接箭头连接符 6"/>
          <p:cNvCxnSpPr/>
          <p:nvPr/>
        </p:nvCxnSpPr>
        <p:spPr>
          <a:xfrm flipH="1" flipV="1">
            <a:off x="2481968" y="2377385"/>
            <a:ext cx="1440160" cy="402833"/>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a:srcRect t="2508" r="61025" b="86399"/>
          <a:stretch>
            <a:fillRect/>
          </a:stretch>
        </p:blipFill>
        <p:spPr>
          <a:xfrm>
            <a:off x="4788024" y="1681123"/>
            <a:ext cx="3771442" cy="603745"/>
          </a:xfrm>
          <a:prstGeom prst="rect">
            <a:avLst/>
          </a:prstGeom>
        </p:spPr>
      </p:pic>
      <p:pic>
        <p:nvPicPr>
          <p:cNvPr id="5" name="图片 4"/>
          <p:cNvPicPr>
            <a:picLocks noChangeAspect="1"/>
          </p:cNvPicPr>
          <p:nvPr/>
        </p:nvPicPr>
        <p:blipFill rotWithShape="1">
          <a:blip r:embed="rId4"/>
          <a:srcRect t="3319" r="61812" b="87498"/>
          <a:stretch>
            <a:fillRect/>
          </a:stretch>
        </p:blipFill>
        <p:spPr>
          <a:xfrm>
            <a:off x="108361" y="1681124"/>
            <a:ext cx="4463639" cy="603745"/>
          </a:xfrm>
          <a:prstGeom prst="rect">
            <a:avLst/>
          </a:prstGeom>
        </p:spPr>
      </p:pic>
      <p:sp>
        <p:nvSpPr>
          <p:cNvPr id="2" name="标题 1"/>
          <p:cNvSpPr>
            <a:spLocks noGrp="1"/>
          </p:cNvSpPr>
          <p:nvPr>
            <p:ph type="title"/>
          </p:nvPr>
        </p:nvSpPr>
        <p:spPr/>
        <p:txBody>
          <a:bodyPr>
            <a:normAutofit/>
          </a:bodyPr>
          <a:lstStyle/>
          <a:p>
            <a:r>
              <a:rPr lang="en-US" altLang="zh-CN" dirty="0"/>
              <a:t>How to zoom in and zoom out?</a:t>
            </a:r>
            <a:endParaRPr lang="zh-CN" altLang="en-US" dirty="0"/>
          </a:p>
        </p:txBody>
      </p:sp>
      <p:cxnSp>
        <p:nvCxnSpPr>
          <p:cNvPr id="7" name="直接箭头连接符 6"/>
          <p:cNvCxnSpPr/>
          <p:nvPr/>
        </p:nvCxnSpPr>
        <p:spPr>
          <a:xfrm flipH="1" flipV="1">
            <a:off x="1907704" y="2090466"/>
            <a:ext cx="2448272" cy="978494"/>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cxnSp>
        <p:nvCxnSpPr>
          <p:cNvPr id="11" name="直接箭头连接符 10"/>
          <p:cNvCxnSpPr/>
          <p:nvPr/>
        </p:nvCxnSpPr>
        <p:spPr>
          <a:xfrm flipV="1">
            <a:off x="4499992" y="2057240"/>
            <a:ext cx="1872208" cy="1011720"/>
          </a:xfrm>
          <a:prstGeom prst="straightConnector1">
            <a:avLst/>
          </a:prstGeom>
          <a:ln>
            <a:solidFill>
              <a:srgbClr val="FF0000"/>
            </a:solidFill>
            <a:tailEnd type="arrow"/>
          </a:ln>
        </p:spPr>
        <p:style>
          <a:lnRef idx="2">
            <a:schemeClr val="accent6"/>
          </a:lnRef>
          <a:fillRef idx="0">
            <a:schemeClr val="accent6"/>
          </a:fillRef>
          <a:effectRef idx="1">
            <a:schemeClr val="accent6"/>
          </a:effectRef>
          <a:fontRef idx="minor">
            <a:schemeClr val="tx1"/>
          </a:fontRef>
        </p:style>
      </p:cxnSp>
      <p:pic>
        <p:nvPicPr>
          <p:cNvPr id="10" name="内容占位符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9872" y="2924471"/>
            <a:ext cx="5527022" cy="2901686"/>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TotalTime>
  <Words>2126</Words>
  <Application>Microsoft Office PowerPoint</Application>
  <PresentationFormat>On-screen Show (4:3)</PresentationFormat>
  <Paragraphs>279</Paragraphs>
  <Slides>58</Slides>
  <Notes>58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5" baseType="lpstr">
      <vt:lpstr>Arial</vt:lpstr>
      <vt:lpstr>Calibri</vt:lpstr>
      <vt:lpstr>Franklin Gothic Book</vt:lpstr>
      <vt:lpstr>Perpetua</vt:lpstr>
      <vt:lpstr>Wingdings 2</vt:lpstr>
      <vt:lpstr>Equity</vt:lpstr>
      <vt:lpstr>Visio</vt:lpstr>
      <vt:lpstr>How to Guide: Use NeXTA Visualization Features  </vt:lpstr>
      <vt:lpstr>How to open a data set?</vt:lpstr>
      <vt:lpstr>How to open a data set?</vt:lpstr>
      <vt:lpstr>Outline</vt:lpstr>
      <vt:lpstr>Network-related Display </vt:lpstr>
      <vt:lpstr>How to move a network?</vt:lpstr>
      <vt:lpstr>How to use GIS layer panel?</vt:lpstr>
      <vt:lpstr>How to reset the network display?</vt:lpstr>
      <vt:lpstr>How to zoom in and zoom out?</vt:lpstr>
      <vt:lpstr>How to increase/decrease the size of node?</vt:lpstr>
      <vt:lpstr>How to show node label?</vt:lpstr>
      <vt:lpstr>How to show link label?</vt:lpstr>
      <vt:lpstr>How to increase/decrease offset between links?</vt:lpstr>
      <vt:lpstr>How to increase the bandwidth of a link?</vt:lpstr>
      <vt:lpstr>How to change link color?</vt:lpstr>
      <vt:lpstr>How to change link color?</vt:lpstr>
      <vt:lpstr>How to change node color?</vt:lpstr>
      <vt:lpstr>How to show OD matrix?</vt:lpstr>
      <vt:lpstr>How to show link MOE?</vt:lpstr>
      <vt:lpstr>How to show link MOE?</vt:lpstr>
      <vt:lpstr>How to show two MOEs simultaneously?</vt:lpstr>
      <vt:lpstr>How to show two MOEs simultaneously?</vt:lpstr>
      <vt:lpstr>How to select a path?</vt:lpstr>
      <vt:lpstr>How to select a path?</vt:lpstr>
      <vt:lpstr>How to show/hide grid?</vt:lpstr>
      <vt:lpstr>Time-dependent AMS Result Display </vt:lpstr>
      <vt:lpstr>How to display time-dependent simulation result?(Animation)</vt:lpstr>
      <vt:lpstr>How to display time-dependent simulation result?(Volume)</vt:lpstr>
      <vt:lpstr>How to display time-dependent simulation result?(Density)</vt:lpstr>
      <vt:lpstr>How to display time-dependent simulation result?(Speed)</vt:lpstr>
      <vt:lpstr>How to display time-dependent simulation result?(Queue)</vt:lpstr>
      <vt:lpstr>Advanced Analysis Features </vt:lpstr>
      <vt:lpstr>How to do overall network statistics? </vt:lpstr>
      <vt:lpstr>How to select link analysis?</vt:lpstr>
      <vt:lpstr>How to select link analysis?</vt:lpstr>
      <vt:lpstr>How to select link analysis?</vt:lpstr>
      <vt:lpstr>How to select OD analysis?</vt:lpstr>
      <vt:lpstr>How to select link analysis?</vt:lpstr>
      <vt:lpstr>How to define vehicle selection categories?</vt:lpstr>
      <vt:lpstr>How to define vehicle selection categories?</vt:lpstr>
      <vt:lpstr>How to define vehicle selection categories?</vt:lpstr>
      <vt:lpstr>How to define vehicle selection categories?</vt:lpstr>
      <vt:lpstr>How to define vehicle selection categories?</vt:lpstr>
      <vt:lpstr>How to define vehicle selection categories?</vt:lpstr>
      <vt:lpstr>How to define vehicle selection categories?</vt:lpstr>
      <vt:lpstr>How to define vehicle selection categories?</vt:lpstr>
      <vt:lpstr>Changing Network Data </vt:lpstr>
      <vt:lpstr>How to add a node?</vt:lpstr>
      <vt:lpstr>How to delete a node?</vt:lpstr>
      <vt:lpstr>How to delete a node?</vt:lpstr>
      <vt:lpstr>How to add a link based on a given link type?</vt:lpstr>
      <vt:lpstr>How to add a link based on a given link type?</vt:lpstr>
      <vt:lpstr>How to delete a link?</vt:lpstr>
      <vt:lpstr>How to delete a link?</vt:lpstr>
      <vt:lpstr>How to add node in CSV file?</vt:lpstr>
      <vt:lpstr>How to add subarea?</vt:lpstr>
      <vt:lpstr>How to define a path?</vt:lpstr>
      <vt:lpstr>How to define a 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II</dc:title>
  <dc:creator>tonglu</dc:creator>
  <cp:lastModifiedBy>Xuesong Zhou</cp:lastModifiedBy>
  <cp:revision>270</cp:revision>
  <dcterms:created xsi:type="dcterms:W3CDTF">2014-02-26T03:39:00Z</dcterms:created>
  <dcterms:modified xsi:type="dcterms:W3CDTF">2022-01-02T07:59:25Z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