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35" r:id="rId3"/>
    <p:sldId id="339" r:id="rId5"/>
    <p:sldId id="338" r:id="rId6"/>
    <p:sldId id="326" r:id="rId7"/>
    <p:sldId id="336" r:id="rId8"/>
    <p:sldId id="317" r:id="rId9"/>
    <p:sldId id="327" r:id="rId10"/>
    <p:sldId id="328" r:id="rId11"/>
    <p:sldId id="343" r:id="rId12"/>
    <p:sldId id="341" r:id="rId13"/>
    <p:sldId id="377" r:id="rId14"/>
    <p:sldId id="378" r:id="rId15"/>
    <p:sldId id="342" r:id="rId16"/>
    <p:sldId id="361" r:id="rId17"/>
    <p:sldId id="371" r:id="rId18"/>
    <p:sldId id="372" r:id="rId19"/>
    <p:sldId id="373" r:id="rId20"/>
    <p:sldId id="34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le, Jennifer CTR (FHWA)" initials="PJC(" lastIdx="17" clrIdx="0"/>
  <p:cmAuthor id="2" name="Vanlandingham, Dawn (FHWA)" initials="VD(" lastIdx="2" clrIdx="1"/>
  <p:cmAuthor id="3" name="James, Rachel (FHWA)" initials="JR(" lastIdx="13" clrIdx="2"/>
  <p:cmAuthor id="4" name="Christian Hamaker" initials="CH" lastIdx="2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71D3F-BA95-49A3-98D1-16A9DF7FE8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06EEF-582A-401B-B4C4-D2F7A4CE48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7701-B224-4CE0-A378-F1A515D6EF0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D73C-75B9-4946-8033-3F13BE4016D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D73C-75B9-4946-8033-3F13BE4016D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73D8-543F-4133-8B18-2A5AAEA5B01E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3575"/>
            <a:ext cx="2609850" cy="111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07057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7" name="Shape 599"/>
          <p:cNvSpPr>
            <a:spLocks noChangeArrowheads="1"/>
          </p:cNvSpPr>
          <p:nvPr userDrawn="1"/>
        </p:nvSpPr>
        <p:spPr bwMode="auto">
          <a:xfrm flipV="1">
            <a:off x="-24340" y="1384552"/>
            <a:ext cx="9168340" cy="4421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260" y="5805996"/>
            <a:ext cx="2314575" cy="91516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73D8-543F-4133-8B18-2A5AAEA5B01E}" type="slidenum">
              <a:rPr lang="en-US" smtClean="0"/>
            </a:fld>
            <a:endParaRPr lang="en-US" dirty="0"/>
          </a:p>
        </p:txBody>
      </p:sp>
      <p:sp>
        <p:nvSpPr>
          <p:cNvPr id="8" name="Shape 599"/>
          <p:cNvSpPr>
            <a:spLocks noChangeArrowheads="1"/>
          </p:cNvSpPr>
          <p:nvPr userDrawn="1"/>
        </p:nvSpPr>
        <p:spPr bwMode="auto">
          <a:xfrm flipV="1">
            <a:off x="-88777" y="1414213"/>
            <a:ext cx="9321147" cy="4347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3575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475" y="5632450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6421A983-9849-4F54-8DC4-1901F03864A6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>
          <a:xfrm>
            <a:off x="344014" y="5889923"/>
            <a:ext cx="1647353" cy="6572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475959"/>
            <a:ext cx="2609850" cy="1114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pypi.org/project/osm2gmns/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kern="0" dirty="0" err="1" smtClean="0">
                <a:sym typeface="+mn-ea"/>
              </a:rPr>
              <a:t>Open-sourece DTALite</a:t>
            </a:r>
            <a:r>
              <a:rPr lang="en-US" altLang="zh-CN" sz="3200" kern="0" dirty="0" smtClean="0">
                <a:sym typeface="+mn-ea"/>
              </a:rPr>
              <a:t>/NeXTA library based on GMNS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473450" y="4744085"/>
            <a:ext cx="45116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 smtClean="0">
                <a:sym typeface="+mn-ea"/>
              </a:rPr>
              <a:t>Dr. Xuesong (Simon) Zhou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xzhou74@asu.edu</a:t>
            </a:r>
            <a:endParaRPr lang="en-US" dirty="0" smtClean="0">
              <a:sym typeface="+mn-ea"/>
            </a:endParaRPr>
          </a:p>
          <a:p>
            <a:pPr algn="r"/>
            <a:endParaRPr lang="en-US" dirty="0" smtClean="0"/>
          </a:p>
          <a:p>
            <a:r>
              <a:rPr lang="en-US" dirty="0" smtClean="0">
                <a:sym typeface="+mn-ea"/>
              </a:rPr>
              <a:t>Arizona State University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02/17, 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930" y="1576070"/>
            <a:ext cx="50292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135" y="1411281"/>
            <a:ext cx="7413354" cy="4295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51" y="5933788"/>
            <a:ext cx="1692275" cy="868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50" dirty="0"/>
              <a:t>Method 1 for creating network:</a:t>
            </a:r>
            <a:br>
              <a:rPr lang="en-US" sz="2250" dirty="0"/>
            </a:br>
            <a:r>
              <a:rPr lang="en-US" sz="2250" dirty="0"/>
              <a:t>Open-Source Network Downloader</a:t>
            </a:r>
            <a:endParaRPr lang="en-US" sz="2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https://pypi.org/project/osm2gmns/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sz="1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7929"/>
            <a:ext cx="6220979" cy="3008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50" dirty="0">
                <a:sym typeface="+mn-ea"/>
              </a:rPr>
              <a:t>Method 2 for creating network:</a:t>
            </a:r>
            <a:br>
              <a:rPr lang="en-US" sz="2250" dirty="0">
                <a:sym typeface="+mn-ea"/>
              </a:rPr>
            </a:br>
            <a:r>
              <a:rPr lang="en-US" sz="2250" dirty="0"/>
              <a:t>Multi-Level Network Convertor (Net2Cell)</a:t>
            </a:r>
            <a:endParaRPr lang="en-US" sz="2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>
                <a:latin typeface="+mn-lt"/>
              </a:rPr>
              <a:t>https://pypi.org/project/net2cell/</a:t>
            </a:r>
            <a:endParaRPr lang="en-US" sz="1500" dirty="0">
              <a:latin typeface="+mn-lt"/>
            </a:endParaRPr>
          </a:p>
          <a:p>
            <a:r>
              <a:rPr lang="en-US" sz="1500" b="1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Open-source tool for creating cell-based (microscopic) and </a:t>
            </a:r>
            <a:r>
              <a:rPr lang="en-US" sz="1500" b="1" i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mesoscopic</a:t>
            </a:r>
            <a:r>
              <a:rPr lang="en-US" sz="1500" b="1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and </a:t>
            </a:r>
            <a:r>
              <a:rPr lang="en-US" sz="1500" b="1" i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macro</a:t>
            </a:r>
            <a:r>
              <a:rPr lang="en-US" sz="1500" b="1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Networks</a:t>
            </a:r>
            <a:endParaRPr lang="en-US" sz="1500" b="1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r>
              <a:rPr lang="en-US" sz="1500" dirty="0">
                <a:solidFill>
                  <a:srgbClr val="24292E"/>
                </a:solidFill>
                <a:latin typeface="+mn-lt"/>
              </a:rPr>
              <a:t>Produced by ASU </a:t>
            </a:r>
            <a:r>
              <a:rPr lang="en-US" sz="1500" i="0" dirty="0">
                <a:solidFill>
                  <a:srgbClr val="222222"/>
                </a:solidFill>
                <a:effectLst/>
                <a:latin typeface="+mn-lt"/>
              </a:rPr>
              <a:t>NSF project: Real-time Management of Large Fleets of Self-Driving Vehicles Using Virtual Cyber Tracks</a:t>
            </a:r>
            <a:endParaRPr lang="en-US" sz="15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sz="1050" dirty="0"/>
          </a:p>
        </p:txBody>
      </p:sp>
      <p:grpSp>
        <p:nvGrpSpPr>
          <p:cNvPr id="5" name="Group 4"/>
          <p:cNvGrpSpPr/>
          <p:nvPr/>
        </p:nvGrpSpPr>
        <p:grpSpPr>
          <a:xfrm>
            <a:off x="325766" y="3569048"/>
            <a:ext cx="8099642" cy="2039677"/>
            <a:chOff x="434355" y="3615730"/>
            <a:chExt cx="10799522" cy="2719569"/>
          </a:xfrm>
        </p:grpSpPr>
        <p:grpSp>
          <p:nvGrpSpPr>
            <p:cNvPr id="6" name="Group 5"/>
            <p:cNvGrpSpPr/>
            <p:nvPr/>
          </p:nvGrpSpPr>
          <p:grpSpPr>
            <a:xfrm>
              <a:off x="5167204" y="3661818"/>
              <a:ext cx="6066673" cy="2673481"/>
              <a:chOff x="1622022" y="3436853"/>
              <a:chExt cx="7286626" cy="369655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2022" y="3763856"/>
                <a:ext cx="7286626" cy="3369555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001594" y="3444856"/>
                <a:ext cx="1554876" cy="338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>
                    <a:solidFill>
                      <a:srgbClr val="C00000"/>
                    </a:solidFill>
                  </a:rPr>
                  <a:t>Macro</a:t>
                </a:r>
                <a:r>
                  <a:rPr lang="en-US" altLang="zh-CN" sz="600" b="1" dirty="0">
                    <a:solidFill>
                      <a:srgbClr val="C00000"/>
                    </a:solidFill>
                  </a:rPr>
                  <a:t>scopic Network</a:t>
                </a:r>
                <a:endParaRPr lang="en-US" sz="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48964" y="3455411"/>
                <a:ext cx="1507081" cy="338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>
                    <a:solidFill>
                      <a:srgbClr val="C00000"/>
                    </a:solidFill>
                  </a:rPr>
                  <a:t>Meso</a:t>
                </a:r>
                <a:r>
                  <a:rPr lang="en-US" altLang="zh-CN" sz="600" b="1" dirty="0">
                    <a:solidFill>
                      <a:srgbClr val="C00000"/>
                    </a:solidFill>
                  </a:rPr>
                  <a:t>scopic Network</a:t>
                </a:r>
                <a:endParaRPr lang="en-US" sz="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08029" y="3436853"/>
                <a:ext cx="1520301" cy="338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>
                    <a:solidFill>
                      <a:srgbClr val="C00000"/>
                    </a:solidFill>
                  </a:rPr>
                  <a:t>Micro</a:t>
                </a:r>
                <a:r>
                  <a:rPr lang="en-US" altLang="zh-CN" sz="600" b="1" dirty="0">
                    <a:solidFill>
                      <a:srgbClr val="C00000"/>
                    </a:solidFill>
                  </a:rPr>
                  <a:t>scopic Network</a:t>
                </a:r>
                <a:endParaRPr lang="en-US" sz="600" b="1" dirty="0">
                  <a:solidFill>
                    <a:srgbClr val="C00000"/>
                  </a:solidFill>
                </a:endParaRPr>
              </a:p>
            </p:txBody>
          </p:sp>
        </p:grpSp>
        <p:pic>
          <p:nvPicPr>
            <p:cNvPr id="7" name="图片 11"/>
            <p:cNvPicPr>
              <a:picLocks noChangeAspect="1"/>
            </p:cNvPicPr>
            <p:nvPr/>
          </p:nvPicPr>
          <p:blipFill>
            <a:blip r:embed="rId2">
              <a:lum bright="14000"/>
            </a:blip>
            <a:stretch>
              <a:fillRect/>
            </a:stretch>
          </p:blipFill>
          <p:spPr>
            <a:xfrm>
              <a:off x="434355" y="4772610"/>
              <a:ext cx="3878551" cy="10377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lum bright="22000"/>
            </a:blip>
            <a:stretch>
              <a:fillRect/>
            </a:stretch>
          </p:blipFill>
          <p:spPr>
            <a:xfrm>
              <a:off x="709259" y="3615730"/>
              <a:ext cx="3149138" cy="9392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Method 3 for creating network: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Convert GIS Shape File to GMNS CVS files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268855"/>
            <a:ext cx="4449243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46" y="4932892"/>
            <a:ext cx="4600575" cy="173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7766" y="2458294"/>
            <a:ext cx="33388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files -&gt; GMNS CVS files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Cube GIS files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TransCAD</a:t>
            </a:r>
            <a:r>
              <a:rPr lang="en-US" b="1" dirty="0" smtClean="0"/>
              <a:t> GIS files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VISUM GIS files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07194" y="1051812"/>
            <a:ext cx="7886700" cy="633413"/>
          </a:xfrm>
        </p:spPr>
        <p:txBody>
          <a:bodyPr>
            <a:normAutofit/>
          </a:bodyPr>
          <a:lstStyle/>
          <a:p>
            <a:r>
              <a:rPr lang="en-US" altLang="zh-CN" sz="2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</a:t>
            </a:r>
            <a:r>
              <a:rPr lang="en-US" altLang="zh-CN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development for using sensor data</a:t>
            </a:r>
            <a:endParaRPr lang="zh-CN" altLang="en-US" sz="21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07231" y="1685225"/>
            <a:ext cx="73139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development: </a:t>
            </a:r>
            <a:r>
              <a:rPr lang="en-US" altLang="zh-CN" sz="1350" dirty="0">
                <a:latin typeface="Calibri" panose="020F0502020204030204" pitchFamily="34" charset="0"/>
                <a:cs typeface="Calibri" panose="020F0502020204030204" pitchFamily="34" charset="0"/>
              </a:rPr>
              <a:t>Prepare the network configuration and link performance files in the database.</a:t>
            </a:r>
            <a:endParaRPr lang="zh-CN" altLang="zh-CN" sz="135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70869" y="3567430"/>
          <a:ext cx="4986338" cy="201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Visio" r:id="rId1" imgW="5677535" imgH="2129790" progId="Visio.Drawing.15">
                  <p:embed/>
                </p:oleObj>
              </mc:Choice>
              <mc:Fallback>
                <p:oleObj name="Visio" r:id="rId1" imgW="5677535" imgH="2129790" progId="Visio.Drawing.15">
                  <p:embed/>
                  <p:pic>
                    <p:nvPicPr>
                      <p:cNvPr id="0" name="Picture 6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0869" y="3567430"/>
                        <a:ext cx="4986338" cy="2017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20128" y="5760329"/>
            <a:ext cx="70008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Data preparation mainly including network configuration and link performance file preparation.</a:t>
            </a:r>
            <a:endParaRPr lang="zh-CN" altLang="en-US" sz="135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07670" y="2297430"/>
          <a:ext cx="7613650" cy="1196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895"/>
                <a:gridCol w="1631950"/>
                <a:gridCol w="5043805"/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Filegroup 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Output file list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Remarks 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Network 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1. node.csv</a:t>
                      </a:r>
                      <a:endParaRPr lang="zh-CN" sz="10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2. link.csv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Network representation based </a:t>
                      </a:r>
                      <a:r>
                        <a:rPr lang="en-US" sz="1050" dirty="0">
                          <a:effectLst/>
                          <a:sym typeface="+mn-ea"/>
                        </a:rPr>
                        <a:t>GMNS format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Observations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3. link_performance.csv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(One-way) link-based speed and count data based on link format, for different resolutions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High-Resolution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F7EB8-BA4A-44FB-BCF1-CE6115A42AEA}" type="slidenum">
              <a:rPr lang="en-US" smtClean="0"/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91" y="3804931"/>
            <a:ext cx="4353996" cy="2341492"/>
          </a:xfrm>
          <a:prstGeom prst="rect">
            <a:avLst/>
          </a:prstGeom>
          <a:ln>
            <a:solidFill>
              <a:srgbClr val="00B0F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700" y="3796338"/>
          <a:ext cx="4023884" cy="23665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22305"/>
                <a:gridCol w="1301579"/>
              </a:tblGrid>
              <a:tr h="451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Phoenix Network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Data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13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nodes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19,523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links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47,712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zones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3,022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61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agents for 24 hours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10 million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b="6593"/>
          <a:stretch>
            <a:fillRect/>
          </a:stretch>
        </p:blipFill>
        <p:spPr bwMode="auto">
          <a:xfrm>
            <a:off x="345990" y="1504366"/>
            <a:ext cx="4353996" cy="228766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41131" y="1504003"/>
          <a:ext cx="4015690" cy="226839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698782"/>
                <a:gridCol w="1316908"/>
              </a:tblGrid>
              <a:tr h="45367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baseline="0" dirty="0" smtClean="0">
                          <a:solidFill>
                            <a:schemeClr val="lt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sym typeface="Arial" panose="020B0604020202020204"/>
                          <a:rtl val="0"/>
                        </a:rPr>
                        <a:t>Maryland </a:t>
                      </a: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Network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Data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3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nodes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21,748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links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62,232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zones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1,598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agents for 24 hours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18 million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High-Resolution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F7EB8-BA4A-44FB-BCF1-CE6115A42AEA}" type="slidenum">
              <a:rPr lang="en-US" smtClean="0"/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387" y="1522717"/>
            <a:ext cx="4269867" cy="2294024"/>
          </a:xfrm>
          <a:prstGeom prst="rect">
            <a:avLst/>
          </a:prstGeom>
          <a:ln>
            <a:solidFill>
              <a:srgbClr val="00B0F0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1163" y="1522717"/>
          <a:ext cx="4220083" cy="22940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74629"/>
                <a:gridCol w="1145454"/>
              </a:tblGrid>
              <a:tr h="4588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Atlanta Network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Data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88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nodes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26,988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links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71,493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zones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5,981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5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agents for 24 hours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11.6 million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7" y="3848053"/>
            <a:ext cx="4269867" cy="2318500"/>
          </a:xfrm>
          <a:prstGeom prst="rect">
            <a:avLst/>
          </a:prstGeom>
          <a:ln>
            <a:solidFill>
              <a:srgbClr val="00B0F0"/>
            </a:solidFill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61163" y="3831577"/>
          <a:ext cx="4220083" cy="23185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82405"/>
                <a:gridCol w="1137678"/>
              </a:tblGrid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baseline="0" dirty="0" smtClean="0">
                          <a:solidFill>
                            <a:schemeClr val="lt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sym typeface="Arial" panose="020B0604020202020204"/>
                          <a:rtl val="0"/>
                        </a:rPr>
                        <a:t>Philadelphia </a:t>
                      </a: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 Network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Data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nodes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86,853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6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links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256,350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6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zones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3,399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46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# of agents for 24 hours</a:t>
                      </a:r>
                      <a:endParaRPr lang="en-US" sz="140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Georgia" panose="02040502050405020303" pitchFamily="18" charset="0"/>
                        </a:rPr>
                        <a:t>5.1 million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Using Open Street Map in DTA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 Geological Survey has aerial imagery for the entire state of Maryland at a 6" resolution.</a:t>
            </a:r>
            <a:endParaRPr lang="en-US" sz="2400" dirty="0"/>
          </a:p>
          <a:p>
            <a:r>
              <a:rPr lang="en-US" sz="2400" dirty="0"/>
              <a:t>Fall 2007 to spring </a:t>
            </a:r>
            <a:r>
              <a:rPr lang="en-US" sz="2400" dirty="0" smtClean="0"/>
              <a:t>2008: highest-resolution </a:t>
            </a:r>
            <a:r>
              <a:rPr lang="en-US" sz="2400" dirty="0"/>
              <a:t>and newest imagery available for use in </a:t>
            </a:r>
            <a:r>
              <a:rPr lang="en-US" sz="2400" dirty="0" err="1" smtClean="0"/>
              <a:t>OpenStreetMap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Issues</a:t>
            </a: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Traffic Analysis Zone Mapping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Capacity values and number of lanes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Signal data layers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Connection with </a:t>
            </a:r>
            <a:r>
              <a:rPr lang="en-US" sz="2000" dirty="0" err="1"/>
              <a:t>sensor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F7EB8-BA4A-44FB-BCF1-CE6115A42AEA}" type="slidenum">
              <a:rPr lang="en-US" smtClean="0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4" y="2832206"/>
            <a:ext cx="8340464" cy="105329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THANKS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1.Quick introduction of </a:t>
            </a:r>
            <a:r>
              <a:rPr lang="en-US" dirty="0" err="1" smtClean="0"/>
              <a:t>D</a:t>
            </a:r>
            <a:r>
              <a:rPr lang="en-US" dirty="0" err="1" smtClean="0"/>
              <a:t>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055" y="1310413"/>
            <a:ext cx="805104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Macroscopic assignment: --</a:t>
            </a:r>
            <a:r>
              <a:rPr lang="en-US" sz="1600" b="1" dirty="0" err="1" smtClean="0">
                <a:solidFill>
                  <a:srgbClr val="C00000"/>
                </a:solidFill>
              </a:rPr>
              <a:t>D</a:t>
            </a:r>
            <a:r>
              <a:rPr lang="en-US" sz="1600" b="1" dirty="0" err="1" smtClean="0">
                <a:solidFill>
                  <a:srgbClr val="C00000"/>
                </a:solidFill>
              </a:rPr>
              <a:t>TAlite</a:t>
            </a:r>
            <a:r>
              <a:rPr lang="en-US" sz="1600" b="1" dirty="0" smtClean="0">
                <a:solidFill>
                  <a:srgbClr val="C00000"/>
                </a:solidFill>
              </a:rPr>
              <a:t> (Static/Semi-dynamic assignment)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Mesoscopic assignment: --</a:t>
            </a:r>
            <a:r>
              <a:rPr lang="en-US" sz="1600" dirty="0" smtClean="0"/>
              <a:t>DTAlite (Dynamic assignment)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2330" t="12517" r="18884" b="4137"/>
          <a:stretch>
            <a:fillRect/>
          </a:stretch>
        </p:blipFill>
        <p:spPr>
          <a:xfrm>
            <a:off x="1800062" y="2581016"/>
            <a:ext cx="5391510" cy="4140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introduction of </a:t>
            </a:r>
            <a:r>
              <a:rPr lang="en-US" dirty="0" err="1" smtClean="0"/>
              <a:t>D</a:t>
            </a:r>
            <a:r>
              <a:rPr lang="en-US" dirty="0" err="1" smtClean="0"/>
              <a:t>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055" y="1310413"/>
            <a:ext cx="805104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Macroscopic assignment: --</a:t>
            </a:r>
            <a:r>
              <a:rPr lang="en-US" sz="1600" b="1" dirty="0" err="1" smtClean="0">
                <a:solidFill>
                  <a:srgbClr val="C00000"/>
                </a:solidFill>
              </a:rPr>
              <a:t>D</a:t>
            </a:r>
            <a:r>
              <a:rPr lang="en-US" sz="1600" b="1" dirty="0" err="1" smtClean="0">
                <a:solidFill>
                  <a:srgbClr val="C00000"/>
                </a:solidFill>
              </a:rPr>
              <a:t>TAlite</a:t>
            </a:r>
            <a:r>
              <a:rPr lang="en-US" sz="1600" b="1" dirty="0" smtClean="0">
                <a:solidFill>
                  <a:srgbClr val="C00000"/>
                </a:solidFill>
              </a:rPr>
              <a:t> (Semi-dynamic assignment)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Mesoscopic assignment: --</a:t>
            </a:r>
            <a:r>
              <a:rPr lang="en-US" sz="1600" dirty="0" smtClean="0"/>
              <a:t>DTAlite (Dynamic assignment)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Microscopic assignment: --</a:t>
            </a:r>
            <a:r>
              <a:rPr lang="en-US" sz="1600" dirty="0" err="1" smtClean="0"/>
              <a:t>CAlite</a:t>
            </a:r>
            <a:r>
              <a:rPr lang="en-US" sz="1600" dirty="0" smtClean="0"/>
              <a:t> </a:t>
            </a:r>
            <a:r>
              <a:rPr lang="en-US" sz="1600" dirty="0"/>
              <a:t>(Cellular </a:t>
            </a:r>
            <a:r>
              <a:rPr lang="en-US" sz="1600" dirty="0" err="1"/>
              <a:t>Automatonassignment</a:t>
            </a:r>
            <a:r>
              <a:rPr lang="en-US" sz="1600" dirty="0"/>
              <a:t> 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87" y="2748959"/>
            <a:ext cx="7628327" cy="3607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introduction of l</a:t>
            </a:r>
            <a:r>
              <a:rPr lang="en-US" dirty="0" err="1" smtClean="0"/>
              <a:t>ight-weight simulation tools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7006" y="1526312"/>
            <a:ext cx="8896993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Welcome to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 (Light-weight computational engine of Static Traffic Assignment and Semi-dynamic assignment)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STAlite</a:t>
            </a:r>
            <a:r>
              <a:rPr lang="en-US" sz="1600" dirty="0" smtClean="0"/>
              <a:t> </a:t>
            </a:r>
            <a:r>
              <a:rPr lang="en-US" sz="1600" dirty="0"/>
              <a:t>is an open-source </a:t>
            </a:r>
            <a:r>
              <a:rPr lang="en-US" sz="1600" dirty="0" smtClean="0"/>
              <a:t>AMS library </a:t>
            </a:r>
            <a:r>
              <a:rPr lang="en-US" sz="1600" dirty="0"/>
              <a:t>for efficiently macroscopic traffic assignment </a:t>
            </a:r>
            <a:endParaRPr lang="en-US" sz="1600" dirty="0"/>
          </a:p>
          <a:p>
            <a:r>
              <a:rPr lang="en-US" sz="1600" dirty="0"/>
              <a:t>based on General Modeling Network Specification (GMNS) </a:t>
            </a:r>
            <a:r>
              <a:rPr lang="en-US" sz="1600" dirty="0" smtClean="0"/>
              <a:t>format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Network </a:t>
            </a:r>
            <a:r>
              <a:rPr lang="en-US" sz="1600" dirty="0"/>
              <a:t>representation based on </a:t>
            </a:r>
            <a:r>
              <a:rPr lang="en-US" sz="1600" b="1" dirty="0" smtClean="0"/>
              <a:t>GMNS format</a:t>
            </a:r>
            <a:endParaRPr lang="en-US" sz="1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>
                <a:sym typeface="+mn-ea"/>
              </a:rPr>
              <a:t>Extendable</a:t>
            </a:r>
            <a:r>
              <a:rPr lang="en-US" sz="1600" dirty="0">
                <a:sym typeface="+mn-ea"/>
              </a:rPr>
              <a:t> </a:t>
            </a:r>
            <a:r>
              <a:rPr lang="en-US" sz="1600" dirty="0" smtClean="0">
                <a:sym typeface="+mn-ea"/>
              </a:rPr>
              <a:t>Volume Delay Function (</a:t>
            </a:r>
            <a:r>
              <a:rPr lang="en-US" sz="1600" b="1" dirty="0" smtClean="0">
                <a:sym typeface="+mn-ea"/>
              </a:rPr>
              <a:t>VDF</a:t>
            </a:r>
            <a:r>
              <a:rPr lang="en-US" sz="1600" dirty="0" smtClean="0">
                <a:sym typeface="+mn-ea"/>
              </a:rPr>
              <a:t>)</a:t>
            </a:r>
            <a:r>
              <a:rPr lang="en-US" sz="1600" dirty="0">
                <a:sym typeface="+mn-ea"/>
              </a:rPr>
              <a:t> </a:t>
            </a:r>
            <a:r>
              <a:rPr lang="en-US" sz="1600" dirty="0" smtClean="0">
                <a:sym typeface="+mn-ea"/>
              </a:rPr>
              <a:t>functions</a:t>
            </a:r>
            <a:r>
              <a:rPr lang="zh-CN" altLang="en-US" sz="1600" dirty="0" smtClean="0">
                <a:sym typeface="+mn-ea"/>
              </a:rPr>
              <a:t>：</a:t>
            </a:r>
            <a:endParaRPr lang="en-US" altLang="zh-CN" sz="16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ym typeface="+mn-ea"/>
              </a:rPr>
              <a:t>Standard BPR function</a:t>
            </a:r>
            <a:endParaRPr lang="en-US" altLang="zh-CN" sz="16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ym typeface="+mn-ea"/>
              </a:rPr>
              <a:t>BPR_X function that can obtain dynamic travel time efficiently </a:t>
            </a:r>
            <a:endParaRPr lang="en-US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Path flow based internal representation to reach </a:t>
            </a:r>
            <a:r>
              <a:rPr lang="en-US" sz="1600" b="1" dirty="0" smtClean="0"/>
              <a:t>users equilibrium (UE)</a:t>
            </a:r>
            <a:endParaRPr lang="en-US" sz="16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Space time network based discrete event vehiclular </a:t>
            </a:r>
            <a:r>
              <a:rPr lang="en-US" sz="1600" b="1" dirty="0" smtClean="0"/>
              <a:t>simulation</a:t>
            </a:r>
            <a:r>
              <a:rPr lang="en-US" sz="1600" dirty="0" smtClean="0"/>
              <a:t> per 1 second</a:t>
            </a:r>
            <a:endParaRPr lang="en-US" sz="16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>
                <a:sym typeface="+mn-ea"/>
              </a:rPr>
              <a:t>Enable dynamic OD demand estimation </a:t>
            </a:r>
            <a:r>
              <a:rPr lang="en-US" sz="1600" b="1" dirty="0" smtClean="0">
                <a:sym typeface="+mn-ea"/>
              </a:rPr>
              <a:t>(ODME) </a:t>
            </a:r>
            <a:r>
              <a:rPr lang="en-US" sz="1600" dirty="0" smtClean="0">
                <a:sym typeface="+mn-ea"/>
              </a:rPr>
              <a:t>using different data sources</a:t>
            </a:r>
            <a:endParaRPr lang="en-US" sz="16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Efficient </a:t>
            </a:r>
            <a:r>
              <a:rPr lang="en-US" sz="1600" b="1" dirty="0" smtClean="0"/>
              <a:t>multi-threading parallel computation and memory</a:t>
            </a:r>
            <a:r>
              <a:rPr lang="en-US" sz="1600" b="1" dirty="0"/>
              <a:t> management, </a:t>
            </a:r>
            <a:r>
              <a:rPr lang="en-US" sz="1600" dirty="0"/>
              <a:t>implemented in </a:t>
            </a:r>
            <a:r>
              <a:rPr lang="en-US" sz="1600" b="1" dirty="0"/>
              <a:t>C++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Utilize up to 40 CPU cores, 200 GB of Memory for networks with more than 500K nodes   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68" y="3070784"/>
            <a:ext cx="8560181" cy="10532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 </a:t>
            </a:r>
            <a:r>
              <a:rPr lang="en-US" sz="2800" dirty="0"/>
              <a:t>Network representation based </a:t>
            </a:r>
            <a:r>
              <a:rPr lang="en-US" sz="2800" dirty="0" smtClean="0"/>
              <a:t>on </a:t>
            </a:r>
            <a:r>
              <a:rPr lang="en-US" altLang="zh-CN" sz="2800" dirty="0" smtClean="0"/>
              <a:t>the</a:t>
            </a:r>
            <a:r>
              <a:rPr lang="en-US" sz="2800" dirty="0" smtClean="0"/>
              <a:t> </a:t>
            </a:r>
            <a:r>
              <a:rPr lang="en-US" sz="2800" dirty="0"/>
              <a:t>General Modeling Network Specification (GMNS)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representation based on GMNS</a:t>
            </a:r>
            <a:br>
              <a:rPr lang="en-US" dirty="0" smtClean="0"/>
            </a:br>
            <a:r>
              <a:rPr lang="en-US" sz="2400" dirty="0" smtClean="0"/>
              <a:t>github.com/zephyr-data-specs/GMNS 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85" y="1286903"/>
            <a:ext cx="6686550" cy="2833217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objective of the General Modeling Network Specification (GMNS) is to provide </a:t>
            </a:r>
            <a:r>
              <a:rPr lang="en-US" sz="1800" b="1" dirty="0"/>
              <a:t>a common human and machine-readable format </a:t>
            </a:r>
            <a:r>
              <a:rPr lang="en-US" sz="1800" dirty="0"/>
              <a:t>for sharing routable road network </a:t>
            </a:r>
            <a:r>
              <a:rPr lang="en-US" sz="1800" dirty="0" smtClean="0"/>
              <a:t>files</a:t>
            </a:r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500" dirty="0"/>
              <a:t>It is designed to be used in </a:t>
            </a:r>
            <a:r>
              <a:rPr lang="en-US" sz="1500" b="1" dirty="0"/>
              <a:t>multi-resolution and multi-modal </a:t>
            </a:r>
            <a:r>
              <a:rPr lang="en-US" sz="1500" dirty="0"/>
              <a:t>static and dynamic transportation planning and operations </a:t>
            </a:r>
            <a:r>
              <a:rPr lang="en-US" sz="1500" dirty="0" smtClean="0"/>
              <a:t>models</a:t>
            </a:r>
            <a:endParaRPr lang="en-US" sz="1500" dirty="0"/>
          </a:p>
          <a:p>
            <a:pPr lvl="1"/>
            <a:r>
              <a:rPr lang="en-US" sz="1500" dirty="0"/>
              <a:t>It will facilitate the </a:t>
            </a:r>
            <a:r>
              <a:rPr lang="en-US" sz="1500" b="1" dirty="0"/>
              <a:t>sharing of tools and data sources </a:t>
            </a:r>
            <a:r>
              <a:rPr lang="en-US" sz="1500" dirty="0"/>
              <a:t>by </a:t>
            </a:r>
            <a:r>
              <a:rPr lang="en-US" sz="1500" dirty="0" smtClean="0"/>
              <a:t>modelers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project is overseen by a project management group, with MPO, city, industry, academic and US DOT participation.  In 2019, with support from the </a:t>
            </a:r>
            <a:r>
              <a:rPr lang="en-US" sz="1800" b="1" dirty="0"/>
              <a:t>Federal Highway Administration</a:t>
            </a:r>
            <a:r>
              <a:rPr lang="en-US" sz="1800" dirty="0"/>
              <a:t>, the team developed requirements and an initial release of the </a:t>
            </a:r>
            <a:r>
              <a:rPr lang="en-US" sz="1800" dirty="0" smtClean="0"/>
              <a:t>specification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29" y="2114550"/>
            <a:ext cx="1578293" cy="1179195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77" y="3524800"/>
            <a:ext cx="1462088" cy="1242536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representation based on GMNS</a:t>
            </a:r>
            <a:br>
              <a:rPr lang="en-US" dirty="0"/>
            </a:br>
            <a:r>
              <a:rPr lang="en-US" sz="2400" dirty="0"/>
              <a:t>github.com/zephyr-data-specs/GMNS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1619250"/>
            <a:ext cx="6484620" cy="4467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representation based on GMNS</a:t>
            </a:r>
            <a:br>
              <a:rPr lang="en-US" dirty="0"/>
            </a:br>
            <a:r>
              <a:rPr lang="en-US" sz="2400" dirty="0"/>
              <a:t>github.com/zephyr-data-specs/GMNS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696" y="1552575"/>
            <a:ext cx="7077710" cy="4605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68" y="3070784"/>
            <a:ext cx="8560181" cy="10532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3. O</a:t>
            </a:r>
            <a:r>
              <a:rPr lang="en-US" sz="2800" dirty="0" smtClean="0"/>
              <a:t>pen-source </a:t>
            </a:r>
            <a:r>
              <a:rPr lang="en-US" sz="2800" dirty="0" err="1"/>
              <a:t>Nexta</a:t>
            </a:r>
            <a:r>
              <a:rPr lang="en-US" sz="2800" dirty="0"/>
              <a:t> AMS data hub for GMNS format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4340232"/>
            <a:ext cx="2349500" cy="1205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STOL CARMA</Template>
  <TotalTime>0</TotalTime>
  <Words>4264</Words>
  <Application>WPS Presentation</Application>
  <PresentationFormat>On-screen Show (4:3)</PresentationFormat>
  <Paragraphs>224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Microsoft YaHei</vt:lpstr>
      <vt:lpstr>Arial Unicode MS</vt:lpstr>
      <vt:lpstr>Arial</vt:lpstr>
      <vt:lpstr>Times New Roman</vt:lpstr>
      <vt:lpstr>Georgia</vt:lpstr>
      <vt:lpstr>Default Design</vt:lpstr>
      <vt:lpstr>Visio.Drawing.15</vt:lpstr>
      <vt:lpstr>Open-sourece DTALite/NeXTA library based on GMNS</vt:lpstr>
      <vt:lpstr>1.Quick introduction of DTAlite </vt:lpstr>
      <vt:lpstr>Quick introduction of DTAlite </vt:lpstr>
      <vt:lpstr>Quick introduction of light-weight simulation tools</vt:lpstr>
      <vt:lpstr>2. Network representation based on the General Modeling Network Specification (GMNS) </vt:lpstr>
      <vt:lpstr>Network representation based on GMNS github.com/zephyr-data-specs/GMNS </vt:lpstr>
      <vt:lpstr>Network representation based on GMNS github.com/zephyr-data-specs/GMNS </vt:lpstr>
      <vt:lpstr>Network representation based on GMNS github.com/zephyr-data-specs/GMNS </vt:lpstr>
      <vt:lpstr>3. Open-source Nexta AMS data hub for GMNS format</vt:lpstr>
      <vt:lpstr>Open-source Nexta AMS data hub for GMNS format</vt:lpstr>
      <vt:lpstr>1. Open-Source Network Downloader</vt:lpstr>
      <vt:lpstr>2. Multi-Level Network Convertor (Net2Cell)</vt:lpstr>
      <vt:lpstr>Open-source Nexta AMS data hub for GMNS format</vt:lpstr>
      <vt:lpstr>Uniformed Database development</vt:lpstr>
      <vt:lpstr>High-Resolution Map</vt:lpstr>
      <vt:lpstr>High-Resolution Map</vt:lpstr>
      <vt:lpstr>Open Street Map</vt:lpstr>
      <vt:lpstr>THANKS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Management Support Systems Framework</dc:title>
  <dc:creator>Georgi, Kayce S.</dc:creator>
  <cp:lastModifiedBy>Xuesong Zhou</cp:lastModifiedBy>
  <cp:revision>195</cp:revision>
  <dcterms:created xsi:type="dcterms:W3CDTF">2019-04-09T19:31:00Z</dcterms:created>
  <dcterms:modified xsi:type="dcterms:W3CDTF">2021-02-18T01:08:14Z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d9a7e52a-22e0-45af-b67b-096ccba267e4</vt:lpwstr>
  </property>
  <property fmtid="{D5CDD505-2E9C-101B-9397-08002B2CF9AE}" pid="3" name="bjSaver">
    <vt:lpwstr>FySsF1EJFcgUGNn0mwXQsV2kcyWMCiDB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policy="c8d5760e-638a-47e8-9e2e-1226c2cb268d" origin="userSelected" xmlns="http://www.boldonj</vt:lpwstr>
  </property>
  <property fmtid="{D5CDD505-2E9C-101B-9397-08002B2CF9AE}" pid="5" name="bjDocumentLabelXML-0">
    <vt:lpwstr>ames.com/2008/01/sie/internal/label"&gt;&lt;element uid="42834bfb-1ec1-4beb-bd64-eb83fb3cb3f3" value="" /&gt;&lt;/sisl&gt;</vt:lpwstr>
  </property>
  <property fmtid="{D5CDD505-2E9C-101B-9397-08002B2CF9AE}" pid="6" name="bjDocumentSecurityLabel">
    <vt:lpwstr>Unrestricted</vt:lpwstr>
  </property>
  <property fmtid="{D5CDD505-2E9C-101B-9397-08002B2CF9AE}" pid="7" name="bjLabelHistoryID">
    <vt:lpwstr>{F04C0AFB-551E-4F6F-8C04-89C17B54E1E8}</vt:lpwstr>
  </property>
  <property fmtid="{D5CDD505-2E9C-101B-9397-08002B2CF9AE}" pid="8" name="KSOProductBuildVer">
    <vt:lpwstr>1033-11.2.0.9984</vt:lpwstr>
  </property>
</Properties>
</file>