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5" r:id="rId2"/>
    <p:sldMasterId id="2147483759" r:id="rId3"/>
    <p:sldMasterId id="2147483768" r:id="rId4"/>
  </p:sldMasterIdLst>
  <p:notesMasterIdLst>
    <p:notesMasterId r:id="rId14"/>
  </p:notesMasterIdLst>
  <p:sldIdLst>
    <p:sldId id="256" r:id="rId5"/>
    <p:sldId id="257" r:id="rId6"/>
    <p:sldId id="285" r:id="rId7"/>
    <p:sldId id="278" r:id="rId8"/>
    <p:sldId id="273" r:id="rId9"/>
    <p:sldId id="279" r:id="rId10"/>
    <p:sldId id="280" r:id="rId11"/>
    <p:sldId id="281"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ehooie Kim" initials="TK" lastIdx="1" clrIdx="0">
    <p:extLst>
      <p:ext uri="{19B8F6BF-5375-455C-9EA6-DF929625EA0E}">
        <p15:presenceInfo xmlns:p15="http://schemas.microsoft.com/office/powerpoint/2012/main" userId="ab08b8f541dcea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67098" autoAdjust="0"/>
  </p:normalViewPr>
  <p:slideViewPr>
    <p:cSldViewPr snapToGrid="0">
      <p:cViewPr>
        <p:scale>
          <a:sx n="66" d="100"/>
          <a:sy n="66" d="100"/>
        </p:scale>
        <p:origin x="1302" y="48"/>
      </p:cViewPr>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15320-FD7B-ED43-8B84-4B76170611A6}"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60B6-1F4C-2D45-971C-F6BF9EFA5051}" type="slidenum">
              <a:rPr lang="en-US" smtClean="0"/>
              <a:t>‹#›</a:t>
            </a:fld>
            <a:endParaRPr lang="en-US"/>
          </a:p>
        </p:txBody>
      </p:sp>
    </p:spTree>
    <p:extLst>
      <p:ext uri="{BB962C8B-B14F-4D97-AF65-F5344CB8AC3E}">
        <p14:creationId xmlns:p14="http://schemas.microsoft.com/office/powerpoint/2010/main" val="88681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Gird2demand is an open-source trip generation and distribution tool for teaching transportation planning and applications. It generates zone-to-zone travel demand. </a:t>
            </a:r>
          </a:p>
          <a:p>
            <a:r>
              <a:rPr lang="en-US" b="0" i="0" dirty="0">
                <a:solidFill>
                  <a:srgbClr val="24292E"/>
                </a:solidFill>
                <a:effectLst/>
                <a:latin typeface="-apple-system"/>
              </a:rPr>
              <a:t>Specifically, users can obtain zone-to-zone and node-to-node travel demand with a few lines of python code based on OpenStreetMap and OSM2GMNS which is another open-source package to help users to convert open street map data into node and link network file). Before introducing grid2demand, we would first address its background knowledge.</a:t>
            </a:r>
            <a:endParaRPr lang="en-US" dirty="0"/>
          </a:p>
        </p:txBody>
      </p:sp>
      <p:sp>
        <p:nvSpPr>
          <p:cNvPr id="4" name="Slide Number Placeholder 3"/>
          <p:cNvSpPr>
            <a:spLocks noGrp="1"/>
          </p:cNvSpPr>
          <p:nvPr>
            <p:ph type="sldNum" sz="quarter" idx="5"/>
          </p:nvPr>
        </p:nvSpPr>
        <p:spPr/>
        <p:txBody>
          <a:bodyPr/>
          <a:lstStyle/>
          <a:p>
            <a:fld id="{BF2C60B6-1F4C-2D45-971C-F6BF9EFA5051}" type="slidenum">
              <a:rPr lang="en-US" smtClean="0"/>
              <a:t>1</a:t>
            </a:fld>
            <a:endParaRPr lang="en-US"/>
          </a:p>
        </p:txBody>
      </p:sp>
    </p:spTree>
    <p:extLst>
      <p:ext uri="{BB962C8B-B14F-4D97-AF65-F5344CB8AC3E}">
        <p14:creationId xmlns:p14="http://schemas.microsoft.com/office/powerpoint/2010/main" val="303495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to understand the decision-making process, planners have implemented the four-step urban planning process. On the left-hand side in this slide, the flowchart shows the typical four step process in transportation planning. Each step estimates 1., estimates 2., estimates 3., and lastly distribute 4. In this sequential process manner, planners can consider travel demand and the characteristics of transportation network, measuring optimal transportation cost. </a:t>
            </a:r>
          </a:p>
          <a:p>
            <a:endParaRPr lang="en-US" dirty="0"/>
          </a:p>
          <a:p>
            <a:r>
              <a:rPr lang="en-US" dirty="0"/>
              <a:t>To avoid the data inconsistency between travel demand and built network environment, we introduce grid2demand package to match the two dimensions efficiently. Particularly, this package helps users generate the first two stages (trip generation and trip distribution).</a:t>
            </a:r>
          </a:p>
        </p:txBody>
      </p:sp>
      <p:sp>
        <p:nvSpPr>
          <p:cNvPr id="4" name="Slide Number Placeholder 3"/>
          <p:cNvSpPr>
            <a:spLocks noGrp="1"/>
          </p:cNvSpPr>
          <p:nvPr>
            <p:ph type="sldNum" sz="quarter" idx="5"/>
          </p:nvPr>
        </p:nvSpPr>
        <p:spPr/>
        <p:txBody>
          <a:bodyPr/>
          <a:lstStyle/>
          <a:p>
            <a:fld id="{BF2C60B6-1F4C-2D45-971C-F6BF9EFA5051}" type="slidenum">
              <a:rPr lang="en-US" smtClean="0"/>
              <a:t>2</a:t>
            </a:fld>
            <a:endParaRPr lang="en-US"/>
          </a:p>
        </p:txBody>
      </p:sp>
    </p:spTree>
    <p:extLst>
      <p:ext uri="{BB962C8B-B14F-4D97-AF65-F5344CB8AC3E}">
        <p14:creationId xmlns:p14="http://schemas.microsoft.com/office/powerpoint/2010/main" val="255913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First, let’s consider the first stage: trip generation. Using socio-demographic and economic data (household size, income), we estimate the number of person trips originating in or destined for a particular traffic analysis zone.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 person trip involves a single person leaving from an origin and arriving at a single destination, and each trip has a classification/purpose based on typical classification such as home-based-work (HBW), home-based-other (HBO), and non-home-based (NHB). To generate trips in our package, we use trip rates given by point of interest ( the default trip generation rates refer to ITE Trip generation manual).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BF2C60B6-1F4C-2D45-971C-F6BF9EFA5051}" type="slidenum">
              <a:rPr lang="en-US" smtClean="0"/>
              <a:t>3</a:t>
            </a:fld>
            <a:endParaRPr lang="en-US"/>
          </a:p>
        </p:txBody>
      </p:sp>
    </p:spTree>
    <p:extLst>
      <p:ext uri="{BB962C8B-B14F-4D97-AF65-F5344CB8AC3E}">
        <p14:creationId xmlns:p14="http://schemas.microsoft.com/office/powerpoint/2010/main" val="232488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trip-based transportation planning, trip productions/attractions are modeled by a function of population and explanatory variables, which can be obtained from household survey data. For instance, productions in home-based are modeled by the total population and the number of households, and attractions in non-home based (e.g., office) can be generated by the function of the number of households and the number of employees. </a:t>
            </a:r>
          </a:p>
          <a:p>
            <a:endParaRPr lang="en-US" dirty="0"/>
          </a:p>
          <a:p>
            <a:r>
              <a:rPr lang="en-US" dirty="0"/>
              <a:t>Grid2demand uses the trip rates from POI, computing trip production, and trip attraction. Then, with the information, we move on to the second stage.</a:t>
            </a:r>
            <a:endParaRPr lang="en-US" b="0" i="0" dirty="0">
              <a:solidFill>
                <a:srgbClr val="24292E"/>
              </a:solidFill>
              <a:effectLst/>
              <a:latin typeface="-apple-system"/>
            </a:endParaRPr>
          </a:p>
          <a:p>
            <a:endParaRPr lang="en-US" dirty="0"/>
          </a:p>
          <a:p>
            <a:endParaRPr lang="en-US" dirty="0"/>
          </a:p>
        </p:txBody>
      </p:sp>
      <p:sp>
        <p:nvSpPr>
          <p:cNvPr id="4" name="Slide Number Placeholder 3"/>
          <p:cNvSpPr>
            <a:spLocks noGrp="1"/>
          </p:cNvSpPr>
          <p:nvPr>
            <p:ph type="sldNum" sz="quarter" idx="5"/>
          </p:nvPr>
        </p:nvSpPr>
        <p:spPr/>
        <p:txBody>
          <a:bodyPr/>
          <a:lstStyle/>
          <a:p>
            <a:fld id="{BF2C60B6-1F4C-2D45-971C-F6BF9EFA5051}" type="slidenum">
              <a:rPr lang="en-US" smtClean="0"/>
              <a:t>4</a:t>
            </a:fld>
            <a:endParaRPr lang="en-US"/>
          </a:p>
        </p:txBody>
      </p:sp>
    </p:spTree>
    <p:extLst>
      <p:ext uri="{BB962C8B-B14F-4D97-AF65-F5344CB8AC3E}">
        <p14:creationId xmlns:p14="http://schemas.microsoft.com/office/powerpoint/2010/main" val="15250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second step generates a trip table to distribute travelers’ origins and destinations in a matrix form. To disaggregate the zone-based production/attraction trips, impedance by travel time will be used. For instance, travelers would select the lower impedance when moving from origin to destination. There are two conventional methods to form the trip distribution matrix; gravity model and destination choice model. In this package, we select the gravity model. </a:t>
            </a:r>
          </a:p>
          <a:p>
            <a:endParaRPr lang="en-US" dirty="0"/>
          </a:p>
        </p:txBody>
      </p:sp>
      <p:sp>
        <p:nvSpPr>
          <p:cNvPr id="4" name="Slide Number Placeholder 3"/>
          <p:cNvSpPr>
            <a:spLocks noGrp="1"/>
          </p:cNvSpPr>
          <p:nvPr>
            <p:ph type="sldNum" sz="quarter" idx="5"/>
          </p:nvPr>
        </p:nvSpPr>
        <p:spPr/>
        <p:txBody>
          <a:bodyPr/>
          <a:lstStyle/>
          <a:p>
            <a:fld id="{BF2C60B6-1F4C-2D45-971C-F6BF9EFA5051}" type="slidenum">
              <a:rPr lang="en-US" smtClean="0"/>
              <a:t>5</a:t>
            </a:fld>
            <a:endParaRPr lang="en-US"/>
          </a:p>
        </p:txBody>
      </p:sp>
    </p:spTree>
    <p:extLst>
      <p:ext uri="{BB962C8B-B14F-4D97-AF65-F5344CB8AC3E}">
        <p14:creationId xmlns:p14="http://schemas.microsoft.com/office/powerpoint/2010/main" val="16481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 trip generation and the travel time matrix, Gravity model distributes production/attraction trips (i.e., Origin-destination matrix). As you can see, when summing up the TAZ column 1 in OD matrix, the total number of trips is matched with the number of the trip attraction in TAZ 1.</a:t>
            </a:r>
          </a:p>
        </p:txBody>
      </p:sp>
      <p:sp>
        <p:nvSpPr>
          <p:cNvPr id="4" name="Slide Number Placeholder 3"/>
          <p:cNvSpPr>
            <a:spLocks noGrp="1"/>
          </p:cNvSpPr>
          <p:nvPr>
            <p:ph type="sldNum" sz="quarter" idx="5"/>
          </p:nvPr>
        </p:nvSpPr>
        <p:spPr/>
        <p:txBody>
          <a:bodyPr/>
          <a:lstStyle/>
          <a:p>
            <a:fld id="{BF2C60B6-1F4C-2D45-971C-F6BF9EFA5051}" type="slidenum">
              <a:rPr lang="en-US" smtClean="0"/>
              <a:t>6</a:t>
            </a:fld>
            <a:endParaRPr lang="en-US"/>
          </a:p>
        </p:txBody>
      </p:sp>
    </p:spTree>
    <p:extLst>
      <p:ext uri="{BB962C8B-B14F-4D97-AF65-F5344CB8AC3E}">
        <p14:creationId xmlns:p14="http://schemas.microsoft.com/office/powerpoint/2010/main" val="419904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principle of gravity model is adapted from newton’s law of gravity. Basically, if the shorter the distance between two objects, the greater the gravitational pull between the objects. or If the greater the mass of either or both objects, the stronger the gravitational pull between them. As illustrated in the figure, we can see the stronger gravitational force between A and B than the force of gravity between A and C.</a:t>
            </a:r>
          </a:p>
        </p:txBody>
      </p:sp>
      <p:sp>
        <p:nvSpPr>
          <p:cNvPr id="4" name="Slide Number Placeholder 3"/>
          <p:cNvSpPr>
            <a:spLocks noGrp="1"/>
          </p:cNvSpPr>
          <p:nvPr>
            <p:ph type="sldNum" sz="quarter" idx="5"/>
          </p:nvPr>
        </p:nvSpPr>
        <p:spPr/>
        <p:txBody>
          <a:bodyPr/>
          <a:lstStyle/>
          <a:p>
            <a:fld id="{BF2C60B6-1F4C-2D45-971C-F6BF9EFA5051}" type="slidenum">
              <a:rPr lang="en-US" smtClean="0"/>
              <a:t>7</a:t>
            </a:fld>
            <a:endParaRPr lang="en-US"/>
          </a:p>
        </p:txBody>
      </p:sp>
    </p:spTree>
    <p:extLst>
      <p:ext uri="{BB962C8B-B14F-4D97-AF65-F5344CB8AC3E}">
        <p14:creationId xmlns:p14="http://schemas.microsoft.com/office/powerpoint/2010/main" val="4180807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For the OD matrix, a typical gravity model to calculate zone-to-zone demand volume is formulated as follows. </a:t>
            </a:r>
            <a:endParaRPr lang="en-US" dirty="0"/>
          </a:p>
        </p:txBody>
      </p:sp>
      <p:sp>
        <p:nvSpPr>
          <p:cNvPr id="4" name="Slide Number Placeholder 3"/>
          <p:cNvSpPr>
            <a:spLocks noGrp="1"/>
          </p:cNvSpPr>
          <p:nvPr>
            <p:ph type="sldNum" sz="quarter" idx="5"/>
          </p:nvPr>
        </p:nvSpPr>
        <p:spPr/>
        <p:txBody>
          <a:bodyPr/>
          <a:lstStyle/>
          <a:p>
            <a:fld id="{BF2C60B6-1F4C-2D45-971C-F6BF9EFA5051}" type="slidenum">
              <a:rPr lang="en-US" smtClean="0"/>
              <a:t>8</a:t>
            </a:fld>
            <a:endParaRPr lang="en-US"/>
          </a:p>
        </p:txBody>
      </p:sp>
    </p:spTree>
    <p:extLst>
      <p:ext uri="{BB962C8B-B14F-4D97-AF65-F5344CB8AC3E}">
        <p14:creationId xmlns:p14="http://schemas.microsoft.com/office/powerpoint/2010/main" val="261846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background knowledge is coded in the grid2demand package, and users automatically generate the two sequential steps and take advantage of mapping traffic analysis zone and network efficiently.</a:t>
            </a:r>
          </a:p>
        </p:txBody>
      </p:sp>
      <p:sp>
        <p:nvSpPr>
          <p:cNvPr id="4" name="Slide Number Placeholder 3"/>
          <p:cNvSpPr>
            <a:spLocks noGrp="1"/>
          </p:cNvSpPr>
          <p:nvPr>
            <p:ph type="sldNum" sz="quarter" idx="5"/>
          </p:nvPr>
        </p:nvSpPr>
        <p:spPr/>
        <p:txBody>
          <a:bodyPr/>
          <a:lstStyle/>
          <a:p>
            <a:fld id="{BF2C60B6-1F4C-2D45-971C-F6BF9EFA5051}" type="slidenum">
              <a:rPr lang="en-US" smtClean="0"/>
              <a:t>9</a:t>
            </a:fld>
            <a:endParaRPr lang="en-US"/>
          </a:p>
        </p:txBody>
      </p:sp>
    </p:spTree>
    <p:extLst>
      <p:ext uri="{BB962C8B-B14F-4D97-AF65-F5344CB8AC3E}">
        <p14:creationId xmlns:p14="http://schemas.microsoft.com/office/powerpoint/2010/main" val="103330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sp>
        <p:nvSpPr>
          <p:cNvPr id="13" name="Text Placeholder 12"/>
          <p:cNvSpPr>
            <a:spLocks noGrp="1"/>
          </p:cNvSpPr>
          <p:nvPr>
            <p:ph type="body" sz="quarter" idx="13"/>
          </p:nvPr>
        </p:nvSpPr>
        <p:spPr>
          <a:xfrm>
            <a:off x="838200" y="952500"/>
            <a:ext cx="3695700" cy="406400"/>
          </a:xfrm>
          <a:solidFill>
            <a:schemeClr val="accent1"/>
          </a:solidFill>
        </p:spPr>
        <p:txBody>
          <a:bodyPr/>
          <a:lstStyle>
            <a:lvl1pPr>
              <a:defRPr>
                <a:solidFill>
                  <a:schemeClr val="tx1"/>
                </a:solidFill>
              </a:defRPr>
            </a:lvl1pPr>
          </a:lstStyle>
          <a:p>
            <a:pPr lvl="0"/>
            <a:endParaRPr lang="en-US" dirty="0"/>
          </a:p>
        </p:txBody>
      </p:sp>
    </p:spTree>
    <p:extLst>
      <p:ext uri="{BB962C8B-B14F-4D97-AF65-F5344CB8AC3E}">
        <p14:creationId xmlns:p14="http://schemas.microsoft.com/office/powerpoint/2010/main" val="173800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125"/>
            <a:ext cx="5138057" cy="485775"/>
          </a:xfrm>
          <a:solidFill>
            <a:schemeClr val="accent1"/>
          </a:solidFill>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p>
            <a:fld id="{CFB2AF0B-8AD4-4EB8-99B7-255F387D564B}"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65D83-C431-4F95-9FC2-1259723B9E42}" type="slidenum">
              <a:rPr lang="en-US" smtClean="0"/>
              <a:t>‹#›</a:t>
            </a:fld>
            <a:endParaRPr lang="en-US"/>
          </a:p>
        </p:txBody>
      </p:sp>
      <p:sp>
        <p:nvSpPr>
          <p:cNvPr id="6" name="TextBox 5"/>
          <p:cNvSpPr txBox="1"/>
          <p:nvPr userDrawn="1"/>
        </p:nvSpPr>
        <p:spPr>
          <a:xfrm>
            <a:off x="838200" y="1823294"/>
            <a:ext cx="5138057" cy="1287532"/>
          </a:xfrm>
          <a:prstGeom prst="rect">
            <a:avLst/>
          </a:prstGeom>
          <a:noFill/>
        </p:spPr>
        <p:txBody>
          <a:bodyPr wrap="square" rtlCol="0">
            <a:spAutoFit/>
          </a:bodyPr>
          <a:lstStyle/>
          <a:p>
            <a:pPr marL="342900" indent="-342900">
              <a:lnSpc>
                <a:spcPct val="150000"/>
              </a:lnSpc>
              <a:buFont typeface="Arial" charset="0"/>
              <a:buChar char="•"/>
            </a:pPr>
            <a:r>
              <a:rPr lang="en-US" sz="1800" dirty="0">
                <a:latin typeface="+mn-lt"/>
              </a:rPr>
              <a:t>Bullet</a:t>
            </a:r>
            <a:r>
              <a:rPr lang="en-US" sz="1800" baseline="0" dirty="0">
                <a:latin typeface="+mn-lt"/>
              </a:rPr>
              <a:t> 1</a:t>
            </a:r>
          </a:p>
          <a:p>
            <a:pPr marL="342900" indent="-342900">
              <a:lnSpc>
                <a:spcPct val="150000"/>
              </a:lnSpc>
              <a:buFont typeface="Arial" charset="0"/>
              <a:buChar char="•"/>
            </a:pPr>
            <a:r>
              <a:rPr lang="en-US" sz="1800" baseline="0" dirty="0">
                <a:latin typeface="+mn-lt"/>
              </a:rPr>
              <a:t>Bullet 2</a:t>
            </a:r>
          </a:p>
          <a:p>
            <a:pPr marL="342900" indent="-342900">
              <a:lnSpc>
                <a:spcPct val="150000"/>
              </a:lnSpc>
              <a:buFont typeface="Arial" charset="0"/>
              <a:buChar char="•"/>
            </a:pPr>
            <a:r>
              <a:rPr lang="en-US" sz="1800" baseline="0" dirty="0">
                <a:latin typeface="+mn-lt"/>
              </a:rPr>
              <a:t>Bullet 3</a:t>
            </a:r>
            <a:endParaRPr lang="en-US" sz="1800" dirty="0">
              <a:latin typeface="+mn-lt"/>
            </a:endParaRPr>
          </a:p>
        </p:txBody>
      </p:sp>
      <p:sp>
        <p:nvSpPr>
          <p:cNvPr id="11" name="Content Placeholder 10"/>
          <p:cNvSpPr>
            <a:spLocks noGrp="1"/>
          </p:cNvSpPr>
          <p:nvPr>
            <p:ph sz="quarter" idx="13"/>
          </p:nvPr>
        </p:nvSpPr>
        <p:spPr>
          <a:xfrm>
            <a:off x="6367463" y="1823294"/>
            <a:ext cx="4986337" cy="4120306"/>
          </a:xfrm>
          <a:noFill/>
        </p:spPr>
        <p:txBody>
          <a:bodyPr/>
          <a:lstStyle>
            <a:lvl1pPr>
              <a:defRPr>
                <a:noFill/>
              </a:defRPr>
            </a:lvl1pPr>
          </a:lstStyle>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4687" y="582716"/>
            <a:ext cx="11232629" cy="916300"/>
          </a:xfrm>
        </p:spPr>
        <p:txBody>
          <a:bodyPr anchor="t"/>
          <a:lstStyle>
            <a:lvl1pPr algn="l">
              <a:defRPr sz="3600">
                <a:solidFill>
                  <a:schemeClr val="bg1"/>
                </a:solidFill>
              </a:defRPr>
            </a:lvl1pPr>
          </a:lstStyle>
          <a:p>
            <a:endParaRPr lang="en-US" dirty="0"/>
          </a:p>
        </p:txBody>
      </p:sp>
      <p:sp>
        <p:nvSpPr>
          <p:cNvPr id="3" name="Subtitle 2"/>
          <p:cNvSpPr>
            <a:spLocks noGrp="1"/>
          </p:cNvSpPr>
          <p:nvPr>
            <p:ph type="subTitle" idx="1"/>
          </p:nvPr>
        </p:nvSpPr>
        <p:spPr>
          <a:xfrm>
            <a:off x="474686" y="1908148"/>
            <a:ext cx="11232629" cy="3728153"/>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632B766-E982-49F2-80BA-232913135CE5}"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0B006-620F-4E6A-A7C5-5B719AC170ED}" type="slidenum">
              <a:rPr lang="en-US" smtClean="0"/>
              <a:t>‹#›</a:t>
            </a:fld>
            <a:endParaRPr lang="en-US"/>
          </a:p>
        </p:txBody>
      </p:sp>
    </p:spTree>
    <p:extLst>
      <p:ext uri="{BB962C8B-B14F-4D97-AF65-F5344CB8AC3E}">
        <p14:creationId xmlns:p14="http://schemas.microsoft.com/office/powerpoint/2010/main" val="1361837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262567"/>
            <a:ext cx="10515600" cy="1208643"/>
          </a:xfrm>
        </p:spPr>
        <p:txBody>
          <a:bodyPr/>
          <a:lstStyle>
            <a:lvl1pPr>
              <a:defRPr b="1"/>
            </a:lvl1pPr>
          </a:lstStyle>
          <a:p>
            <a:endParaRPr lang="en-US" dirty="0"/>
          </a:p>
        </p:txBody>
      </p:sp>
      <p:sp>
        <p:nvSpPr>
          <p:cNvPr id="4" name="Date Placeholder 3"/>
          <p:cNvSpPr>
            <a:spLocks noGrp="1"/>
          </p:cNvSpPr>
          <p:nvPr>
            <p:ph type="dt" sz="half" idx="10"/>
          </p:nvPr>
        </p:nvSpPr>
        <p:spPr/>
        <p:txBody>
          <a:bodyPr/>
          <a:lstStyle/>
          <a:p>
            <a:fld id="{A632B766-E982-49F2-80BA-232913135CE5}"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0B006-620F-4E6A-A7C5-5B719AC170ED}" type="slidenum">
              <a:rPr lang="en-US" smtClean="0"/>
              <a:t>‹#›</a:t>
            </a:fld>
            <a:endParaRPr lang="en-US"/>
          </a:p>
        </p:txBody>
      </p:sp>
      <p:sp>
        <p:nvSpPr>
          <p:cNvPr id="9" name="Text Placeholder 8"/>
          <p:cNvSpPr>
            <a:spLocks noGrp="1"/>
          </p:cNvSpPr>
          <p:nvPr>
            <p:ph type="body" sz="quarter" idx="13"/>
          </p:nvPr>
        </p:nvSpPr>
        <p:spPr>
          <a:xfrm>
            <a:off x="838200" y="3806825"/>
            <a:ext cx="10515600" cy="455742"/>
          </a:xfrm>
        </p:spPr>
        <p:txBody>
          <a:bodyPr>
            <a:normAutofit/>
          </a:bodyPr>
          <a:lstStyle>
            <a:lvl1pPr>
              <a:defRPr sz="2400">
                <a:solidFill>
                  <a:schemeClr val="accent1"/>
                </a:solidFill>
              </a:defRPr>
            </a:lvl1pPr>
          </a:lstStyle>
          <a:p>
            <a:pPr lvl="0"/>
            <a:endParaRPr lang="en-US" dirty="0"/>
          </a:p>
        </p:txBody>
      </p:sp>
    </p:spTree>
    <p:extLst>
      <p:ext uri="{BB962C8B-B14F-4D97-AF65-F5344CB8AC3E}">
        <p14:creationId xmlns:p14="http://schemas.microsoft.com/office/powerpoint/2010/main" val="2464262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262567"/>
            <a:ext cx="10515600" cy="1208643"/>
          </a:xfrm>
        </p:spPr>
        <p:txBody>
          <a:bodyPr/>
          <a:lstStyle>
            <a:lvl1pPr>
              <a:defRPr b="1">
                <a:solidFill>
                  <a:schemeClr val="bg1"/>
                </a:solidFill>
              </a:defRPr>
            </a:lvl1pPr>
          </a:lstStyle>
          <a:p>
            <a:endParaRPr lang="en-US" dirty="0"/>
          </a:p>
        </p:txBody>
      </p:sp>
      <p:sp>
        <p:nvSpPr>
          <p:cNvPr id="4" name="Date Placeholder 3"/>
          <p:cNvSpPr>
            <a:spLocks noGrp="1"/>
          </p:cNvSpPr>
          <p:nvPr>
            <p:ph type="dt" sz="half" idx="10"/>
          </p:nvPr>
        </p:nvSpPr>
        <p:spPr/>
        <p:txBody>
          <a:bodyPr/>
          <a:lstStyle/>
          <a:p>
            <a:fld id="{A632B766-E982-49F2-80BA-232913135CE5}"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0B006-620F-4E6A-A7C5-5B719AC170ED}" type="slidenum">
              <a:rPr lang="en-US" smtClean="0"/>
              <a:t>‹#›</a:t>
            </a:fld>
            <a:endParaRPr lang="en-US"/>
          </a:p>
        </p:txBody>
      </p:sp>
      <p:sp>
        <p:nvSpPr>
          <p:cNvPr id="8" name="Title 1"/>
          <p:cNvSpPr txBox="1">
            <a:spLocks/>
          </p:cNvSpPr>
          <p:nvPr userDrawn="1"/>
        </p:nvSpPr>
        <p:spPr>
          <a:xfrm>
            <a:off x="838200" y="3038934"/>
            <a:ext cx="10515600" cy="120864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sz="2000" b="0" dirty="0">
                <a:solidFill>
                  <a:schemeClr val="bg1"/>
                </a:solidFill>
              </a:rPr>
              <a:t>Click to edit Master title style</a:t>
            </a:r>
          </a:p>
        </p:txBody>
      </p:sp>
    </p:spTree>
    <p:extLst>
      <p:ext uri="{BB962C8B-B14F-4D97-AF65-F5344CB8AC3E}">
        <p14:creationId xmlns:p14="http://schemas.microsoft.com/office/powerpoint/2010/main" val="2636867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Ref idx="1001">
        <a:schemeClr val="bg2"/>
      </p:bgRef>
    </p:bg>
    <p:spTree>
      <p:nvGrpSpPr>
        <p:cNvPr id="1" name=""/>
        <p:cNvGrpSpPr/>
        <p:nvPr/>
      </p:nvGrpSpPr>
      <p:grpSpPr>
        <a:xfrm>
          <a:off x="0" y="0"/>
          <a:ext cx="0" cy="0"/>
          <a:chOff x="0" y="0"/>
          <a:chExt cx="0" cy="0"/>
        </a:xfrm>
      </p:grpSpPr>
      <p:sp>
        <p:nvSpPr>
          <p:cNvPr id="6" name="Shape 47"/>
          <p:cNvSpPr txBox="1">
            <a:spLocks noGrp="1"/>
          </p:cNvSpPr>
          <p:nvPr>
            <p:ph type="title"/>
          </p:nvPr>
        </p:nvSpPr>
        <p:spPr>
          <a:xfrm>
            <a:off x="311700" y="826025"/>
            <a:ext cx="62463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6200" b="1" i="0" u="none" strike="noStrike" cap="none">
                <a:solidFill>
                  <a:schemeClr val="lt1"/>
                </a:solidFill>
                <a:latin typeface="Arial"/>
                <a:ea typeface="Arial"/>
                <a:cs typeface="Arial"/>
                <a:sym typeface="Arial"/>
              </a:defRPr>
            </a:lvl1pPr>
            <a:lvl2pPr lvl="1" indent="0" rtl="0">
              <a:spcBef>
                <a:spcPts val="0"/>
              </a:spcBef>
              <a:buClr>
                <a:schemeClr val="dk1"/>
              </a:buClr>
              <a:buFont typeface="Arial"/>
              <a:buNone/>
              <a:defRPr sz="6200" b="1">
                <a:solidFill>
                  <a:schemeClr val="dk1"/>
                </a:solidFill>
              </a:defRPr>
            </a:lvl2pPr>
            <a:lvl3pPr lvl="2" indent="0" rtl="0">
              <a:spcBef>
                <a:spcPts val="0"/>
              </a:spcBef>
              <a:buClr>
                <a:schemeClr val="dk1"/>
              </a:buClr>
              <a:buFont typeface="Arial"/>
              <a:buNone/>
              <a:defRPr sz="6200" b="1">
                <a:solidFill>
                  <a:schemeClr val="dk1"/>
                </a:solidFill>
              </a:defRPr>
            </a:lvl3pPr>
            <a:lvl4pPr lvl="3" indent="0" rtl="0">
              <a:spcBef>
                <a:spcPts val="0"/>
              </a:spcBef>
              <a:buClr>
                <a:schemeClr val="dk1"/>
              </a:buClr>
              <a:buFont typeface="Arial"/>
              <a:buNone/>
              <a:defRPr sz="6200" b="1">
                <a:solidFill>
                  <a:schemeClr val="dk1"/>
                </a:solidFill>
              </a:defRPr>
            </a:lvl4pPr>
            <a:lvl5pPr lvl="4" indent="0" rtl="0">
              <a:spcBef>
                <a:spcPts val="0"/>
              </a:spcBef>
              <a:buClr>
                <a:schemeClr val="dk1"/>
              </a:buClr>
              <a:buFont typeface="Arial"/>
              <a:buNone/>
              <a:defRPr sz="6200" b="1">
                <a:solidFill>
                  <a:schemeClr val="dk1"/>
                </a:solidFill>
              </a:defRPr>
            </a:lvl5pPr>
            <a:lvl6pPr lvl="5" indent="0" rtl="0">
              <a:spcBef>
                <a:spcPts val="0"/>
              </a:spcBef>
              <a:buClr>
                <a:schemeClr val="dk1"/>
              </a:buClr>
              <a:buFont typeface="Arial"/>
              <a:buNone/>
              <a:defRPr sz="6200" b="1">
                <a:solidFill>
                  <a:schemeClr val="dk1"/>
                </a:solidFill>
              </a:defRPr>
            </a:lvl6pPr>
            <a:lvl7pPr lvl="6" indent="0" rtl="0">
              <a:spcBef>
                <a:spcPts val="0"/>
              </a:spcBef>
              <a:buClr>
                <a:schemeClr val="dk1"/>
              </a:buClr>
              <a:buFont typeface="Arial"/>
              <a:buNone/>
              <a:defRPr sz="6200" b="1">
                <a:solidFill>
                  <a:schemeClr val="dk1"/>
                </a:solidFill>
              </a:defRPr>
            </a:lvl7pPr>
            <a:lvl8pPr lvl="7" indent="0" rtl="0">
              <a:spcBef>
                <a:spcPts val="0"/>
              </a:spcBef>
              <a:buClr>
                <a:schemeClr val="dk1"/>
              </a:buClr>
              <a:buFont typeface="Arial"/>
              <a:buNone/>
              <a:defRPr sz="6200" b="1">
                <a:solidFill>
                  <a:schemeClr val="dk1"/>
                </a:solidFill>
              </a:defRPr>
            </a:lvl8pPr>
            <a:lvl9pPr lvl="8" indent="0" rtl="0">
              <a:spcBef>
                <a:spcPts val="0"/>
              </a:spcBef>
              <a:buClr>
                <a:schemeClr val="dk1"/>
              </a:buClr>
              <a:buFont typeface="Arial"/>
              <a:buNone/>
              <a:defRPr sz="6200" b="1">
                <a:solidFill>
                  <a:schemeClr val="dk1"/>
                </a:solidFill>
              </a:defRPr>
            </a:lvl9pPr>
          </a:lstStyle>
          <a:p>
            <a:endParaRPr dirty="0"/>
          </a:p>
        </p:txBody>
      </p:sp>
    </p:spTree>
    <p:extLst>
      <p:ext uri="{BB962C8B-B14F-4D97-AF65-F5344CB8AC3E}">
        <p14:creationId xmlns:p14="http://schemas.microsoft.com/office/powerpoint/2010/main" val="25260602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7" name="Shape 86"/>
          <p:cNvSpPr/>
          <p:nvPr userDrawn="1"/>
        </p:nvSpPr>
        <p:spPr>
          <a:xfrm>
            <a:off x="0" y="1809750"/>
            <a:ext cx="12192000" cy="1543200"/>
          </a:xfrm>
          <a:prstGeom prst="rect">
            <a:avLst/>
          </a:prstGeom>
          <a:solidFill>
            <a:schemeClr val="tx2"/>
          </a:solidFill>
          <a:ln>
            <a:noFill/>
          </a:ln>
        </p:spPr>
        <p:txBody>
          <a:bodyPr lIns="121900" tIns="60925" rIns="121900" bIns="60925" anchor="ctr" anchorCtr="0">
            <a:noAutofit/>
          </a:bodyPr>
          <a:lstStyle/>
          <a:p>
            <a:pPr marL="0" marR="0" lvl="0" indent="0" algn="ctr" rtl="0">
              <a:lnSpc>
                <a:spcPct val="100000"/>
              </a:lnSpc>
              <a:spcBef>
                <a:spcPts val="0"/>
              </a:spcBef>
              <a:spcAft>
                <a:spcPts val="0"/>
              </a:spcAft>
              <a:buClr>
                <a:srgbClr val="000000"/>
              </a:buClr>
              <a:buFont typeface="Arial"/>
              <a:buNone/>
            </a:pPr>
            <a:endParaRPr sz="3700" b="1" i="0" u="none" strike="noStrike" cap="none">
              <a:solidFill>
                <a:schemeClr val="dk2"/>
              </a:solidFill>
              <a:latin typeface="Arial"/>
              <a:ea typeface="Arial"/>
              <a:cs typeface="Arial"/>
              <a:sym typeface="Arial"/>
            </a:endParaRPr>
          </a:p>
        </p:txBody>
      </p:sp>
      <p:sp>
        <p:nvSpPr>
          <p:cNvPr id="9" name="Shape 87"/>
          <p:cNvSpPr txBox="1">
            <a:spLocks noGrp="1"/>
          </p:cNvSpPr>
          <p:nvPr>
            <p:ph type="title"/>
          </p:nvPr>
        </p:nvSpPr>
        <p:spPr>
          <a:xfrm>
            <a:off x="381837" y="2095500"/>
            <a:ext cx="8112899" cy="1021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1" i="0" u="none" strike="noStrike" cap="none">
                <a:solidFill>
                  <a:schemeClr val="lt1"/>
                </a:solidFill>
                <a:latin typeface="Arial"/>
                <a:ea typeface="Arial"/>
                <a:cs typeface="Arial"/>
                <a:sym typeface="Arial"/>
              </a:defRPr>
            </a:lvl1pPr>
            <a:lvl2pPr marL="0" marR="0" lvl="1" indent="0" algn="l" rtl="0">
              <a:spcBef>
                <a:spcPts val="0"/>
              </a:spcBef>
              <a:buClr>
                <a:schemeClr val="dk1"/>
              </a:buClr>
              <a:buFont typeface="Arial"/>
              <a:buNone/>
              <a:defRPr sz="2400" b="1">
                <a:solidFill>
                  <a:schemeClr val="dk1"/>
                </a:solidFill>
              </a:defRPr>
            </a:lvl2pPr>
            <a:lvl3pPr marL="0" marR="0" lvl="2" indent="0" algn="l" rtl="0">
              <a:spcBef>
                <a:spcPts val="0"/>
              </a:spcBef>
              <a:buClr>
                <a:schemeClr val="dk1"/>
              </a:buClr>
              <a:buFont typeface="Arial"/>
              <a:buNone/>
              <a:defRPr sz="2400" b="1">
                <a:solidFill>
                  <a:schemeClr val="dk1"/>
                </a:solidFill>
              </a:defRPr>
            </a:lvl3pPr>
            <a:lvl4pPr marL="0" marR="0" lvl="3" indent="0" algn="l" rtl="0">
              <a:spcBef>
                <a:spcPts val="0"/>
              </a:spcBef>
              <a:buClr>
                <a:schemeClr val="dk1"/>
              </a:buClr>
              <a:buFont typeface="Arial"/>
              <a:buNone/>
              <a:defRPr sz="2400" b="1">
                <a:solidFill>
                  <a:schemeClr val="dk1"/>
                </a:solidFill>
              </a:defRPr>
            </a:lvl4pPr>
            <a:lvl5pPr marL="0" marR="0" lvl="4" indent="0" algn="l" rtl="0">
              <a:spcBef>
                <a:spcPts val="0"/>
              </a:spcBef>
              <a:buClr>
                <a:schemeClr val="dk1"/>
              </a:buClr>
              <a:buFont typeface="Arial"/>
              <a:buNone/>
              <a:defRPr sz="2400" b="1">
                <a:solidFill>
                  <a:schemeClr val="dk1"/>
                </a:solidFill>
              </a:defRPr>
            </a:lvl5pPr>
            <a:lvl6pPr marL="0" marR="0" lvl="5" indent="0" algn="l" rtl="0">
              <a:spcBef>
                <a:spcPts val="0"/>
              </a:spcBef>
              <a:buClr>
                <a:schemeClr val="dk1"/>
              </a:buClr>
              <a:buFont typeface="Arial"/>
              <a:buNone/>
              <a:defRPr sz="2400" b="1">
                <a:solidFill>
                  <a:schemeClr val="dk1"/>
                </a:solidFill>
              </a:defRPr>
            </a:lvl6pPr>
            <a:lvl7pPr marL="0" marR="0" lvl="6" indent="0" algn="l" rtl="0">
              <a:spcBef>
                <a:spcPts val="0"/>
              </a:spcBef>
              <a:buClr>
                <a:schemeClr val="dk1"/>
              </a:buClr>
              <a:buFont typeface="Arial"/>
              <a:buNone/>
              <a:defRPr sz="2400" b="1">
                <a:solidFill>
                  <a:schemeClr val="dk1"/>
                </a:solidFill>
              </a:defRPr>
            </a:lvl7pPr>
            <a:lvl8pPr marL="0" marR="0" lvl="7" indent="0" algn="l" rtl="0">
              <a:spcBef>
                <a:spcPts val="0"/>
              </a:spcBef>
              <a:buClr>
                <a:schemeClr val="dk1"/>
              </a:buClr>
              <a:buFont typeface="Arial"/>
              <a:buNone/>
              <a:defRPr sz="2400" b="1">
                <a:solidFill>
                  <a:schemeClr val="dk1"/>
                </a:solidFill>
              </a:defRPr>
            </a:lvl8pPr>
            <a:lvl9pPr marL="0" marR="0" lvl="8" indent="0" algn="l" rtl="0">
              <a:spcBef>
                <a:spcPts val="0"/>
              </a:spcBef>
              <a:buClr>
                <a:schemeClr val="dk1"/>
              </a:buClr>
              <a:buFont typeface="Arial"/>
              <a:buNone/>
              <a:defRPr sz="2400" b="1">
                <a:solidFill>
                  <a:schemeClr val="dk1"/>
                </a:solidFill>
              </a:defRPr>
            </a:lvl9pPr>
          </a:lstStyle>
          <a:p>
            <a:endParaRPr dirty="0"/>
          </a:p>
        </p:txBody>
      </p:sp>
    </p:spTree>
    <p:extLst>
      <p:ext uri="{BB962C8B-B14F-4D97-AF65-F5344CB8AC3E}">
        <p14:creationId xmlns:p14="http://schemas.microsoft.com/office/powerpoint/2010/main" val="124652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3" name="Rectangle 2"/>
          <p:cNvSpPr/>
          <p:nvPr userDrawn="1"/>
        </p:nvSpPr>
        <p:spPr>
          <a:xfrm>
            <a:off x="0" y="0"/>
            <a:ext cx="12192000" cy="12191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5093" y="108373"/>
            <a:ext cx="10978707" cy="971550"/>
          </a:xfrm>
        </p:spPr>
        <p:txBody>
          <a:bodyPr anchor="ctr">
            <a:normAutofit/>
          </a:bodyP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2638933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3466" y="365125"/>
            <a:ext cx="10515600" cy="1208643"/>
          </a:xfrm>
        </p:spPr>
        <p:txBody>
          <a:bodyPr/>
          <a:lstStyle/>
          <a:p>
            <a:endParaRPr lang="en-US" dirty="0"/>
          </a:p>
        </p:txBody>
      </p:sp>
      <p:sp>
        <p:nvSpPr>
          <p:cNvPr id="5" name="Date Placeholder 4"/>
          <p:cNvSpPr>
            <a:spLocks noGrp="1"/>
          </p:cNvSpPr>
          <p:nvPr>
            <p:ph type="dt" sz="half" idx="10"/>
          </p:nvPr>
        </p:nvSpPr>
        <p:spPr/>
        <p:txBody>
          <a:bodyPr/>
          <a:lstStyle/>
          <a:p>
            <a:fld id="{A632B766-E982-49F2-80BA-232913135CE5}"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0B006-620F-4E6A-A7C5-5B719AC170ED}" type="slidenum">
              <a:rPr lang="en-US" smtClean="0"/>
              <a:t>‹#›</a:t>
            </a:fld>
            <a:endParaRPr lang="en-US"/>
          </a:p>
        </p:txBody>
      </p:sp>
    </p:spTree>
    <p:extLst>
      <p:ext uri="{BB962C8B-B14F-4D97-AF65-F5344CB8AC3E}">
        <p14:creationId xmlns:p14="http://schemas.microsoft.com/office/powerpoint/2010/main" val="314125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4687" y="1806614"/>
            <a:ext cx="11232629" cy="916300"/>
          </a:xfrm>
        </p:spPr>
        <p:txBody>
          <a:bodyPr anchor="ctr"/>
          <a:lstStyle>
            <a:lvl1pPr algn="l">
              <a:defRPr sz="3600">
                <a:solidFill>
                  <a:schemeClr val="accent1"/>
                </a:solidFill>
              </a:defRPr>
            </a:lvl1pPr>
          </a:lstStyle>
          <a:p>
            <a:endParaRPr lang="en-US" dirty="0"/>
          </a:p>
        </p:txBody>
      </p:sp>
      <p:sp>
        <p:nvSpPr>
          <p:cNvPr id="3" name="Subtitle 2"/>
          <p:cNvSpPr>
            <a:spLocks noGrp="1"/>
          </p:cNvSpPr>
          <p:nvPr>
            <p:ph type="subTitle" idx="1"/>
          </p:nvPr>
        </p:nvSpPr>
        <p:spPr>
          <a:xfrm>
            <a:off x="474686" y="1331515"/>
            <a:ext cx="11232629" cy="317403"/>
          </a:xfrm>
        </p:spPr>
        <p:txBody>
          <a:bodyPr>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632B766-E982-49F2-80BA-232913135CE5}"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0B006-620F-4E6A-A7C5-5B719AC170ED}" type="slidenum">
              <a:rPr lang="en-US" smtClean="0"/>
              <a:t>‹#›</a:t>
            </a:fld>
            <a:endParaRPr lang="en-US"/>
          </a:p>
        </p:txBody>
      </p:sp>
    </p:spTree>
    <p:extLst>
      <p:ext uri="{BB962C8B-B14F-4D97-AF65-F5344CB8AC3E}">
        <p14:creationId xmlns:p14="http://schemas.microsoft.com/office/powerpoint/2010/main" val="2817574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lvl1pPr marL="0" indent="0">
              <a:buNone/>
              <a:defRPr/>
            </a:lvl1pPr>
          </a:lstStyle>
          <a:p>
            <a:pPr lvl="0"/>
            <a:r>
              <a:rPr lang="en-US" dirty="0"/>
              <a:t>Edit Master text styles</a:t>
            </a:r>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spTree>
    <p:extLst>
      <p:ext uri="{BB962C8B-B14F-4D97-AF65-F5344CB8AC3E}">
        <p14:creationId xmlns:p14="http://schemas.microsoft.com/office/powerpoint/2010/main" val="205762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325"/>
            <a:ext cx="10515600" cy="1285875"/>
          </a:xfrm>
        </p:spPr>
        <p:txBody>
          <a:bodyPr/>
          <a:lstStyle/>
          <a:p>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sp>
        <p:nvSpPr>
          <p:cNvPr id="12" name="Text Placeholder 12"/>
          <p:cNvSpPr>
            <a:spLocks noGrp="1"/>
          </p:cNvSpPr>
          <p:nvPr>
            <p:ph type="body" sz="quarter" idx="13"/>
          </p:nvPr>
        </p:nvSpPr>
        <p:spPr>
          <a:xfrm>
            <a:off x="838200" y="952500"/>
            <a:ext cx="3695700" cy="406400"/>
          </a:xfrm>
        </p:spPr>
        <p:txBody>
          <a:bodyPr/>
          <a:lstStyle/>
          <a:p>
            <a:pPr lvl="0"/>
            <a:endParaRPr lang="en-US" dirty="0"/>
          </a:p>
        </p:txBody>
      </p:sp>
    </p:spTree>
    <p:extLst>
      <p:ext uri="{BB962C8B-B14F-4D97-AF65-F5344CB8AC3E}">
        <p14:creationId xmlns:p14="http://schemas.microsoft.com/office/powerpoint/2010/main" val="1857027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lvl1pPr>
          </a:lstStyle>
          <a:p>
            <a:endParaRPr lang="en-US" dirty="0"/>
          </a:p>
        </p:txBody>
      </p:sp>
      <p:sp>
        <p:nvSpPr>
          <p:cNvPr id="3" name="Subtitle 2"/>
          <p:cNvSpPr>
            <a:spLocks noGrp="1"/>
          </p:cNvSpPr>
          <p:nvPr>
            <p:ph type="subTitle" idx="1"/>
          </p:nvPr>
        </p:nvSpPr>
        <p:spPr>
          <a:xfrm>
            <a:off x="1524000" y="3602038"/>
            <a:ext cx="9144000" cy="460296"/>
          </a:xfrm>
          <a:solidFill>
            <a:schemeClr val="tx1"/>
          </a:solidFill>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15B8CB88-0B2F-43D1-AD38-969AE1267F0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B8F-D959-47CE-AC90-1BE9BD49302C}"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9862" y="5933129"/>
            <a:ext cx="3043003" cy="843567"/>
          </a:xfrm>
          <a:prstGeom prst="rect">
            <a:avLst/>
          </a:prstGeom>
        </p:spPr>
      </p:pic>
    </p:spTree>
    <p:extLst>
      <p:ext uri="{BB962C8B-B14F-4D97-AF65-F5344CB8AC3E}">
        <p14:creationId xmlns:p14="http://schemas.microsoft.com/office/powerpoint/2010/main" val="291230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lvl1pPr>
          </a:lstStyle>
          <a:p>
            <a:endParaRPr lang="en-US" dirty="0"/>
          </a:p>
        </p:txBody>
      </p:sp>
      <p:sp>
        <p:nvSpPr>
          <p:cNvPr id="3" name="Subtitle 2"/>
          <p:cNvSpPr>
            <a:spLocks noGrp="1"/>
          </p:cNvSpPr>
          <p:nvPr>
            <p:ph type="subTitle" idx="1"/>
          </p:nvPr>
        </p:nvSpPr>
        <p:spPr>
          <a:xfrm>
            <a:off x="1524000" y="3602038"/>
            <a:ext cx="9144000" cy="460296"/>
          </a:xfrm>
          <a:solidFill>
            <a:schemeClr val="tx1"/>
          </a:solidFill>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15B8CB88-0B2F-43D1-AD38-969AE1267F0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B8F-D959-47CE-AC90-1BE9BD49302C}"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886" y="5471557"/>
            <a:ext cx="1817914" cy="1067355"/>
          </a:xfrm>
          <a:prstGeom prst="rect">
            <a:avLst/>
          </a:prstGeom>
        </p:spPr>
      </p:pic>
    </p:spTree>
    <p:extLst>
      <p:ext uri="{BB962C8B-B14F-4D97-AF65-F5344CB8AC3E}">
        <p14:creationId xmlns:p14="http://schemas.microsoft.com/office/powerpoint/2010/main" val="78762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5093" y="1708573"/>
            <a:ext cx="10978707" cy="1600200"/>
          </a:xfrm>
        </p:spPr>
        <p:txBody>
          <a:bodyPr anchor="ctr">
            <a:normAutofit/>
          </a:bodyPr>
          <a:lstStyle>
            <a:lvl1pPr>
              <a:defRPr sz="3600" b="1"/>
            </a:lvl1pPr>
          </a:lstStyle>
          <a:p>
            <a:endParaRPr lang="en-US" dirty="0"/>
          </a:p>
        </p:txBody>
      </p:sp>
      <p:sp>
        <p:nvSpPr>
          <p:cNvPr id="4" name="Text Placeholder 3"/>
          <p:cNvSpPr>
            <a:spLocks noGrp="1"/>
          </p:cNvSpPr>
          <p:nvPr>
            <p:ph type="body" sz="half" idx="2"/>
          </p:nvPr>
        </p:nvSpPr>
        <p:spPr>
          <a:xfrm>
            <a:off x="375093" y="1266453"/>
            <a:ext cx="3932237" cy="382158"/>
          </a:xfrm>
        </p:spPr>
        <p:txBody>
          <a:bodyPr anchor="ctr">
            <a:normAutofit/>
          </a:bodyPr>
          <a:lstStyle>
            <a:lvl1pPr marL="0" indent="0">
              <a:buNone/>
              <a:defRPr sz="18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5" name="Date Placeholder 4"/>
          <p:cNvSpPr>
            <a:spLocks noGrp="1"/>
          </p:cNvSpPr>
          <p:nvPr>
            <p:ph type="dt" sz="half" idx="10"/>
          </p:nvPr>
        </p:nvSpPr>
        <p:spPr/>
        <p:txBody>
          <a:bodyPr/>
          <a:lstStyle/>
          <a:p>
            <a:fld id="{15B8CB88-0B2F-43D1-AD38-969AE1267F0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B8F-D959-47CE-AC90-1BE9BD49302C}" type="slidenum">
              <a:rPr lang="en-US" smtClean="0"/>
              <a:t>‹#›</a:t>
            </a:fld>
            <a:endParaRPr lang="en-US"/>
          </a:p>
        </p:txBody>
      </p:sp>
    </p:spTree>
    <p:extLst>
      <p:ext uri="{BB962C8B-B14F-4D97-AF65-F5344CB8AC3E}">
        <p14:creationId xmlns:p14="http://schemas.microsoft.com/office/powerpoint/2010/main" val="2021050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3" name="Rectangle 2"/>
          <p:cNvSpPr/>
          <p:nvPr userDrawn="1"/>
        </p:nvSpPr>
        <p:spPr>
          <a:xfrm>
            <a:off x="0" y="0"/>
            <a:ext cx="12319000" cy="1708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5093" y="108373"/>
            <a:ext cx="10978707" cy="1600200"/>
          </a:xfrm>
        </p:spPr>
        <p:txBody>
          <a:bodyPr anchor="ctr">
            <a:normAutofit/>
          </a:bodyP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2800468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sp>
        <p:nvSpPr>
          <p:cNvPr id="7" name="Text Placeholder 3"/>
          <p:cNvSpPr>
            <a:spLocks noGrp="1"/>
          </p:cNvSpPr>
          <p:nvPr>
            <p:ph type="body" sz="half" idx="2"/>
          </p:nvPr>
        </p:nvSpPr>
        <p:spPr>
          <a:xfrm>
            <a:off x="838200" y="1850652"/>
            <a:ext cx="10515600" cy="4004047"/>
          </a:xfrm>
        </p:spPr>
        <p:txBody>
          <a:bodyPr anchor="t">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447580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524000" y="1469036"/>
            <a:ext cx="9144000" cy="20409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accent1"/>
                </a:solidFill>
              </a:defRPr>
            </a:lvl1pPr>
          </a:lstStyle>
          <a:p>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51A82CE6-4ED0-47B0-9B2C-4B982941F72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922D-D1EC-4DB3-8567-569D8AD3449F}" type="slidenum">
              <a:rPr lang="en-US" smtClean="0"/>
              <a:t>‹#›</a:t>
            </a:fld>
            <a:endParaRPr lang="en-US"/>
          </a:p>
        </p:txBody>
      </p:sp>
    </p:spTree>
    <p:extLst>
      <p:ext uri="{BB962C8B-B14F-4D97-AF65-F5344CB8AC3E}">
        <p14:creationId xmlns:p14="http://schemas.microsoft.com/office/powerpoint/2010/main" val="247161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51A82CE6-4ED0-47B0-9B2C-4B982941F72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922D-D1EC-4DB3-8567-569D8AD3449F}" type="slidenum">
              <a:rPr lang="en-US" smtClean="0"/>
              <a:t>‹#›</a:t>
            </a:fld>
            <a:endParaRPr lang="en-US"/>
          </a:p>
        </p:txBody>
      </p:sp>
    </p:spTree>
    <p:extLst>
      <p:ext uri="{BB962C8B-B14F-4D97-AF65-F5344CB8AC3E}">
        <p14:creationId xmlns:p14="http://schemas.microsoft.com/office/powerpoint/2010/main" val="1079106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8627"/>
            <a:ext cx="12192000" cy="68666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userDrawn="1"/>
        </p:nvSpPr>
        <p:spPr>
          <a:xfrm>
            <a:off x="0" y="4811843"/>
            <a:ext cx="12192000" cy="2046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30570"/>
            <a:ext cx="10515600" cy="1381125"/>
          </a:xfrm>
        </p:spPr>
        <p:txBody>
          <a:bodyPr anchor="ctr">
            <a:normAutofit/>
          </a:bodyPr>
          <a:lstStyle>
            <a:lvl1pPr algn="l">
              <a:defRPr sz="4000">
                <a:solidFill>
                  <a:schemeClr val="accent1"/>
                </a:solidFill>
              </a:defRPr>
            </a:lvl1pPr>
          </a:lstStyle>
          <a:p>
            <a:endParaRPr lang="en-US" dirty="0"/>
          </a:p>
        </p:txBody>
      </p:sp>
      <p:sp>
        <p:nvSpPr>
          <p:cNvPr id="4" name="Date Placeholder 3"/>
          <p:cNvSpPr>
            <a:spLocks noGrp="1"/>
          </p:cNvSpPr>
          <p:nvPr>
            <p:ph type="dt" sz="half" idx="10"/>
          </p:nvPr>
        </p:nvSpPr>
        <p:spPr/>
        <p:txBody>
          <a:bodyPr/>
          <a:lstStyle/>
          <a:p>
            <a:fld id="{51A82CE6-4ED0-47B0-9B2C-4B982941F72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922D-D1EC-4DB3-8567-569D8AD3449F}" type="slidenum">
              <a:rPr lang="en-US" smtClean="0"/>
              <a:t>‹#›</a:t>
            </a:fld>
            <a:endParaRPr lang="en-US"/>
          </a:p>
        </p:txBody>
      </p:sp>
      <p:sp>
        <p:nvSpPr>
          <p:cNvPr id="3" name="Subtitle 2"/>
          <p:cNvSpPr>
            <a:spLocks noGrp="1"/>
          </p:cNvSpPr>
          <p:nvPr>
            <p:ph type="subTitle" idx="1"/>
          </p:nvPr>
        </p:nvSpPr>
        <p:spPr>
          <a:xfrm>
            <a:off x="838200" y="4962967"/>
            <a:ext cx="10515600" cy="121784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Tree>
    <p:extLst>
      <p:ext uri="{BB962C8B-B14F-4D97-AF65-F5344CB8AC3E}">
        <p14:creationId xmlns:p14="http://schemas.microsoft.com/office/powerpoint/2010/main" val="3824053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
        <p:nvSpPr>
          <p:cNvPr id="6" name="Shape 44"/>
          <p:cNvSpPr txBox="1">
            <a:spLocks noGrp="1"/>
          </p:cNvSpPr>
          <p:nvPr>
            <p:ph type="title"/>
          </p:nvPr>
        </p:nvSpPr>
        <p:spPr>
          <a:xfrm>
            <a:off x="311700" y="1283225"/>
            <a:ext cx="8520600" cy="572700"/>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chemeClr val="dk1"/>
              </a:buClr>
              <a:buFont typeface="Arial"/>
              <a:buNone/>
              <a:defRPr sz="7200"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b="1">
                <a:solidFill>
                  <a:schemeClr val="dk1"/>
                </a:solidFill>
              </a:defRPr>
            </a:lvl2pPr>
            <a:lvl3pPr lvl="2" indent="0" rtl="0">
              <a:spcBef>
                <a:spcPts val="0"/>
              </a:spcBef>
              <a:buClr>
                <a:schemeClr val="dk1"/>
              </a:buClr>
              <a:buFont typeface="Arial"/>
              <a:buNone/>
              <a:defRPr sz="2800" b="1">
                <a:solidFill>
                  <a:schemeClr val="dk1"/>
                </a:solidFill>
              </a:defRPr>
            </a:lvl3pPr>
            <a:lvl4pPr lvl="3" indent="0" rtl="0">
              <a:spcBef>
                <a:spcPts val="0"/>
              </a:spcBef>
              <a:buClr>
                <a:schemeClr val="dk1"/>
              </a:buClr>
              <a:buFont typeface="Arial"/>
              <a:buNone/>
              <a:defRPr sz="2800" b="1">
                <a:solidFill>
                  <a:schemeClr val="dk1"/>
                </a:solidFill>
              </a:defRPr>
            </a:lvl4pPr>
            <a:lvl5pPr lvl="4" indent="0" rtl="0">
              <a:spcBef>
                <a:spcPts val="0"/>
              </a:spcBef>
              <a:buClr>
                <a:schemeClr val="dk1"/>
              </a:buClr>
              <a:buFont typeface="Arial"/>
              <a:buNone/>
              <a:defRPr sz="2800" b="1">
                <a:solidFill>
                  <a:schemeClr val="dk1"/>
                </a:solidFill>
              </a:defRPr>
            </a:lvl5pPr>
            <a:lvl6pPr lvl="5" indent="0" rtl="0">
              <a:spcBef>
                <a:spcPts val="0"/>
              </a:spcBef>
              <a:buClr>
                <a:schemeClr val="dk1"/>
              </a:buClr>
              <a:buFont typeface="Arial"/>
              <a:buNone/>
              <a:defRPr sz="2800" b="1">
                <a:solidFill>
                  <a:schemeClr val="dk1"/>
                </a:solidFill>
              </a:defRPr>
            </a:lvl6pPr>
            <a:lvl7pPr lvl="6" indent="0" rtl="0">
              <a:spcBef>
                <a:spcPts val="0"/>
              </a:spcBef>
              <a:buClr>
                <a:schemeClr val="dk1"/>
              </a:buClr>
              <a:buFont typeface="Arial"/>
              <a:buNone/>
              <a:defRPr sz="2800" b="1">
                <a:solidFill>
                  <a:schemeClr val="dk1"/>
                </a:solidFill>
              </a:defRPr>
            </a:lvl7pPr>
            <a:lvl8pPr lvl="7" indent="0" rtl="0">
              <a:spcBef>
                <a:spcPts val="0"/>
              </a:spcBef>
              <a:buClr>
                <a:schemeClr val="dk1"/>
              </a:buClr>
              <a:buFont typeface="Arial"/>
              <a:buNone/>
              <a:defRPr sz="2800" b="1">
                <a:solidFill>
                  <a:schemeClr val="dk1"/>
                </a:solidFill>
              </a:defRPr>
            </a:lvl8pPr>
            <a:lvl9pPr lvl="8" indent="0" rtl="0">
              <a:spcBef>
                <a:spcPts val="0"/>
              </a:spcBef>
              <a:buClr>
                <a:schemeClr val="dk1"/>
              </a:buClr>
              <a:buFont typeface="Arial"/>
              <a:buNone/>
              <a:defRPr sz="2800" b="1">
                <a:solidFill>
                  <a:schemeClr val="dk1"/>
                </a:solidFill>
              </a:defRPr>
            </a:lvl9pPr>
          </a:lstStyle>
          <a:p>
            <a:endParaRPr dirty="0"/>
          </a:p>
        </p:txBody>
      </p:sp>
      <p:sp>
        <p:nvSpPr>
          <p:cNvPr id="7" name="Shape 45"/>
          <p:cNvSpPr txBox="1">
            <a:spLocks noGrp="1"/>
          </p:cNvSpPr>
          <p:nvPr>
            <p:ph type="subTitle" idx="1"/>
          </p:nvPr>
        </p:nvSpPr>
        <p:spPr>
          <a:xfrm>
            <a:off x="436825" y="1005325"/>
            <a:ext cx="7508700" cy="357000"/>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1pPr>
            <a:lvl2pPr marL="457200" marR="0" lvl="1"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2pPr>
            <a:lvl3pPr marL="914400" marR="0" lvl="2"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3pPr>
            <a:lvl4pPr marL="1371600" marR="0" lvl="3"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4pPr>
            <a:lvl5pPr marL="1828800" marR="0" lvl="4"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5pPr>
            <a:lvl6pPr marL="2286000" marR="0" lvl="5"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6pPr>
            <a:lvl7pPr marL="2743200" marR="0" lvl="6"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7pPr>
            <a:lvl8pPr marL="3200400" marR="0" lvl="7"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8pPr>
            <a:lvl9pPr marL="3657600" marR="0" lvl="8" indent="0" rtl="0">
              <a:lnSpc>
                <a:spcPct val="100000"/>
              </a:lnSpc>
              <a:spcBef>
                <a:spcPts val="0"/>
              </a:spcBef>
              <a:spcAft>
                <a:spcPts val="0"/>
              </a:spcAft>
              <a:buClr>
                <a:srgbClr val="000000"/>
              </a:buClr>
              <a:buFont typeface="Arial"/>
              <a:buNone/>
              <a:defRPr sz="1400" b="1" i="0" u="none" strike="noStrike" cap="none">
                <a:solidFill>
                  <a:srgbClr val="000000"/>
                </a:solidFill>
                <a:highlight>
                  <a:srgbClr val="FFFFFF"/>
                </a:highlight>
                <a:latin typeface="Arial"/>
                <a:ea typeface="Arial"/>
                <a:cs typeface="Arial"/>
                <a:sym typeface="Arial"/>
              </a:defRPr>
            </a:lvl9pPr>
          </a:lstStyle>
          <a:p>
            <a:endParaRPr dirty="0"/>
          </a:p>
        </p:txBody>
      </p:sp>
    </p:spTree>
    <p:extLst>
      <p:ext uri="{BB962C8B-B14F-4D97-AF65-F5344CB8AC3E}">
        <p14:creationId xmlns:p14="http://schemas.microsoft.com/office/powerpoint/2010/main" val="1336738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7" name="Shape 86"/>
          <p:cNvSpPr/>
          <p:nvPr userDrawn="1"/>
        </p:nvSpPr>
        <p:spPr>
          <a:xfrm>
            <a:off x="0" y="1809750"/>
            <a:ext cx="12192000" cy="1543200"/>
          </a:xfrm>
          <a:prstGeom prst="rect">
            <a:avLst/>
          </a:prstGeom>
          <a:solidFill>
            <a:schemeClr val="accent1"/>
          </a:solidFill>
          <a:ln>
            <a:noFill/>
          </a:ln>
        </p:spPr>
        <p:txBody>
          <a:bodyPr lIns="121900" tIns="60925" rIns="121900" bIns="60925" anchor="ctr" anchorCtr="0">
            <a:noAutofit/>
          </a:bodyPr>
          <a:lstStyle/>
          <a:p>
            <a:pPr marL="0" marR="0" lvl="0" indent="0" algn="ctr" rtl="0">
              <a:lnSpc>
                <a:spcPct val="100000"/>
              </a:lnSpc>
              <a:spcBef>
                <a:spcPts val="0"/>
              </a:spcBef>
              <a:spcAft>
                <a:spcPts val="0"/>
              </a:spcAft>
              <a:buClr>
                <a:srgbClr val="000000"/>
              </a:buClr>
              <a:buFont typeface="Arial"/>
              <a:buNone/>
            </a:pPr>
            <a:endParaRPr sz="3700" b="1" i="0" u="none" strike="noStrike" cap="none">
              <a:solidFill>
                <a:schemeClr val="dk2"/>
              </a:solidFill>
              <a:latin typeface="Arial"/>
              <a:ea typeface="Arial"/>
              <a:cs typeface="Arial"/>
              <a:sym typeface="Arial"/>
            </a:endParaRPr>
          </a:p>
        </p:txBody>
      </p:sp>
      <p:sp>
        <p:nvSpPr>
          <p:cNvPr id="9" name="Shape 87"/>
          <p:cNvSpPr txBox="1">
            <a:spLocks noGrp="1"/>
          </p:cNvSpPr>
          <p:nvPr>
            <p:ph type="title"/>
          </p:nvPr>
        </p:nvSpPr>
        <p:spPr>
          <a:xfrm>
            <a:off x="381837" y="2095500"/>
            <a:ext cx="8112899" cy="1021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1" i="0" u="none" strike="noStrike" cap="none">
                <a:solidFill>
                  <a:schemeClr val="tx1"/>
                </a:solidFill>
                <a:latin typeface="Arial"/>
                <a:ea typeface="Arial"/>
                <a:cs typeface="Arial"/>
                <a:sym typeface="Arial"/>
              </a:defRPr>
            </a:lvl1pPr>
            <a:lvl2pPr marL="0" marR="0" lvl="1" indent="0" algn="l" rtl="0">
              <a:spcBef>
                <a:spcPts val="0"/>
              </a:spcBef>
              <a:buClr>
                <a:schemeClr val="dk1"/>
              </a:buClr>
              <a:buFont typeface="Arial"/>
              <a:buNone/>
              <a:defRPr sz="2400" b="1">
                <a:solidFill>
                  <a:schemeClr val="dk1"/>
                </a:solidFill>
              </a:defRPr>
            </a:lvl2pPr>
            <a:lvl3pPr marL="0" marR="0" lvl="2" indent="0" algn="l" rtl="0">
              <a:spcBef>
                <a:spcPts val="0"/>
              </a:spcBef>
              <a:buClr>
                <a:schemeClr val="dk1"/>
              </a:buClr>
              <a:buFont typeface="Arial"/>
              <a:buNone/>
              <a:defRPr sz="2400" b="1">
                <a:solidFill>
                  <a:schemeClr val="dk1"/>
                </a:solidFill>
              </a:defRPr>
            </a:lvl3pPr>
            <a:lvl4pPr marL="0" marR="0" lvl="3" indent="0" algn="l" rtl="0">
              <a:spcBef>
                <a:spcPts val="0"/>
              </a:spcBef>
              <a:buClr>
                <a:schemeClr val="dk1"/>
              </a:buClr>
              <a:buFont typeface="Arial"/>
              <a:buNone/>
              <a:defRPr sz="2400" b="1">
                <a:solidFill>
                  <a:schemeClr val="dk1"/>
                </a:solidFill>
              </a:defRPr>
            </a:lvl4pPr>
            <a:lvl5pPr marL="0" marR="0" lvl="4" indent="0" algn="l" rtl="0">
              <a:spcBef>
                <a:spcPts val="0"/>
              </a:spcBef>
              <a:buClr>
                <a:schemeClr val="dk1"/>
              </a:buClr>
              <a:buFont typeface="Arial"/>
              <a:buNone/>
              <a:defRPr sz="2400" b="1">
                <a:solidFill>
                  <a:schemeClr val="dk1"/>
                </a:solidFill>
              </a:defRPr>
            </a:lvl5pPr>
            <a:lvl6pPr marL="0" marR="0" lvl="5" indent="0" algn="l" rtl="0">
              <a:spcBef>
                <a:spcPts val="0"/>
              </a:spcBef>
              <a:buClr>
                <a:schemeClr val="dk1"/>
              </a:buClr>
              <a:buFont typeface="Arial"/>
              <a:buNone/>
              <a:defRPr sz="2400" b="1">
                <a:solidFill>
                  <a:schemeClr val="dk1"/>
                </a:solidFill>
              </a:defRPr>
            </a:lvl6pPr>
            <a:lvl7pPr marL="0" marR="0" lvl="6" indent="0" algn="l" rtl="0">
              <a:spcBef>
                <a:spcPts val="0"/>
              </a:spcBef>
              <a:buClr>
                <a:schemeClr val="dk1"/>
              </a:buClr>
              <a:buFont typeface="Arial"/>
              <a:buNone/>
              <a:defRPr sz="2400" b="1">
                <a:solidFill>
                  <a:schemeClr val="dk1"/>
                </a:solidFill>
              </a:defRPr>
            </a:lvl7pPr>
            <a:lvl8pPr marL="0" marR="0" lvl="7" indent="0" algn="l" rtl="0">
              <a:spcBef>
                <a:spcPts val="0"/>
              </a:spcBef>
              <a:buClr>
                <a:schemeClr val="dk1"/>
              </a:buClr>
              <a:buFont typeface="Arial"/>
              <a:buNone/>
              <a:defRPr sz="2400" b="1">
                <a:solidFill>
                  <a:schemeClr val="dk1"/>
                </a:solidFill>
              </a:defRPr>
            </a:lvl8pPr>
            <a:lvl9pPr marL="0" marR="0" lvl="8" indent="0" algn="l" rtl="0">
              <a:spcBef>
                <a:spcPts val="0"/>
              </a:spcBef>
              <a:buClr>
                <a:schemeClr val="dk1"/>
              </a:buClr>
              <a:buFont typeface="Arial"/>
              <a:buNone/>
              <a:defRPr sz="2400" b="1">
                <a:solidFill>
                  <a:schemeClr val="dk1"/>
                </a:solidFill>
              </a:defRPr>
            </a:lvl9pPr>
          </a:lstStyle>
          <a:p>
            <a:endParaRPr dirty="0"/>
          </a:p>
        </p:txBody>
      </p:sp>
    </p:spTree>
    <p:extLst>
      <p:ext uri="{BB962C8B-B14F-4D97-AF65-F5344CB8AC3E}">
        <p14:creationId xmlns:p14="http://schemas.microsoft.com/office/powerpoint/2010/main" val="92077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3" name="Subtitle 2"/>
          <p:cNvSpPr>
            <a:spLocks noGrp="1"/>
          </p:cNvSpPr>
          <p:nvPr>
            <p:ph type="subTitle" idx="1"/>
          </p:nvPr>
        </p:nvSpPr>
        <p:spPr>
          <a:xfrm>
            <a:off x="1524000" y="3602038"/>
            <a:ext cx="9144000" cy="855662"/>
          </a:xfrm>
          <a:prstGeom prst="rect">
            <a:avLst/>
          </a:prstGeom>
        </p:spPr>
        <p:txBody>
          <a:bodyPr anchor="ctr" anchorCtr="0"/>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spTree>
    <p:extLst>
      <p:ext uri="{BB962C8B-B14F-4D97-AF65-F5344CB8AC3E}">
        <p14:creationId xmlns:p14="http://schemas.microsoft.com/office/powerpoint/2010/main" val="33647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6" name="Shape 77"/>
          <p:cNvSpPr txBox="1">
            <a:spLocks noGrp="1"/>
          </p:cNvSpPr>
          <p:nvPr>
            <p:ph type="title"/>
          </p:nvPr>
        </p:nvSpPr>
        <p:spPr>
          <a:xfrm>
            <a:off x="311700" y="826025"/>
            <a:ext cx="62462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6200"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6200" b="1">
                <a:solidFill>
                  <a:schemeClr val="dk1"/>
                </a:solidFill>
              </a:defRPr>
            </a:lvl2pPr>
            <a:lvl3pPr lvl="2" indent="0" rtl="0">
              <a:spcBef>
                <a:spcPts val="0"/>
              </a:spcBef>
              <a:buClr>
                <a:schemeClr val="dk1"/>
              </a:buClr>
              <a:buFont typeface="Arial"/>
              <a:buNone/>
              <a:defRPr sz="6200" b="1">
                <a:solidFill>
                  <a:schemeClr val="dk1"/>
                </a:solidFill>
              </a:defRPr>
            </a:lvl3pPr>
            <a:lvl4pPr lvl="3" indent="0" rtl="0">
              <a:spcBef>
                <a:spcPts val="0"/>
              </a:spcBef>
              <a:buClr>
                <a:schemeClr val="dk1"/>
              </a:buClr>
              <a:buFont typeface="Arial"/>
              <a:buNone/>
              <a:defRPr sz="6200" b="1">
                <a:solidFill>
                  <a:schemeClr val="dk1"/>
                </a:solidFill>
              </a:defRPr>
            </a:lvl4pPr>
            <a:lvl5pPr lvl="4" indent="0" rtl="0">
              <a:spcBef>
                <a:spcPts val="0"/>
              </a:spcBef>
              <a:buClr>
                <a:schemeClr val="dk1"/>
              </a:buClr>
              <a:buFont typeface="Arial"/>
              <a:buNone/>
              <a:defRPr sz="6200" b="1">
                <a:solidFill>
                  <a:schemeClr val="dk1"/>
                </a:solidFill>
              </a:defRPr>
            </a:lvl5pPr>
            <a:lvl6pPr lvl="5" indent="0" rtl="0">
              <a:spcBef>
                <a:spcPts val="0"/>
              </a:spcBef>
              <a:buClr>
                <a:schemeClr val="dk1"/>
              </a:buClr>
              <a:buFont typeface="Arial"/>
              <a:buNone/>
              <a:defRPr sz="6200" b="1">
                <a:solidFill>
                  <a:schemeClr val="dk1"/>
                </a:solidFill>
              </a:defRPr>
            </a:lvl6pPr>
            <a:lvl7pPr lvl="6" indent="0" rtl="0">
              <a:spcBef>
                <a:spcPts val="0"/>
              </a:spcBef>
              <a:buClr>
                <a:schemeClr val="dk1"/>
              </a:buClr>
              <a:buFont typeface="Arial"/>
              <a:buNone/>
              <a:defRPr sz="6200" b="1">
                <a:solidFill>
                  <a:schemeClr val="dk1"/>
                </a:solidFill>
              </a:defRPr>
            </a:lvl7pPr>
            <a:lvl8pPr lvl="7" indent="0" rtl="0">
              <a:spcBef>
                <a:spcPts val="0"/>
              </a:spcBef>
              <a:buClr>
                <a:schemeClr val="dk1"/>
              </a:buClr>
              <a:buFont typeface="Arial"/>
              <a:buNone/>
              <a:defRPr sz="6200" b="1">
                <a:solidFill>
                  <a:schemeClr val="dk1"/>
                </a:solidFill>
              </a:defRPr>
            </a:lvl8pPr>
            <a:lvl9pPr lvl="8" indent="0" rtl="0">
              <a:spcBef>
                <a:spcPts val="0"/>
              </a:spcBef>
              <a:buClr>
                <a:schemeClr val="dk1"/>
              </a:buClr>
              <a:buFont typeface="Arial"/>
              <a:buNone/>
              <a:defRPr sz="6200" b="1">
                <a:solidFill>
                  <a:schemeClr val="dk1"/>
                </a:solidFill>
              </a:defRPr>
            </a:lvl9pPr>
          </a:lstStyle>
          <a:p>
            <a:endParaRPr dirty="0"/>
          </a:p>
        </p:txBody>
      </p:sp>
    </p:spTree>
    <p:extLst>
      <p:ext uri="{BB962C8B-B14F-4D97-AF65-F5344CB8AC3E}">
        <p14:creationId xmlns:p14="http://schemas.microsoft.com/office/powerpoint/2010/main" val="1106457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1"/>
            <a:ext cx="12192000" cy="159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5900" y="270667"/>
            <a:ext cx="10515600" cy="1325563"/>
          </a:xfrm>
        </p:spPr>
        <p:txBody>
          <a:bodyPr/>
          <a:lstStyle>
            <a:lvl1pPr>
              <a:defRPr>
                <a:solidFill>
                  <a:sysClr val="windowText" lastClr="000000"/>
                </a:solidFill>
              </a:defRPr>
            </a:lvl1pPr>
          </a:lstStyle>
          <a:p>
            <a:endParaRPr lang="en-US" dirty="0"/>
          </a:p>
        </p:txBody>
      </p:sp>
    </p:spTree>
    <p:extLst>
      <p:ext uri="{BB962C8B-B14F-4D97-AF65-F5344CB8AC3E}">
        <p14:creationId xmlns:p14="http://schemas.microsoft.com/office/powerpoint/2010/main" val="3707748474"/>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Rectangle 2"/>
          <p:cNvSpPr/>
          <p:nvPr userDrawn="1"/>
        </p:nvSpPr>
        <p:spPr>
          <a:xfrm>
            <a:off x="0" y="0"/>
            <a:ext cx="12319000" cy="1708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5093" y="108373"/>
            <a:ext cx="10978707" cy="1600200"/>
          </a:xfrm>
        </p:spPr>
        <p:txBody>
          <a:bodyPr anchor="ctr">
            <a:normAutofit/>
          </a:bodyPr>
          <a:lstStyle>
            <a:lvl1pPr>
              <a:defRPr sz="3600" b="1">
                <a:solidFill>
                  <a:schemeClr val="tx1"/>
                </a:solidFill>
              </a:defRPr>
            </a:lvl1pPr>
          </a:lstStyle>
          <a:p>
            <a:endParaRPr lang="en-US" dirty="0"/>
          </a:p>
        </p:txBody>
      </p:sp>
    </p:spTree>
    <p:extLst>
      <p:ext uri="{BB962C8B-B14F-4D97-AF65-F5344CB8AC3E}">
        <p14:creationId xmlns:p14="http://schemas.microsoft.com/office/powerpoint/2010/main" val="3188731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5672" y="1018267"/>
            <a:ext cx="4713514" cy="1325563"/>
          </a:xfrm>
        </p:spPr>
        <p:txBody>
          <a:bodyPr/>
          <a:lstStyle/>
          <a:p>
            <a:endParaRPr lang="en-US"/>
          </a:p>
        </p:txBody>
      </p:sp>
      <p:sp>
        <p:nvSpPr>
          <p:cNvPr id="3" name="Date Placeholder 2"/>
          <p:cNvSpPr>
            <a:spLocks noGrp="1"/>
          </p:cNvSpPr>
          <p:nvPr>
            <p:ph type="dt" sz="half" idx="10"/>
          </p:nvPr>
        </p:nvSpPr>
        <p:spPr/>
        <p:txBody>
          <a:bodyPr/>
          <a:lstStyle/>
          <a:p>
            <a:fld id="{51A82CE6-4ED0-47B0-9B2C-4B982941F720}"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8922D-D1EC-4DB3-8567-569D8AD3449F}" type="slidenum">
              <a:rPr lang="en-US" smtClean="0"/>
              <a:t>‹#›</a:t>
            </a:fld>
            <a:endParaRPr lang="en-US"/>
          </a:p>
        </p:txBody>
      </p:sp>
      <p:sp>
        <p:nvSpPr>
          <p:cNvPr id="7" name="Text Placeholder 6"/>
          <p:cNvSpPr>
            <a:spLocks noGrp="1"/>
          </p:cNvSpPr>
          <p:nvPr>
            <p:ph type="body" sz="quarter" idx="13"/>
          </p:nvPr>
        </p:nvSpPr>
        <p:spPr>
          <a:xfrm>
            <a:off x="745672" y="2563813"/>
            <a:ext cx="4707392" cy="1257300"/>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773541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chemeClr val="tx1">
              <a:lumMod val="50000"/>
              <a:lumOff val="50000"/>
            </a:schemeClr>
          </a:solidFill>
        </p:spPr>
        <p:txBody>
          <a:bodyPr anchor="b"/>
          <a:lstStyle>
            <a:lvl1pPr>
              <a:defRPr sz="6000">
                <a:solidFill>
                  <a:schemeClr val="bg1"/>
                </a:solidFill>
              </a:defRPr>
            </a:lvl1pPr>
          </a:lstStyle>
          <a:p>
            <a:endParaRPr lang="en-US" dirty="0"/>
          </a:p>
        </p:txBody>
      </p:sp>
      <p:sp>
        <p:nvSpPr>
          <p:cNvPr id="3" name="Text Placeholder 2"/>
          <p:cNvSpPr>
            <a:spLocks noGrp="1"/>
          </p:cNvSpPr>
          <p:nvPr>
            <p:ph type="body" idx="1"/>
          </p:nvPr>
        </p:nvSpPr>
        <p:spPr>
          <a:xfrm>
            <a:off x="831850" y="4811049"/>
            <a:ext cx="10515600" cy="432242"/>
          </a:xfrm>
          <a:solidFill>
            <a:schemeClr val="tx1"/>
          </a:solidFill>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4" name="Date Placeholder 3"/>
          <p:cNvSpPr>
            <a:spLocks noGrp="1"/>
          </p:cNvSpPr>
          <p:nvPr>
            <p:ph type="dt" sz="half" idx="10"/>
          </p:nvPr>
        </p:nvSpPr>
        <p:spPr/>
        <p:txBody>
          <a:bodyPr/>
          <a:lstStyle/>
          <a:p>
            <a:fld id="{51A82CE6-4ED0-47B0-9B2C-4B982941F72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922D-D1EC-4DB3-8567-569D8AD3449F}" type="slidenum">
              <a:rPr lang="en-US" smtClean="0"/>
              <a:t>‹#›</a:t>
            </a:fld>
            <a:endParaRPr lang="en-US"/>
          </a:p>
        </p:txBody>
      </p:sp>
    </p:spTree>
    <p:extLst>
      <p:ext uri="{BB962C8B-B14F-4D97-AF65-F5344CB8AC3E}">
        <p14:creationId xmlns:p14="http://schemas.microsoft.com/office/powerpoint/2010/main" val="2041342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A82CE6-4ED0-47B0-9B2C-4B982941F720}"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8922D-D1EC-4DB3-8567-569D8AD3449F}" type="slidenum">
              <a:rPr lang="en-US" smtClean="0"/>
              <a:t>‹#›</a:t>
            </a:fld>
            <a:endParaRPr lang="en-US"/>
          </a:p>
        </p:txBody>
      </p:sp>
    </p:spTree>
    <p:extLst>
      <p:ext uri="{BB962C8B-B14F-4D97-AF65-F5344CB8AC3E}">
        <p14:creationId xmlns:p14="http://schemas.microsoft.com/office/powerpoint/2010/main" val="511536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A82CE6-4ED0-47B0-9B2C-4B982941F720}"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8922D-D1EC-4DB3-8567-569D8AD3449F}" type="slidenum">
              <a:rPr lang="en-US" smtClean="0"/>
              <a:t>‹#›</a:t>
            </a:fld>
            <a:endParaRPr lang="en-US"/>
          </a:p>
        </p:txBody>
      </p:sp>
    </p:spTree>
    <p:extLst>
      <p:ext uri="{BB962C8B-B14F-4D97-AF65-F5344CB8AC3E}">
        <p14:creationId xmlns:p14="http://schemas.microsoft.com/office/powerpoint/2010/main" val="373837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5234" y="5257800"/>
            <a:ext cx="3592196" cy="996950"/>
          </a:xfrm>
          <a:prstGeom prst="rect">
            <a:avLst/>
          </a:prstGeom>
        </p:spPr>
      </p:pic>
      <p:sp>
        <p:nvSpPr>
          <p:cNvPr id="8" name="Subtitle 2"/>
          <p:cNvSpPr>
            <a:spLocks noGrp="1"/>
          </p:cNvSpPr>
          <p:nvPr>
            <p:ph type="subTitle" idx="1"/>
          </p:nvPr>
        </p:nvSpPr>
        <p:spPr>
          <a:xfrm>
            <a:off x="1524000" y="3602038"/>
            <a:ext cx="9144000" cy="855662"/>
          </a:xfrm>
          <a:prstGeom prst="rect">
            <a:avLst/>
          </a:prstGeom>
        </p:spPr>
        <p:txBody>
          <a:bodyPr anchor="ctr" anchorCtr="0"/>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Tree>
    <p:extLst>
      <p:ext uri="{BB962C8B-B14F-4D97-AF65-F5344CB8AC3E}">
        <p14:creationId xmlns:p14="http://schemas.microsoft.com/office/powerpoint/2010/main" val="31790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2481943"/>
            <a:ext cx="10515600" cy="2080532"/>
          </a:xfrm>
        </p:spPr>
        <p:txBody>
          <a:bodyPr anchor="b"/>
          <a:lstStyle>
            <a:lvl1pPr>
              <a:defRPr sz="6000"/>
            </a:lvl1pPr>
          </a:lstStyle>
          <a:p>
            <a:endParaRPr lang="en-US" dirty="0"/>
          </a:p>
        </p:txBody>
      </p:sp>
      <p:sp>
        <p:nvSpPr>
          <p:cNvPr id="3" name="Text Placeholder 2"/>
          <p:cNvSpPr>
            <a:spLocks noGrp="1"/>
          </p:cNvSpPr>
          <p:nvPr>
            <p:ph type="body" idx="1"/>
          </p:nvPr>
        </p:nvSpPr>
        <p:spPr>
          <a:xfrm>
            <a:off x="831850" y="4589463"/>
            <a:ext cx="10515600" cy="1500187"/>
          </a:xfrm>
          <a:prstGeom prst="rect">
            <a:avLst/>
          </a:prstGeom>
          <a:noFill/>
        </p:spPr>
        <p:txBody>
          <a:bodyPr anchor="ctr" anchorCtr="0">
            <a:normAutofit/>
          </a:bodyPr>
          <a:lstStyle>
            <a:lvl1pPr marL="0" indent="0">
              <a:buNone/>
              <a:defRPr sz="28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4" name="Date Placeholder 3"/>
          <p:cNvSpPr>
            <a:spLocks noGrp="1"/>
          </p:cNvSpPr>
          <p:nvPr>
            <p:ph type="dt" sz="half" idx="10"/>
          </p:nvPr>
        </p:nvSpPr>
        <p:spPr/>
        <p:txBody>
          <a:bodyPr/>
          <a:lstStyle/>
          <a:p>
            <a:fld id="{CFB2AF0B-8AD4-4EB8-99B7-255F387D564B}" type="datetimeFigureOut">
              <a:rPr lang="en-US" smtClean="0"/>
              <a:t>3/19/2021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65D83-C431-4F95-9FC2-1259723B9E42}"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956" y="525760"/>
            <a:ext cx="4378671" cy="1215222"/>
          </a:xfrm>
          <a:prstGeom prst="rect">
            <a:avLst/>
          </a:prstGeom>
        </p:spPr>
      </p:pic>
    </p:spTree>
    <p:extLst>
      <p:ext uri="{BB962C8B-B14F-4D97-AF65-F5344CB8AC3E}">
        <p14:creationId xmlns:p14="http://schemas.microsoft.com/office/powerpoint/2010/main" val="188176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14804" y="2704420"/>
            <a:ext cx="3973285" cy="822551"/>
          </a:xfrm>
        </p:spPr>
        <p:txBody>
          <a:bodyPr/>
          <a:lstStyle>
            <a:lvl1pPr>
              <a:defRPr/>
            </a:lvl1pPr>
          </a:lstStyle>
          <a:p>
            <a:r>
              <a:rPr lang="en-US" dirty="0"/>
              <a:t>Edit</a:t>
            </a:r>
          </a:p>
        </p:txBody>
      </p:sp>
      <p:sp>
        <p:nvSpPr>
          <p:cNvPr id="5" name="Date Placeholder 4"/>
          <p:cNvSpPr>
            <a:spLocks noGrp="1"/>
          </p:cNvSpPr>
          <p:nvPr>
            <p:ph type="dt" sz="half" idx="10"/>
          </p:nvPr>
        </p:nvSpPr>
        <p:spPr/>
        <p:txBody>
          <a:bodyPr/>
          <a:lstStyle/>
          <a:p>
            <a:fld id="{CFB2AF0B-8AD4-4EB8-99B7-255F387D564B}"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65D83-C431-4F95-9FC2-1259723B9E42}" type="slidenum">
              <a:rPr lang="en-US" smtClean="0"/>
              <a:t>‹#›</a:t>
            </a:fld>
            <a:endParaRPr lang="en-US"/>
          </a:p>
        </p:txBody>
      </p:sp>
      <p:sp>
        <p:nvSpPr>
          <p:cNvPr id="8" name="TextBox 7"/>
          <p:cNvSpPr txBox="1"/>
          <p:nvPr userDrawn="1"/>
        </p:nvSpPr>
        <p:spPr>
          <a:xfrm>
            <a:off x="5088089" y="-34791"/>
            <a:ext cx="1683474" cy="5478423"/>
          </a:xfrm>
          <a:prstGeom prst="rect">
            <a:avLst/>
          </a:prstGeom>
          <a:noFill/>
        </p:spPr>
        <p:txBody>
          <a:bodyPr wrap="none" rtlCol="0">
            <a:spAutoFit/>
          </a:bodyPr>
          <a:lstStyle/>
          <a:p>
            <a:r>
              <a:rPr lang="en-US" sz="35000" dirty="0">
                <a:solidFill>
                  <a:schemeClr val="accent1"/>
                </a:solidFill>
              </a:rPr>
              <a:t>{</a:t>
            </a:r>
          </a:p>
        </p:txBody>
      </p:sp>
      <p:sp>
        <p:nvSpPr>
          <p:cNvPr id="10" name="Text Placeholder 12"/>
          <p:cNvSpPr>
            <a:spLocks noGrp="1"/>
          </p:cNvSpPr>
          <p:nvPr>
            <p:ph type="body" sz="quarter" idx="14" hasCustomPrompt="1"/>
          </p:nvPr>
        </p:nvSpPr>
        <p:spPr>
          <a:xfrm>
            <a:off x="7086600" y="609600"/>
            <a:ext cx="3048000" cy="5181600"/>
          </a:xfrm>
          <a:noFill/>
        </p:spPr>
        <p:txBody>
          <a:bodyPr anchor="ctr"/>
          <a:lstStyle>
            <a:lvl1pPr marL="285750" indent="-285750">
              <a:spcBef>
                <a:spcPts val="0"/>
              </a:spcBef>
              <a:spcAft>
                <a:spcPts val="1800"/>
              </a:spcAft>
              <a:buFont typeface="Arial" charset="0"/>
              <a:buChar char="•"/>
              <a:defRPr sz="2400" b="0">
                <a:solidFill>
                  <a:schemeClr val="tx1"/>
                </a:solidFill>
              </a:defRPr>
            </a:lvl1pPr>
            <a:lvl2pPr marL="457200" indent="0">
              <a:buFont typeface="Arial" charset="0"/>
              <a:buNone/>
              <a:defRPr b="1">
                <a:solidFill>
                  <a:schemeClr val="tx1"/>
                </a:solidFill>
              </a:defRPr>
            </a:lvl2pPr>
            <a:lvl3pPr marL="914400" indent="0">
              <a:buFont typeface="Arial" charset="0"/>
              <a:buNone/>
              <a:defRPr b="1">
                <a:solidFill>
                  <a:schemeClr val="tx1"/>
                </a:solidFill>
              </a:defRPr>
            </a:lvl3pPr>
            <a:lvl4pPr marL="1371600" indent="0">
              <a:buFont typeface="Arial" charset="0"/>
              <a:buNone/>
              <a:defRPr b="1">
                <a:solidFill>
                  <a:schemeClr val="tx1"/>
                </a:solidFill>
              </a:defRPr>
            </a:lvl4pPr>
            <a:lvl5pPr marL="1828800" indent="0">
              <a:buFont typeface="Arial" charset="0"/>
              <a:buNone/>
              <a:defRPr/>
            </a:lvl5pPr>
          </a:lstStyle>
          <a:p>
            <a:pPr lvl="0"/>
            <a:r>
              <a:rPr lang="en-US" dirty="0"/>
              <a:t>Bullet text</a:t>
            </a:r>
          </a:p>
          <a:p>
            <a:pPr lvl="0"/>
            <a:r>
              <a:rPr lang="en-US" dirty="0"/>
              <a:t>Bullet text</a:t>
            </a:r>
          </a:p>
          <a:p>
            <a:pPr lvl="0"/>
            <a:endParaRPr lang="en-US" dirty="0"/>
          </a:p>
        </p:txBody>
      </p:sp>
    </p:spTree>
    <p:extLst>
      <p:ext uri="{BB962C8B-B14F-4D97-AF65-F5344CB8AC3E}">
        <p14:creationId xmlns:p14="http://schemas.microsoft.com/office/powerpoint/2010/main" val="851814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783771"/>
            <a:ext cx="5157787" cy="5405892"/>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172200" y="783771"/>
            <a:ext cx="5183188" cy="5405892"/>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FB2AF0B-8AD4-4EB8-99B7-255F387D564B}"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65D83-C431-4F95-9FC2-1259723B9E42}" type="slidenum">
              <a:rPr lang="en-US" smtClean="0"/>
              <a:t>‹#›</a:t>
            </a:fld>
            <a:endParaRPr lang="en-US"/>
          </a:p>
        </p:txBody>
      </p:sp>
    </p:spTree>
    <p:extLst>
      <p:ext uri="{BB962C8B-B14F-4D97-AF65-F5344CB8AC3E}">
        <p14:creationId xmlns:p14="http://schemas.microsoft.com/office/powerpoint/2010/main" val="10889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endParaRPr lang="en-US" dirty="0"/>
          </a:p>
        </p:txBody>
      </p:sp>
      <p:sp>
        <p:nvSpPr>
          <p:cNvPr id="3" name="Text Placeholder 2"/>
          <p:cNvSpPr>
            <a:spLocks noGrp="1"/>
          </p:cNvSpPr>
          <p:nvPr>
            <p:ph type="body" idx="1"/>
          </p:nvPr>
        </p:nvSpPr>
        <p:spPr>
          <a:xfrm>
            <a:off x="839788" y="2030867"/>
            <a:ext cx="5157787" cy="474208"/>
          </a:xfrm>
          <a:prstGeom prst="rect">
            <a:avLst/>
          </a:prstGeo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b="0"/>
            </a:lvl1pPr>
          </a:lstStyle>
          <a:p>
            <a:pPr lvl="0"/>
            <a:endParaRPr lang="en-US" dirty="0"/>
          </a:p>
        </p:txBody>
      </p:sp>
      <p:sp>
        <p:nvSpPr>
          <p:cNvPr id="5" name="Text Placeholder 4"/>
          <p:cNvSpPr>
            <a:spLocks noGrp="1"/>
          </p:cNvSpPr>
          <p:nvPr>
            <p:ph type="body" sz="quarter" idx="3"/>
          </p:nvPr>
        </p:nvSpPr>
        <p:spPr>
          <a:xfrm>
            <a:off x="6172200" y="2030867"/>
            <a:ext cx="5183188" cy="474208"/>
          </a:xfrm>
          <a:prstGeom prst="rect">
            <a:avLst/>
          </a:prstGeo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b="0"/>
            </a:lvl1pPr>
          </a:lstStyle>
          <a:p>
            <a:pPr lvl="0"/>
            <a:endParaRPr lang="en-US" dirty="0"/>
          </a:p>
        </p:txBody>
      </p:sp>
      <p:sp>
        <p:nvSpPr>
          <p:cNvPr id="7" name="Date Placeholder 6"/>
          <p:cNvSpPr>
            <a:spLocks noGrp="1"/>
          </p:cNvSpPr>
          <p:nvPr>
            <p:ph type="dt" sz="half" idx="10"/>
          </p:nvPr>
        </p:nvSpPr>
        <p:spPr/>
        <p:txBody>
          <a:bodyPr/>
          <a:lstStyle/>
          <a:p>
            <a:fld id="{CFB2AF0B-8AD4-4EB8-99B7-255F387D564B}"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65D83-C431-4F95-9FC2-1259723B9E42}" type="slidenum">
              <a:rPr lang="en-US" smtClean="0"/>
              <a:t>‹#›</a:t>
            </a:fld>
            <a:endParaRPr lang="en-US"/>
          </a:p>
        </p:txBody>
      </p:sp>
    </p:spTree>
    <p:extLst>
      <p:ext uri="{BB962C8B-B14F-4D97-AF65-F5344CB8AC3E}">
        <p14:creationId xmlns:p14="http://schemas.microsoft.com/office/powerpoint/2010/main" val="53624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125"/>
            <a:ext cx="5138057" cy="485775"/>
          </a:xfrm>
          <a:solidFill>
            <a:schemeClr val="accent1"/>
          </a:solidFill>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p>
            <a:fld id="{CFB2AF0B-8AD4-4EB8-99B7-255F387D564B}"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65D83-C431-4F95-9FC2-1259723B9E42}" type="slidenum">
              <a:rPr lang="en-US" smtClean="0"/>
              <a:t>‹#›</a:t>
            </a:fld>
            <a:endParaRPr lang="en-US"/>
          </a:p>
        </p:txBody>
      </p:sp>
      <p:sp>
        <p:nvSpPr>
          <p:cNvPr id="6" name="TextBox 5"/>
          <p:cNvSpPr txBox="1"/>
          <p:nvPr userDrawn="1"/>
        </p:nvSpPr>
        <p:spPr>
          <a:xfrm>
            <a:off x="838200" y="1823294"/>
            <a:ext cx="10515600" cy="1685846"/>
          </a:xfrm>
          <a:prstGeom prst="rect">
            <a:avLst/>
          </a:prstGeom>
          <a:noFill/>
        </p:spPr>
        <p:txBody>
          <a:bodyPr wrap="square" rtlCol="0">
            <a:spAutoFit/>
          </a:bodyPr>
          <a:lstStyle/>
          <a:p>
            <a:pPr marL="342900" indent="-342900">
              <a:lnSpc>
                <a:spcPct val="150000"/>
              </a:lnSpc>
              <a:buFont typeface="Arial" charset="0"/>
              <a:buChar char="•"/>
            </a:pPr>
            <a:r>
              <a:rPr lang="en-US" sz="2400" dirty="0">
                <a:latin typeface="+mn-lt"/>
              </a:rPr>
              <a:t>Bullet</a:t>
            </a:r>
            <a:r>
              <a:rPr lang="en-US" sz="2400" baseline="0" dirty="0">
                <a:latin typeface="+mn-lt"/>
              </a:rPr>
              <a:t> 1</a:t>
            </a:r>
          </a:p>
          <a:p>
            <a:pPr marL="342900" indent="-342900">
              <a:lnSpc>
                <a:spcPct val="150000"/>
              </a:lnSpc>
              <a:buFont typeface="Arial" charset="0"/>
              <a:buChar char="•"/>
            </a:pPr>
            <a:r>
              <a:rPr lang="en-US" sz="2400" baseline="0" dirty="0">
                <a:latin typeface="+mn-lt"/>
              </a:rPr>
              <a:t>Bullet 2</a:t>
            </a:r>
          </a:p>
          <a:p>
            <a:pPr marL="342900" indent="-342900">
              <a:lnSpc>
                <a:spcPct val="150000"/>
              </a:lnSpc>
              <a:buFont typeface="Arial" charset="0"/>
              <a:buChar char="•"/>
            </a:pPr>
            <a:r>
              <a:rPr lang="en-US" sz="2400" baseline="0" dirty="0">
                <a:latin typeface="+mn-lt"/>
              </a:rPr>
              <a:t>Bullet 3</a:t>
            </a:r>
            <a:endParaRPr lang="en-US" sz="2400" dirty="0">
              <a:latin typeface="+mn-lt"/>
            </a:endParaRPr>
          </a:p>
        </p:txBody>
      </p:sp>
    </p:spTree>
    <p:extLst>
      <p:ext uri="{BB962C8B-B14F-4D97-AF65-F5344CB8AC3E}">
        <p14:creationId xmlns:p14="http://schemas.microsoft.com/office/powerpoint/2010/main" val="85421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3.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3.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57325"/>
            <a:ext cx="10515600" cy="1220561"/>
          </a:xfrm>
          <a:prstGeom prst="rect">
            <a:avLst/>
          </a:prstGeom>
        </p:spPr>
        <p:txBody>
          <a:bodyPr vert="horz" lIns="91440" tIns="45720" rIns="91440" bIns="45720" rtlCol="0" anchor="ctr">
            <a:noAutofit/>
          </a:bodyPr>
          <a:lstStyle/>
          <a:p>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2AF0B-8AD4-4EB8-99B7-255F387D564B}"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65D83-C431-4F95-9FC2-1259723B9E42}" type="slidenum">
              <a:rPr lang="en-US" smtClean="0"/>
              <a:t>‹#›</a:t>
            </a:fld>
            <a:endParaRPr lang="en-US"/>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85796" y="4931229"/>
            <a:ext cx="2427259" cy="1425121"/>
          </a:xfrm>
          <a:prstGeom prst="rect">
            <a:avLst/>
          </a:prstGeom>
        </p:spPr>
      </p:pic>
      <p:sp>
        <p:nvSpPr>
          <p:cNvPr id="7" name="TextBox 6"/>
          <p:cNvSpPr txBox="1"/>
          <p:nvPr userDrawn="1"/>
        </p:nvSpPr>
        <p:spPr>
          <a:xfrm>
            <a:off x="6072412" y="873124"/>
            <a:ext cx="4773388" cy="469901"/>
          </a:xfrm>
          <a:prstGeom prst="rect">
            <a:avLst/>
          </a:prstGeom>
          <a:noFill/>
        </p:spPr>
        <p:txBody>
          <a:bodyPr wrap="square" rtlCol="0">
            <a:spAutoFit/>
          </a:bodyPr>
          <a:lstStyle/>
          <a:p>
            <a:endParaRPr lang="en-US" dirty="0"/>
          </a:p>
        </p:txBody>
      </p:sp>
      <p:sp>
        <p:nvSpPr>
          <p:cNvPr id="9" name="Text Placeholder 2"/>
          <p:cNvSpPr>
            <a:spLocks noGrp="1"/>
          </p:cNvSpPr>
          <p:nvPr>
            <p:ph type="body" idx="1"/>
          </p:nvPr>
        </p:nvSpPr>
        <p:spPr>
          <a:xfrm>
            <a:off x="838200" y="965200"/>
            <a:ext cx="3695700" cy="406400"/>
          </a:xfrm>
          <a:prstGeom prst="rect">
            <a:avLst/>
          </a:prstGeom>
          <a:solidFill>
            <a:schemeClr val="accent1"/>
          </a:solidFill>
        </p:spPr>
        <p:txBody>
          <a:bodyPr vert="horz" lIns="91440" tIns="45720" rIns="91440" bIns="45720" rtlCol="0" anchor="b" anchorCtr="0">
            <a:normAutofit/>
          </a:bodyPr>
          <a:lstStyle/>
          <a:p>
            <a:pPr lvl="0"/>
            <a:endParaRPr lang="en-US" dirty="0"/>
          </a:p>
        </p:txBody>
      </p:sp>
    </p:spTree>
    <p:extLst>
      <p:ext uri="{BB962C8B-B14F-4D97-AF65-F5344CB8AC3E}">
        <p14:creationId xmlns:p14="http://schemas.microsoft.com/office/powerpoint/2010/main" val="2530093177"/>
      </p:ext>
    </p:extLst>
  </p:cSld>
  <p:clrMap bg1="lt1" tx1="dk1" bg2="lt2" tx2="dk2" accent1="accent1" accent2="accent2" accent3="accent3" accent4="accent4" accent5="accent5" accent6="accent6" hlink="hlink" folHlink="folHlink"/>
  <p:sldLayoutIdLst>
    <p:sldLayoutId id="2147483734" r:id="rId1"/>
    <p:sldLayoutId id="2147483783" r:id="rId2"/>
    <p:sldLayoutId id="2147483733" r:id="rId3"/>
    <p:sldLayoutId id="2147483784" r:id="rId4"/>
    <p:sldLayoutId id="2147483735" r:id="rId5"/>
    <p:sldLayoutId id="2147483736" r:id="rId6"/>
    <p:sldLayoutId id="2147483744" r:id="rId7"/>
    <p:sldLayoutId id="2147483737" r:id="rId8"/>
    <p:sldLayoutId id="2147483789" r:id="rId9"/>
    <p:sldLayoutId id="2147483790" r:id="rId10"/>
  </p:sldLayoutIdLst>
  <p:txStyles>
    <p:title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1690688"/>
            <a:ext cx="12192000" cy="42424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20864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3855647"/>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5030865" y="6356350"/>
            <a:ext cx="12073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2B766-E982-49F2-80BA-232913135CE5}" type="datetimeFigureOut">
              <a:rPr lang="en-US" smtClean="0"/>
              <a:t>3/19/2021</a:t>
            </a:fld>
            <a:endParaRPr lang="en-US"/>
          </a:p>
        </p:txBody>
      </p:sp>
      <p:sp>
        <p:nvSpPr>
          <p:cNvPr id="5" name="Footer Placeholder 4"/>
          <p:cNvSpPr>
            <a:spLocks noGrp="1"/>
          </p:cNvSpPr>
          <p:nvPr>
            <p:ph type="ftr" sz="quarter" idx="3"/>
          </p:nvPr>
        </p:nvSpPr>
        <p:spPr>
          <a:xfrm>
            <a:off x="623824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53040" y="6356350"/>
            <a:ext cx="10007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0B006-620F-4E6A-A7C5-5B719AC170ED}" type="slidenum">
              <a:rPr lang="en-US" smtClean="0"/>
              <a:t>‹#›</a:t>
            </a:fld>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09862" y="5933129"/>
            <a:ext cx="3043003" cy="843567"/>
          </a:xfrm>
          <a:prstGeom prst="rect">
            <a:avLst/>
          </a:prstGeom>
        </p:spPr>
      </p:pic>
    </p:spTree>
    <p:extLst>
      <p:ext uri="{BB962C8B-B14F-4D97-AF65-F5344CB8AC3E}">
        <p14:creationId xmlns:p14="http://schemas.microsoft.com/office/powerpoint/2010/main" val="418165680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57" r:id="rId3"/>
    <p:sldLayoutId id="2147483778" r:id="rId4"/>
    <p:sldLayoutId id="2147483780" r:id="rId5"/>
    <p:sldLayoutId id="2147483788" r:id="rId6"/>
    <p:sldLayoutId id="2147483749" r:id="rId7"/>
    <p:sldLayoutId id="2147483758" r:id="rId8"/>
    <p:sldLayoutId id="2147483775" r:id="rId9"/>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321915" cy="169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3985895"/>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4515035" y="6356350"/>
            <a:ext cx="157080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8CB88-0B2F-43D1-AD38-969AE1267F02}" type="datetimeFigureOut">
              <a:rPr lang="en-US" smtClean="0"/>
              <a:t>3/19/2021</a:t>
            </a:fld>
            <a:endParaRPr lang="en-US"/>
          </a:p>
        </p:txBody>
      </p:sp>
      <p:sp>
        <p:nvSpPr>
          <p:cNvPr id="5" name="Footer Placeholder 4"/>
          <p:cNvSpPr>
            <a:spLocks noGrp="1"/>
          </p:cNvSpPr>
          <p:nvPr>
            <p:ph type="ftr" sz="quarter" idx="3"/>
          </p:nvPr>
        </p:nvSpPr>
        <p:spPr>
          <a:xfrm>
            <a:off x="6085841" y="6356350"/>
            <a:ext cx="41899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81920" y="6356350"/>
            <a:ext cx="10718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3DB8F-D959-47CE-AC90-1BE9BD49302C}" type="slidenum">
              <a:rPr lang="en-US" smtClean="0"/>
              <a:t>‹#›</a:t>
            </a:fld>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9862" y="5933129"/>
            <a:ext cx="3043003" cy="843567"/>
          </a:xfrm>
          <a:prstGeom prst="rect">
            <a:avLst/>
          </a:prstGeom>
        </p:spPr>
      </p:pic>
    </p:spTree>
    <p:extLst>
      <p:ext uri="{BB962C8B-B14F-4D97-AF65-F5344CB8AC3E}">
        <p14:creationId xmlns:p14="http://schemas.microsoft.com/office/powerpoint/2010/main" val="1581267822"/>
      </p:ext>
    </p:extLst>
  </p:cSld>
  <p:clrMap bg1="lt1" tx1="dk1" bg2="lt2" tx2="dk2" accent1="accent1" accent2="accent2" accent3="accent3" accent4="accent4" accent5="accent5" accent6="accent6" hlink="hlink" folHlink="folHlink"/>
  <p:sldLayoutIdLst>
    <p:sldLayoutId id="2147483760" r:id="rId1"/>
    <p:sldLayoutId id="2147483785" r:id="rId2"/>
    <p:sldLayoutId id="2147483767" r:id="rId3"/>
    <p:sldLayoutId id="2147483786" r:id="rId4"/>
    <p:sldLayoutId id="2147483776" r:id="rId5"/>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82CE6-4ED0-47B0-9B2C-4B982941F720}"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8922D-D1EC-4DB3-8567-569D8AD3449F}" type="slidenum">
              <a:rPr lang="en-US" smtClean="0"/>
              <a:t>‹#›</a:t>
            </a:fld>
            <a:endParaRPr lang="en-US"/>
          </a:p>
        </p:txBody>
      </p:sp>
    </p:spTree>
    <p:extLst>
      <p:ext uri="{BB962C8B-B14F-4D97-AF65-F5344CB8AC3E}">
        <p14:creationId xmlns:p14="http://schemas.microsoft.com/office/powerpoint/2010/main" val="165822309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4" r:id="rId3"/>
    <p:sldLayoutId id="2147483779" r:id="rId4"/>
    <p:sldLayoutId id="2147483782" r:id="rId5"/>
    <p:sldLayoutId id="2147483777" r:id="rId6"/>
    <p:sldLayoutId id="2147483781" r:id="rId7"/>
    <p:sldLayoutId id="2147483787" r:id="rId8"/>
    <p:sldLayoutId id="2147483791" r:id="rId9"/>
    <p:sldLayoutId id="2147483771" r:id="rId10"/>
    <p:sldLayoutId id="2147483772" r:id="rId11"/>
    <p:sldLayoutId id="2147483773"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2463808"/>
            <a:ext cx="12192000" cy="1930383"/>
          </a:xfrm>
        </p:spPr>
        <p:txBody>
          <a:bodyPr/>
          <a:lstStyle/>
          <a:p>
            <a:pPr algn="ctr"/>
            <a:r>
              <a:rPr lang="en-US" sz="4000" dirty="0"/>
              <a:t>GRID2DEMAND: A tool for generating zone-to-zone travel demand based on grid zones</a:t>
            </a:r>
          </a:p>
        </p:txBody>
      </p:sp>
      <p:pic>
        <p:nvPicPr>
          <p:cNvPr id="6" name="Picture 5">
            <a:extLst>
              <a:ext uri="{FF2B5EF4-FFF2-40B4-BE49-F238E27FC236}">
                <a16:creationId xmlns:a16="http://schemas.microsoft.com/office/drawing/2014/main" id="{F4E88392-8636-4483-AFAE-C51AA66E2A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7715" y="5733389"/>
            <a:ext cx="4078514" cy="838861"/>
          </a:xfrm>
          <a:prstGeom prst="rect">
            <a:avLst/>
          </a:prstGeom>
        </p:spPr>
      </p:pic>
      <p:pic>
        <p:nvPicPr>
          <p:cNvPr id="3" name="Picture 2" descr="Shape, polygon&#10;&#10;Description automatically generated">
            <a:extLst>
              <a:ext uri="{FF2B5EF4-FFF2-40B4-BE49-F238E27FC236}">
                <a16:creationId xmlns:a16="http://schemas.microsoft.com/office/drawing/2014/main" id="{181FD9D0-D098-4BB2-A107-BC97296C71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771" y="5639434"/>
            <a:ext cx="1054668" cy="1081810"/>
          </a:xfrm>
          <a:prstGeom prst="rect">
            <a:avLst/>
          </a:prstGeom>
        </p:spPr>
      </p:pic>
      <p:pic>
        <p:nvPicPr>
          <p:cNvPr id="15" name="Picture 14">
            <a:extLst>
              <a:ext uri="{FF2B5EF4-FFF2-40B4-BE49-F238E27FC236}">
                <a16:creationId xmlns:a16="http://schemas.microsoft.com/office/drawing/2014/main" id="{4ED86CB3-A961-4152-B416-DBBF611138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771" y="577668"/>
            <a:ext cx="4167470" cy="1156607"/>
          </a:xfrm>
          <a:prstGeom prst="rect">
            <a:avLst/>
          </a:prstGeom>
        </p:spPr>
      </p:pic>
      <p:cxnSp>
        <p:nvCxnSpPr>
          <p:cNvPr id="17" name="Straight Connector 16">
            <a:extLst>
              <a:ext uri="{FF2B5EF4-FFF2-40B4-BE49-F238E27FC236}">
                <a16:creationId xmlns:a16="http://schemas.microsoft.com/office/drawing/2014/main" id="{359AF0F2-3A06-496A-896E-77DA13A2829A}"/>
              </a:ext>
            </a:extLst>
          </p:cNvPr>
          <p:cNvCxnSpPr>
            <a:cxnSpLocks/>
          </p:cNvCxnSpPr>
          <p:nvPr/>
        </p:nvCxnSpPr>
        <p:spPr>
          <a:xfrm flipV="1">
            <a:off x="1460500" y="6162345"/>
            <a:ext cx="637721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7">
            <a:extLst>
              <a:ext uri="{FF2B5EF4-FFF2-40B4-BE49-F238E27FC236}">
                <a16:creationId xmlns:a16="http://schemas.microsoft.com/office/drawing/2014/main" id="{B707BCC0-65FC-4576-A88C-48F9F3432648}"/>
              </a:ext>
            </a:extLst>
          </p:cNvPr>
          <p:cNvSpPr>
            <a:spLocks noChangeArrowheads="1"/>
          </p:cNvSpPr>
          <p:nvPr/>
        </p:nvSpPr>
        <p:spPr bwMode="auto">
          <a:xfrm>
            <a:off x="275771" y="577668"/>
            <a:ext cx="11640458"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Tree>
    <p:extLst>
      <p:ext uri="{BB962C8B-B14F-4D97-AF65-F5344CB8AC3E}">
        <p14:creationId xmlns:p14="http://schemas.microsoft.com/office/powerpoint/2010/main" val="230024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F83AB-C62E-49FB-8AEC-08AFC426E583}"/>
              </a:ext>
            </a:extLst>
          </p:cNvPr>
          <p:cNvSpPr>
            <a:spLocks noGrp="1"/>
          </p:cNvSpPr>
          <p:nvPr>
            <p:ph type="title"/>
          </p:nvPr>
        </p:nvSpPr>
        <p:spPr/>
        <p:txBody>
          <a:bodyPr/>
          <a:lstStyle/>
          <a:p>
            <a:r>
              <a:rPr lang="en-US" dirty="0"/>
              <a:t>Introduction and Background Knowledge</a:t>
            </a:r>
          </a:p>
        </p:txBody>
      </p:sp>
      <p:sp>
        <p:nvSpPr>
          <p:cNvPr id="5" name="Rectangle 4">
            <a:extLst>
              <a:ext uri="{FF2B5EF4-FFF2-40B4-BE49-F238E27FC236}">
                <a16:creationId xmlns:a16="http://schemas.microsoft.com/office/drawing/2014/main" id="{094B14C1-7482-4428-A11E-8768139DDBB2}"/>
              </a:ext>
            </a:extLst>
          </p:cNvPr>
          <p:cNvSpPr/>
          <p:nvPr/>
        </p:nvSpPr>
        <p:spPr>
          <a:xfrm>
            <a:off x="521551" y="1925160"/>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 Trip Generation</a:t>
            </a:r>
          </a:p>
        </p:txBody>
      </p:sp>
      <p:sp>
        <p:nvSpPr>
          <p:cNvPr id="6" name="Rectangle 5">
            <a:extLst>
              <a:ext uri="{FF2B5EF4-FFF2-40B4-BE49-F238E27FC236}">
                <a16:creationId xmlns:a16="http://schemas.microsoft.com/office/drawing/2014/main" id="{4D8AEEFF-15A9-496F-81DC-105772AB8113}"/>
              </a:ext>
            </a:extLst>
          </p:cNvPr>
          <p:cNvSpPr/>
          <p:nvPr/>
        </p:nvSpPr>
        <p:spPr>
          <a:xfrm>
            <a:off x="521548" y="2919737"/>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 Trip Distribution</a:t>
            </a:r>
          </a:p>
        </p:txBody>
      </p:sp>
      <p:sp>
        <p:nvSpPr>
          <p:cNvPr id="7" name="Rectangle 6">
            <a:extLst>
              <a:ext uri="{FF2B5EF4-FFF2-40B4-BE49-F238E27FC236}">
                <a16:creationId xmlns:a16="http://schemas.microsoft.com/office/drawing/2014/main" id="{2932AA8E-BEDE-415F-B732-5339CDB8CA77}"/>
              </a:ext>
            </a:extLst>
          </p:cNvPr>
          <p:cNvSpPr/>
          <p:nvPr/>
        </p:nvSpPr>
        <p:spPr>
          <a:xfrm>
            <a:off x="521548" y="3914314"/>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Mode Choice</a:t>
            </a:r>
          </a:p>
        </p:txBody>
      </p:sp>
      <p:sp>
        <p:nvSpPr>
          <p:cNvPr id="8" name="Rectangle 7">
            <a:extLst>
              <a:ext uri="{FF2B5EF4-FFF2-40B4-BE49-F238E27FC236}">
                <a16:creationId xmlns:a16="http://schemas.microsoft.com/office/drawing/2014/main" id="{36487516-A826-4196-90D6-A7DD3C5366F8}"/>
              </a:ext>
            </a:extLst>
          </p:cNvPr>
          <p:cNvSpPr/>
          <p:nvPr/>
        </p:nvSpPr>
        <p:spPr>
          <a:xfrm>
            <a:off x="521548" y="4908891"/>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Traffic Assignments</a:t>
            </a:r>
          </a:p>
        </p:txBody>
      </p:sp>
      <p:sp>
        <p:nvSpPr>
          <p:cNvPr id="9" name="Rectangle 8">
            <a:extLst>
              <a:ext uri="{FF2B5EF4-FFF2-40B4-BE49-F238E27FC236}">
                <a16:creationId xmlns:a16="http://schemas.microsoft.com/office/drawing/2014/main" id="{1F196920-94FF-4971-9581-6685C8FBA1D1}"/>
              </a:ext>
            </a:extLst>
          </p:cNvPr>
          <p:cNvSpPr/>
          <p:nvPr/>
        </p:nvSpPr>
        <p:spPr>
          <a:xfrm>
            <a:off x="521548" y="5903468"/>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of Performance Measures</a:t>
            </a:r>
          </a:p>
        </p:txBody>
      </p:sp>
      <p:cxnSp>
        <p:nvCxnSpPr>
          <p:cNvPr id="3" name="Straight Arrow Connector 2">
            <a:extLst>
              <a:ext uri="{FF2B5EF4-FFF2-40B4-BE49-F238E27FC236}">
                <a16:creationId xmlns:a16="http://schemas.microsoft.com/office/drawing/2014/main" id="{2270205D-00CD-41FF-9913-22EFD59F499D}"/>
              </a:ext>
            </a:extLst>
          </p:cNvPr>
          <p:cNvCxnSpPr>
            <a:stCxn id="5" idx="2"/>
            <a:endCxn id="6" idx="0"/>
          </p:cNvCxnSpPr>
          <p:nvPr/>
        </p:nvCxnSpPr>
        <p:spPr>
          <a:xfrm flipH="1">
            <a:off x="2565138" y="2425032"/>
            <a:ext cx="3" cy="4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F06B5F-283F-4BD9-9149-BFEC995B9233}"/>
              </a:ext>
            </a:extLst>
          </p:cNvPr>
          <p:cNvCxnSpPr>
            <a:stCxn id="6" idx="2"/>
            <a:endCxn id="7" idx="0"/>
          </p:cNvCxnSpPr>
          <p:nvPr/>
        </p:nvCxnSpPr>
        <p:spPr>
          <a:xfrm>
            <a:off x="2565138" y="3419609"/>
            <a:ext cx="0" cy="4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9C0F63-4022-4624-869D-3F858D95CBA2}"/>
              </a:ext>
            </a:extLst>
          </p:cNvPr>
          <p:cNvCxnSpPr>
            <a:stCxn id="7" idx="2"/>
            <a:endCxn id="8" idx="0"/>
          </p:cNvCxnSpPr>
          <p:nvPr/>
        </p:nvCxnSpPr>
        <p:spPr>
          <a:xfrm>
            <a:off x="2565138" y="4414186"/>
            <a:ext cx="0" cy="4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19B258-E401-490E-8A3D-9C474914271D}"/>
              </a:ext>
            </a:extLst>
          </p:cNvPr>
          <p:cNvCxnSpPr>
            <a:stCxn id="8" idx="2"/>
            <a:endCxn id="9" idx="0"/>
          </p:cNvCxnSpPr>
          <p:nvPr/>
        </p:nvCxnSpPr>
        <p:spPr>
          <a:xfrm>
            <a:off x="2565138" y="5408763"/>
            <a:ext cx="0" cy="4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09BED0-368C-4A80-A590-6DAAF56B7A4A}"/>
              </a:ext>
            </a:extLst>
          </p:cNvPr>
          <p:cNvSpPr txBox="1"/>
          <p:nvPr/>
        </p:nvSpPr>
        <p:spPr>
          <a:xfrm>
            <a:off x="446607" y="1377700"/>
            <a:ext cx="4237057" cy="369332"/>
          </a:xfrm>
          <a:prstGeom prst="rect">
            <a:avLst/>
          </a:prstGeom>
          <a:noFill/>
        </p:spPr>
        <p:txBody>
          <a:bodyPr wrap="none" rtlCol="0">
            <a:spAutoFit/>
          </a:bodyPr>
          <a:lstStyle/>
          <a:p>
            <a:r>
              <a:rPr lang="en-US" b="1" dirty="0"/>
              <a:t>Four step transportation forecasting </a:t>
            </a:r>
          </a:p>
        </p:txBody>
      </p:sp>
      <p:sp>
        <p:nvSpPr>
          <p:cNvPr id="18" name="Rectangle: Rounded Corners 17">
            <a:extLst>
              <a:ext uri="{FF2B5EF4-FFF2-40B4-BE49-F238E27FC236}">
                <a16:creationId xmlns:a16="http://schemas.microsoft.com/office/drawing/2014/main" id="{B0D5E670-D771-46A1-BE70-E51A5B89A6F0}"/>
              </a:ext>
            </a:extLst>
          </p:cNvPr>
          <p:cNvSpPr/>
          <p:nvPr/>
        </p:nvSpPr>
        <p:spPr>
          <a:xfrm>
            <a:off x="375093" y="1770095"/>
            <a:ext cx="4380086" cy="1804578"/>
          </a:xfrm>
          <a:prstGeom prst="roundRect">
            <a:avLst>
              <a:gd name="adj" fmla="val 8524"/>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 name="TextBox 1">
            <a:extLst>
              <a:ext uri="{FF2B5EF4-FFF2-40B4-BE49-F238E27FC236}">
                <a16:creationId xmlns:a16="http://schemas.microsoft.com/office/drawing/2014/main" id="{28BC80D0-5E28-467F-BCB7-65D60026A672}"/>
              </a:ext>
            </a:extLst>
          </p:cNvPr>
          <p:cNvSpPr txBox="1"/>
          <p:nvPr/>
        </p:nvSpPr>
        <p:spPr>
          <a:xfrm>
            <a:off x="4755179" y="1990430"/>
            <a:ext cx="7195111" cy="369332"/>
          </a:xfrm>
          <a:prstGeom prst="rect">
            <a:avLst/>
          </a:prstGeom>
          <a:noFill/>
        </p:spPr>
        <p:txBody>
          <a:bodyPr wrap="none" rtlCol="0">
            <a:spAutoFit/>
          </a:bodyPr>
          <a:lstStyle/>
          <a:p>
            <a:r>
              <a:rPr lang="en-US" b="1" dirty="0"/>
              <a:t>How many trips enter or leave a zone/traffic-analysis-zone (TAZ)</a:t>
            </a:r>
          </a:p>
        </p:txBody>
      </p:sp>
      <p:sp>
        <p:nvSpPr>
          <p:cNvPr id="17" name="TextBox 16">
            <a:extLst>
              <a:ext uri="{FF2B5EF4-FFF2-40B4-BE49-F238E27FC236}">
                <a16:creationId xmlns:a16="http://schemas.microsoft.com/office/drawing/2014/main" id="{7AD8DACD-4F5F-4528-8935-EB124FC9266F}"/>
              </a:ext>
            </a:extLst>
          </p:cNvPr>
          <p:cNvSpPr txBox="1"/>
          <p:nvPr/>
        </p:nvSpPr>
        <p:spPr>
          <a:xfrm>
            <a:off x="4755179" y="2985007"/>
            <a:ext cx="6562438" cy="369332"/>
          </a:xfrm>
          <a:prstGeom prst="rect">
            <a:avLst/>
          </a:prstGeom>
          <a:noFill/>
        </p:spPr>
        <p:txBody>
          <a:bodyPr wrap="none" rtlCol="0">
            <a:spAutoFit/>
          </a:bodyPr>
          <a:lstStyle/>
          <a:p>
            <a:r>
              <a:rPr lang="en-US" b="1" dirty="0"/>
              <a:t>How many trips from each zone/TAZ end in all zones/TAZs</a:t>
            </a:r>
          </a:p>
        </p:txBody>
      </p:sp>
      <p:sp>
        <p:nvSpPr>
          <p:cNvPr id="19" name="TextBox 18">
            <a:extLst>
              <a:ext uri="{FF2B5EF4-FFF2-40B4-BE49-F238E27FC236}">
                <a16:creationId xmlns:a16="http://schemas.microsoft.com/office/drawing/2014/main" id="{7F5FCA3A-423D-4CDA-BD1C-F64827086B11}"/>
              </a:ext>
            </a:extLst>
          </p:cNvPr>
          <p:cNvSpPr txBox="1"/>
          <p:nvPr/>
        </p:nvSpPr>
        <p:spPr>
          <a:xfrm>
            <a:off x="4755179" y="3837367"/>
            <a:ext cx="7179646" cy="646331"/>
          </a:xfrm>
          <a:prstGeom prst="rect">
            <a:avLst/>
          </a:prstGeom>
          <a:noFill/>
        </p:spPr>
        <p:txBody>
          <a:bodyPr wrap="square" rtlCol="0">
            <a:spAutoFit/>
          </a:bodyPr>
          <a:lstStyle/>
          <a:p>
            <a:r>
              <a:rPr lang="en-US" dirty="0"/>
              <a:t>Which travel mode is used (e.g., vehicle, transit, or walk) to complete those trips</a:t>
            </a:r>
          </a:p>
        </p:txBody>
      </p:sp>
      <p:sp>
        <p:nvSpPr>
          <p:cNvPr id="20" name="TextBox 19">
            <a:extLst>
              <a:ext uri="{FF2B5EF4-FFF2-40B4-BE49-F238E27FC236}">
                <a16:creationId xmlns:a16="http://schemas.microsoft.com/office/drawing/2014/main" id="{CC708F82-DC2F-4709-A744-C7E4A8A99AE2}"/>
              </a:ext>
            </a:extLst>
          </p:cNvPr>
          <p:cNvSpPr txBox="1"/>
          <p:nvPr/>
        </p:nvSpPr>
        <p:spPr>
          <a:xfrm>
            <a:off x="4755179" y="4974161"/>
            <a:ext cx="7179646" cy="369332"/>
          </a:xfrm>
          <a:prstGeom prst="rect">
            <a:avLst/>
          </a:prstGeom>
          <a:noFill/>
        </p:spPr>
        <p:txBody>
          <a:bodyPr wrap="square" rtlCol="0">
            <a:spAutoFit/>
          </a:bodyPr>
          <a:lstStyle/>
          <a:p>
            <a:r>
              <a:rPr lang="en-US" dirty="0"/>
              <a:t>Vehicles/traffic flow to different paths during travel</a:t>
            </a:r>
          </a:p>
        </p:txBody>
      </p:sp>
      <p:sp>
        <p:nvSpPr>
          <p:cNvPr id="10" name="TextBox 9">
            <a:extLst>
              <a:ext uri="{FF2B5EF4-FFF2-40B4-BE49-F238E27FC236}">
                <a16:creationId xmlns:a16="http://schemas.microsoft.com/office/drawing/2014/main" id="{9AF1F706-8E9B-42E1-B45E-DD533FA1CA92}"/>
              </a:ext>
            </a:extLst>
          </p:cNvPr>
          <p:cNvSpPr txBox="1"/>
          <p:nvPr/>
        </p:nvSpPr>
        <p:spPr>
          <a:xfrm rot="16200000">
            <a:off x="-600815" y="2487718"/>
            <a:ext cx="1582484" cy="369332"/>
          </a:xfrm>
          <a:prstGeom prst="rect">
            <a:avLst/>
          </a:prstGeom>
          <a:noFill/>
        </p:spPr>
        <p:txBody>
          <a:bodyPr wrap="none" rtlCol="0">
            <a:spAutoFit/>
          </a:bodyPr>
          <a:lstStyle/>
          <a:p>
            <a:r>
              <a:rPr lang="en-US" dirty="0"/>
              <a:t>Grid2demand</a:t>
            </a:r>
          </a:p>
        </p:txBody>
      </p:sp>
    </p:spTree>
    <p:extLst>
      <p:ext uri="{BB962C8B-B14F-4D97-AF65-F5344CB8AC3E}">
        <p14:creationId xmlns:p14="http://schemas.microsoft.com/office/powerpoint/2010/main" val="171664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5AF-886E-4F71-816F-4A942256C1E6}"/>
              </a:ext>
            </a:extLst>
          </p:cNvPr>
          <p:cNvSpPr>
            <a:spLocks noGrp="1"/>
          </p:cNvSpPr>
          <p:nvPr>
            <p:ph type="title"/>
          </p:nvPr>
        </p:nvSpPr>
        <p:spPr/>
        <p:txBody>
          <a:bodyPr/>
          <a:lstStyle/>
          <a:p>
            <a:r>
              <a:rPr lang="en-US" dirty="0"/>
              <a:t>Trip Generation</a:t>
            </a:r>
          </a:p>
        </p:txBody>
      </p:sp>
      <p:sp>
        <p:nvSpPr>
          <p:cNvPr id="7" name="TextBox 6">
            <a:extLst>
              <a:ext uri="{FF2B5EF4-FFF2-40B4-BE49-F238E27FC236}">
                <a16:creationId xmlns:a16="http://schemas.microsoft.com/office/drawing/2014/main" id="{AFCC507E-00DE-49F6-8CFE-D4A2999DE37C}"/>
              </a:ext>
            </a:extLst>
          </p:cNvPr>
          <p:cNvSpPr txBox="1"/>
          <p:nvPr/>
        </p:nvSpPr>
        <p:spPr>
          <a:xfrm>
            <a:off x="446607" y="1377700"/>
            <a:ext cx="4237057" cy="369332"/>
          </a:xfrm>
          <a:prstGeom prst="rect">
            <a:avLst/>
          </a:prstGeom>
          <a:noFill/>
        </p:spPr>
        <p:txBody>
          <a:bodyPr wrap="none" rtlCol="0">
            <a:spAutoFit/>
          </a:bodyPr>
          <a:lstStyle/>
          <a:p>
            <a:r>
              <a:rPr lang="en-US" b="1" dirty="0"/>
              <a:t>Four step transportation forecasting </a:t>
            </a:r>
          </a:p>
        </p:txBody>
      </p:sp>
      <p:pic>
        <p:nvPicPr>
          <p:cNvPr id="30" name="Picture 29">
            <a:extLst>
              <a:ext uri="{FF2B5EF4-FFF2-40B4-BE49-F238E27FC236}">
                <a16:creationId xmlns:a16="http://schemas.microsoft.com/office/drawing/2014/main" id="{775DAF43-005C-4F41-BCE1-0168FE405D80}"/>
              </a:ext>
            </a:extLst>
          </p:cNvPr>
          <p:cNvPicPr>
            <a:picLocks noChangeAspect="1"/>
          </p:cNvPicPr>
          <p:nvPr/>
        </p:nvPicPr>
        <p:blipFill>
          <a:blip r:embed="rId3">
            <a:alphaModFix amt="20000"/>
          </a:blip>
          <a:stretch>
            <a:fillRect/>
          </a:stretch>
        </p:blipFill>
        <p:spPr>
          <a:xfrm>
            <a:off x="0" y="1747032"/>
            <a:ext cx="4791871" cy="4669941"/>
          </a:xfrm>
          <a:prstGeom prst="rect">
            <a:avLst/>
          </a:prstGeom>
        </p:spPr>
      </p:pic>
      <p:sp>
        <p:nvSpPr>
          <p:cNvPr id="31" name="Rectangle 30">
            <a:extLst>
              <a:ext uri="{FF2B5EF4-FFF2-40B4-BE49-F238E27FC236}">
                <a16:creationId xmlns:a16="http://schemas.microsoft.com/office/drawing/2014/main" id="{7C38490B-7F49-42FC-983D-9D07B84BA5E9}"/>
              </a:ext>
            </a:extLst>
          </p:cNvPr>
          <p:cNvSpPr/>
          <p:nvPr/>
        </p:nvSpPr>
        <p:spPr>
          <a:xfrm>
            <a:off x="521551" y="1925160"/>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 Trip Generation</a:t>
            </a:r>
          </a:p>
        </p:txBody>
      </p:sp>
      <p:sp>
        <p:nvSpPr>
          <p:cNvPr id="32" name="Content Placeholder 2">
            <a:extLst>
              <a:ext uri="{FF2B5EF4-FFF2-40B4-BE49-F238E27FC236}">
                <a16:creationId xmlns:a16="http://schemas.microsoft.com/office/drawing/2014/main" id="{AA2DE08E-5740-4DC9-BBD2-49E718812AC7}"/>
              </a:ext>
            </a:extLst>
          </p:cNvPr>
          <p:cNvSpPr txBox="1">
            <a:spLocks/>
          </p:cNvSpPr>
          <p:nvPr/>
        </p:nvSpPr>
        <p:spPr>
          <a:xfrm>
            <a:off x="5313422" y="1867932"/>
            <a:ext cx="6878578" cy="454904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b="1" dirty="0">
                <a:solidFill>
                  <a:sysClr val="windowText" lastClr="000000"/>
                </a:solidFill>
              </a:rPr>
              <a:t>First step in the four-step model</a:t>
            </a:r>
          </a:p>
          <a:p>
            <a:pPr marL="342900" indent="-342900" algn="just">
              <a:buFont typeface="Arial" panose="020B0604020202020204" pitchFamily="34" charset="0"/>
              <a:buChar char="•"/>
            </a:pPr>
            <a:endParaRPr lang="en-US" sz="2400" b="1" dirty="0">
              <a:solidFill>
                <a:sysClr val="windowText" lastClr="000000"/>
              </a:solidFill>
            </a:endParaRPr>
          </a:p>
          <a:p>
            <a:pPr marL="342900" indent="-342900" algn="just">
              <a:buFont typeface="Arial" panose="020B0604020202020204" pitchFamily="34" charset="0"/>
              <a:buChar char="•"/>
            </a:pPr>
            <a:r>
              <a:rPr lang="en-US" sz="2400" b="1" dirty="0">
                <a:solidFill>
                  <a:sysClr val="windowText" lastClr="000000"/>
                </a:solidFill>
              </a:rPr>
              <a:t>Socio-demographic and economic data</a:t>
            </a:r>
          </a:p>
          <a:p>
            <a:pPr marL="1028700" lvl="1" indent="-342900" algn="just">
              <a:buFont typeface="Wingdings" panose="05000000000000000000" pitchFamily="2" charset="2"/>
              <a:buChar char="q"/>
            </a:pPr>
            <a:r>
              <a:rPr lang="en-US" sz="1800" b="1" dirty="0">
                <a:solidFill>
                  <a:sysClr val="windowText" lastClr="000000"/>
                </a:solidFill>
              </a:rPr>
              <a:t>Household size/income</a:t>
            </a:r>
          </a:p>
          <a:p>
            <a:pPr marL="1028700" lvl="1" indent="-342900" algn="just">
              <a:buFont typeface="Wingdings" panose="05000000000000000000" pitchFamily="2" charset="2"/>
              <a:buChar char="q"/>
            </a:pPr>
            <a:r>
              <a:rPr lang="en-US" sz="1800" b="1" dirty="0">
                <a:solidFill>
                  <a:sysClr val="windowText" lastClr="000000"/>
                </a:solidFill>
              </a:rPr>
              <a:t>Gender/age</a:t>
            </a:r>
          </a:p>
          <a:p>
            <a:pPr algn="just"/>
            <a:endParaRPr lang="en-US" sz="2400" b="1" dirty="0">
              <a:solidFill>
                <a:sysClr val="windowText" lastClr="000000"/>
              </a:solidFill>
            </a:endParaRPr>
          </a:p>
          <a:p>
            <a:pPr marL="342900" indent="-342900" algn="just">
              <a:buFont typeface="Arial" panose="020B0604020202020204" pitchFamily="34" charset="0"/>
              <a:buChar char="•"/>
            </a:pPr>
            <a:r>
              <a:rPr lang="en-US" sz="2400" b="1" dirty="0">
                <a:solidFill>
                  <a:sysClr val="windowText" lastClr="000000"/>
                </a:solidFill>
              </a:rPr>
              <a:t>Trips are grouped by different purposes</a:t>
            </a:r>
          </a:p>
          <a:p>
            <a:pPr marL="1028700" lvl="1" indent="-342900" algn="just">
              <a:buFont typeface="Wingdings" panose="05000000000000000000" pitchFamily="2" charset="2"/>
              <a:buChar char="q"/>
            </a:pPr>
            <a:r>
              <a:rPr lang="en-US" sz="1800" b="1" dirty="0">
                <a:solidFill>
                  <a:sysClr val="windowText" lastClr="000000"/>
                </a:solidFill>
              </a:rPr>
              <a:t>Home-based work (HBW)</a:t>
            </a:r>
          </a:p>
          <a:p>
            <a:pPr marL="1028700" lvl="1" indent="-342900" algn="just">
              <a:buFont typeface="Wingdings" panose="05000000000000000000" pitchFamily="2" charset="2"/>
              <a:buChar char="q"/>
            </a:pPr>
            <a:r>
              <a:rPr lang="en-US" sz="1800" b="1" dirty="0">
                <a:solidFill>
                  <a:sysClr val="windowText" lastClr="000000"/>
                </a:solidFill>
              </a:rPr>
              <a:t>Home-based other (HBO)</a:t>
            </a:r>
          </a:p>
          <a:p>
            <a:pPr marL="1028700" lvl="1" indent="-342900" algn="just">
              <a:buFont typeface="Wingdings" panose="05000000000000000000" pitchFamily="2" charset="2"/>
              <a:buChar char="q"/>
            </a:pPr>
            <a:r>
              <a:rPr lang="en-US" sz="1800" b="1" dirty="0">
                <a:solidFill>
                  <a:sysClr val="windowText" lastClr="000000"/>
                </a:solidFill>
              </a:rPr>
              <a:t>Nonhome-based (NHB)</a:t>
            </a:r>
            <a:endParaRPr lang="en-US"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marL="400050" indent="-400050" algn="just">
              <a:buFont typeface="Arial" panose="020B0604020202020204" pitchFamily="34" charset="0"/>
              <a:buChar char="•"/>
            </a:pPr>
            <a:endParaRPr lang="en-US" sz="2400" dirty="0">
              <a:solidFill>
                <a:sysClr val="windowText" lastClr="000000"/>
              </a:solidFill>
            </a:endParaRPr>
          </a:p>
        </p:txBody>
      </p:sp>
    </p:spTree>
    <p:extLst>
      <p:ext uri="{BB962C8B-B14F-4D97-AF65-F5344CB8AC3E}">
        <p14:creationId xmlns:p14="http://schemas.microsoft.com/office/powerpoint/2010/main" val="73518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69A2-A9FE-47E8-B3D1-642AD09DAAF7}"/>
              </a:ext>
            </a:extLst>
          </p:cNvPr>
          <p:cNvSpPr>
            <a:spLocks noGrp="1"/>
          </p:cNvSpPr>
          <p:nvPr>
            <p:ph type="title"/>
          </p:nvPr>
        </p:nvSpPr>
        <p:spPr/>
        <p:txBody>
          <a:bodyPr/>
          <a:lstStyle/>
          <a:p>
            <a:r>
              <a:rPr lang="en-US" dirty="0"/>
              <a:t>Trips (Production/Attraction)</a:t>
            </a:r>
          </a:p>
        </p:txBody>
      </p:sp>
      <p:pic>
        <p:nvPicPr>
          <p:cNvPr id="4" name="Picture 4">
            <a:extLst>
              <a:ext uri="{FF2B5EF4-FFF2-40B4-BE49-F238E27FC236}">
                <a16:creationId xmlns:a16="http://schemas.microsoft.com/office/drawing/2014/main" id="{453B79A2-1495-4404-AF34-D76CE2C3DB1C}"/>
              </a:ext>
            </a:extLst>
          </p:cNvPr>
          <p:cNvPicPr>
            <a:picLocks noChangeAspect="1" noChangeArrowheads="1"/>
          </p:cNvPicPr>
          <p:nvPr/>
        </p:nvPicPr>
        <p:blipFill>
          <a:blip r:embed="rId3" cstate="print"/>
          <a:srcRect/>
          <a:stretch>
            <a:fillRect/>
          </a:stretch>
        </p:blipFill>
        <p:spPr bwMode="auto">
          <a:xfrm>
            <a:off x="159193" y="1523174"/>
            <a:ext cx="6635307" cy="4444237"/>
          </a:xfrm>
          <a:prstGeom prst="rect">
            <a:avLst/>
          </a:prstGeom>
          <a:noFill/>
          <a:ln w="9525">
            <a:noFill/>
            <a:miter lim="800000"/>
            <a:headEnd/>
            <a:tailEnd/>
          </a:ln>
        </p:spPr>
      </p:pic>
      <p:sp>
        <p:nvSpPr>
          <p:cNvPr id="5" name="Rectangle 3">
            <a:extLst>
              <a:ext uri="{FF2B5EF4-FFF2-40B4-BE49-F238E27FC236}">
                <a16:creationId xmlns:a16="http://schemas.microsoft.com/office/drawing/2014/main" id="{A7990F85-B148-4A8A-8C4D-E5C016E11336}"/>
              </a:ext>
            </a:extLst>
          </p:cNvPr>
          <p:cNvSpPr txBox="1">
            <a:spLocks noChangeArrowheads="1"/>
          </p:cNvSpPr>
          <p:nvPr/>
        </p:nvSpPr>
        <p:spPr>
          <a:xfrm>
            <a:off x="6972300" y="1897029"/>
            <a:ext cx="5060507" cy="36965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ysClr val="windowText" lastClr="000000"/>
                </a:solidFill>
                <a:latin typeface="+mj-lt"/>
              </a:rPr>
              <a:t>Trip production:</a:t>
            </a:r>
          </a:p>
          <a:p>
            <a:pPr lvl="1"/>
            <a:r>
              <a:rPr lang="en-US" sz="2000" dirty="0">
                <a:solidFill>
                  <a:sysClr val="windowText" lastClr="000000"/>
                </a:solidFill>
                <a:latin typeface="+mj-lt"/>
              </a:rPr>
              <a:t>Home end of a home-based trip</a:t>
            </a:r>
          </a:p>
          <a:p>
            <a:pPr lvl="1"/>
            <a:r>
              <a:rPr lang="en-US" sz="2000" dirty="0">
                <a:solidFill>
                  <a:sysClr val="windowText" lastClr="000000"/>
                </a:solidFill>
                <a:latin typeface="+mj-lt"/>
              </a:rPr>
              <a:t>Beginning of a non-home-based trip</a:t>
            </a:r>
            <a:endParaRPr lang="en-US" sz="2500" dirty="0">
              <a:solidFill>
                <a:sysClr val="windowText" lastClr="000000"/>
              </a:solidFill>
              <a:latin typeface="+mj-lt"/>
            </a:endParaRPr>
          </a:p>
          <a:p>
            <a:endParaRPr lang="en-US" b="1" dirty="0">
              <a:solidFill>
                <a:sysClr val="windowText" lastClr="000000"/>
              </a:solidFill>
              <a:latin typeface="+mj-lt"/>
            </a:endParaRPr>
          </a:p>
          <a:p>
            <a:endParaRPr lang="en-US" b="1" dirty="0">
              <a:solidFill>
                <a:sysClr val="windowText" lastClr="000000"/>
              </a:solidFill>
              <a:latin typeface="+mj-lt"/>
            </a:endParaRPr>
          </a:p>
          <a:p>
            <a:r>
              <a:rPr lang="en-US" b="1" dirty="0">
                <a:solidFill>
                  <a:sysClr val="windowText" lastClr="000000"/>
                </a:solidFill>
                <a:latin typeface="+mj-lt"/>
              </a:rPr>
              <a:t>Trip attraction:</a:t>
            </a:r>
          </a:p>
          <a:p>
            <a:pPr lvl="1"/>
            <a:r>
              <a:rPr lang="en-US" sz="2000" dirty="0">
                <a:solidFill>
                  <a:sysClr val="windowText" lastClr="000000"/>
                </a:solidFill>
                <a:latin typeface="+mj-lt"/>
              </a:rPr>
              <a:t>Non-home end of a home-based trip</a:t>
            </a:r>
          </a:p>
          <a:p>
            <a:pPr lvl="1"/>
            <a:r>
              <a:rPr lang="en-US" sz="2000" dirty="0">
                <a:solidFill>
                  <a:sysClr val="windowText" lastClr="000000"/>
                </a:solidFill>
                <a:latin typeface="+mj-lt"/>
              </a:rPr>
              <a:t>Destination of a non-home-based trip</a:t>
            </a:r>
            <a:endParaRPr lang="en-US" sz="2500" dirty="0">
              <a:solidFill>
                <a:sysClr val="windowText" lastClr="000000"/>
              </a:solidFill>
              <a:latin typeface="+mj-lt"/>
            </a:endParaRPr>
          </a:p>
          <a:p>
            <a:endParaRPr lang="en-US" dirty="0">
              <a:solidFill>
                <a:sysClr val="windowText" lastClr="000000"/>
              </a:solidFill>
              <a:latin typeface="+mj-lt"/>
            </a:endParaRPr>
          </a:p>
        </p:txBody>
      </p:sp>
    </p:spTree>
    <p:extLst>
      <p:ext uri="{BB962C8B-B14F-4D97-AF65-F5344CB8AC3E}">
        <p14:creationId xmlns:p14="http://schemas.microsoft.com/office/powerpoint/2010/main" val="221602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1E22-8040-4281-A38B-9DFDEEDCFD4F}"/>
              </a:ext>
            </a:extLst>
          </p:cNvPr>
          <p:cNvSpPr>
            <a:spLocks noGrp="1"/>
          </p:cNvSpPr>
          <p:nvPr>
            <p:ph type="title"/>
          </p:nvPr>
        </p:nvSpPr>
        <p:spPr/>
        <p:txBody>
          <a:bodyPr/>
          <a:lstStyle/>
          <a:p>
            <a:r>
              <a:rPr lang="en-US" dirty="0"/>
              <a:t>Trip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4AAADF-74AE-4E52-AB7D-CC2FAFF05607}"/>
                  </a:ext>
                </a:extLst>
              </p:cNvPr>
              <p:cNvSpPr txBox="1">
                <a:spLocks/>
              </p:cNvSpPr>
              <p:nvPr/>
            </p:nvSpPr>
            <p:spPr>
              <a:xfrm>
                <a:off x="5130271" y="1397761"/>
                <a:ext cx="6727900" cy="50192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b="1" dirty="0">
                    <a:solidFill>
                      <a:sysClr val="windowText" lastClr="000000"/>
                    </a:solidFill>
                  </a:rPr>
                  <a:t>Second step in the four-step model to develop a trip table by matching travelers’ origins and destinations</a:t>
                </a:r>
              </a:p>
              <a:p>
                <a:pPr marL="342900" indent="-342900" algn="just">
                  <a:buFont typeface="Arial" panose="020B0604020202020204" pitchFamily="34" charset="0"/>
                  <a:buChar char="•"/>
                </a:pPr>
                <a:endParaRPr lang="en-US" sz="2400" b="1" dirty="0">
                  <a:solidFill>
                    <a:sysClr val="windowText" lastClr="000000"/>
                  </a:solidFill>
                </a:endParaRPr>
              </a:p>
              <a:p>
                <a:pPr marL="342900" indent="-342900" algn="just">
                  <a:buFont typeface="Arial" panose="020B0604020202020204" pitchFamily="34" charset="0"/>
                  <a:buChar char="•"/>
                </a:pPr>
                <a:r>
                  <a:rPr lang="en-US" sz="2400" b="1" dirty="0">
                    <a:solidFill>
                      <a:sysClr val="windowText" lastClr="000000"/>
                    </a:solidFill>
                  </a:rPr>
                  <a:t>Travel Time Matrix </a:t>
                </a:r>
                <a14:m>
                  <m:oMath xmlns:m="http://schemas.openxmlformats.org/officeDocument/2006/math">
                    <m:r>
                      <a:rPr lang="en-US" sz="2400" b="1" i="1" smtClean="0">
                        <a:solidFill>
                          <a:sysClr val="windowText" lastClr="000000"/>
                        </a:solidFill>
                        <a:latin typeface="Cambria Math" panose="02040503050406030204" pitchFamily="18" charset="0"/>
                      </a:rPr>
                      <m:t>𝑻</m:t>
                    </m:r>
                    <m:sSub>
                      <m:sSubPr>
                        <m:ctrlPr>
                          <a:rPr lang="en-US" sz="2400" b="1" i="1" smtClean="0">
                            <a:solidFill>
                              <a:sysClr val="windowText" lastClr="000000"/>
                            </a:solidFill>
                            <a:latin typeface="Cambria Math" panose="02040503050406030204" pitchFamily="18" charset="0"/>
                          </a:rPr>
                        </m:ctrlPr>
                      </m:sSubPr>
                      <m:e>
                        <m:r>
                          <a:rPr lang="en-US" sz="2400" b="1" i="1" smtClean="0">
                            <a:solidFill>
                              <a:sysClr val="windowText" lastClr="000000"/>
                            </a:solidFill>
                            <a:latin typeface="Cambria Math" panose="02040503050406030204" pitchFamily="18" charset="0"/>
                          </a:rPr>
                          <m:t>𝑻</m:t>
                        </m:r>
                      </m:e>
                      <m:sub>
                        <m:r>
                          <a:rPr lang="en-US" sz="2400" b="1" i="1" smtClean="0">
                            <a:solidFill>
                              <a:sysClr val="windowText" lastClr="000000"/>
                            </a:solidFill>
                            <a:latin typeface="Cambria Math" panose="02040503050406030204" pitchFamily="18" charset="0"/>
                          </a:rPr>
                          <m:t>𝒊</m:t>
                        </m:r>
                        <m:r>
                          <a:rPr lang="en-US" sz="2400" b="1" i="1"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𝒋</m:t>
                        </m:r>
                      </m:sub>
                    </m:sSub>
                  </m:oMath>
                </a14:m>
                <a:r>
                  <a:rPr lang="en-US" sz="2400" b="1" dirty="0">
                    <a:solidFill>
                      <a:sysClr val="windowText" lastClr="000000"/>
                    </a:solidFill>
                  </a:rPr>
                  <a:t> and P&amp;A(HBW, HBO, NHB)</a:t>
                </a:r>
              </a:p>
              <a:p>
                <a:pPr marL="342900" indent="-342900" algn="just">
                  <a:buFont typeface="Arial" panose="020B0604020202020204" pitchFamily="34" charset="0"/>
                  <a:buChar char="•"/>
                </a:pPr>
                <a:endParaRPr lang="en-US" sz="2400" b="1" dirty="0">
                  <a:solidFill>
                    <a:sysClr val="windowText" lastClr="000000"/>
                  </a:solidFill>
                </a:endParaRPr>
              </a:p>
              <a:p>
                <a:pPr marL="342900" indent="-342900" algn="just">
                  <a:buFont typeface="Arial" panose="020B0604020202020204" pitchFamily="34" charset="0"/>
                  <a:buChar char="•"/>
                </a:pPr>
                <a:r>
                  <a:rPr lang="en-US" sz="2400" b="1" dirty="0">
                    <a:solidFill>
                      <a:sysClr val="windowText" lastClr="000000"/>
                    </a:solidFill>
                  </a:rPr>
                  <a:t>Conventional methods to predict trips</a:t>
                </a:r>
              </a:p>
              <a:p>
                <a:pPr marL="1028700" lvl="1" indent="-342900" algn="just">
                  <a:buFont typeface="Wingdings" panose="05000000000000000000" pitchFamily="2" charset="2"/>
                  <a:buChar char="q"/>
                </a:pPr>
                <a:r>
                  <a:rPr lang="en-US" sz="2000" b="1" dirty="0">
                    <a:solidFill>
                      <a:sysClr val="windowText" lastClr="000000"/>
                    </a:solidFill>
                  </a:rPr>
                  <a:t>Gravity Model</a:t>
                </a:r>
              </a:p>
              <a:p>
                <a:pPr marL="1028700" lvl="1" indent="-342900" algn="just">
                  <a:buFont typeface="Wingdings" panose="05000000000000000000" pitchFamily="2" charset="2"/>
                  <a:buChar char="q"/>
                </a:pPr>
                <a:r>
                  <a:rPr lang="en-US" sz="2000" b="1" dirty="0">
                    <a:solidFill>
                      <a:sysClr val="windowText" lastClr="000000"/>
                    </a:solidFill>
                  </a:rPr>
                  <a:t>Destination Choice Model</a:t>
                </a:r>
              </a:p>
              <a:p>
                <a:pPr marL="1028700" lvl="1" indent="-342900" algn="just">
                  <a:buFont typeface="Wingdings" panose="05000000000000000000" pitchFamily="2" charset="2"/>
                  <a:buChar char="q"/>
                </a:pPr>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algn="just"/>
                <a:endParaRPr lang="en-US" sz="2400" b="1" dirty="0">
                  <a:solidFill>
                    <a:sysClr val="windowText" lastClr="000000"/>
                  </a:solidFill>
                </a:endParaRPr>
              </a:p>
              <a:p>
                <a:pPr marL="400050" indent="-400050" algn="just">
                  <a:buFont typeface="Arial" panose="020B0604020202020204" pitchFamily="34" charset="0"/>
                  <a:buChar char="•"/>
                </a:pPr>
                <a:endParaRPr lang="en-US" sz="2400" dirty="0">
                  <a:solidFill>
                    <a:sysClr val="windowText" lastClr="000000"/>
                  </a:solidFill>
                </a:endParaRPr>
              </a:p>
            </p:txBody>
          </p:sp>
        </mc:Choice>
        <mc:Fallback>
          <p:sp>
            <p:nvSpPr>
              <p:cNvPr id="3" name="Content Placeholder 2">
                <a:extLst>
                  <a:ext uri="{FF2B5EF4-FFF2-40B4-BE49-F238E27FC236}">
                    <a16:creationId xmlns:a16="http://schemas.microsoft.com/office/drawing/2014/main" id="{7F4AAADF-74AE-4E52-AB7D-CC2FAFF05607}"/>
                  </a:ext>
                </a:extLst>
              </p:cNvPr>
              <p:cNvSpPr txBox="1">
                <a:spLocks noRot="1" noChangeAspect="1" noMove="1" noResize="1" noEditPoints="1" noAdjustHandles="1" noChangeArrowheads="1" noChangeShapeType="1" noTextEdit="1"/>
              </p:cNvSpPr>
              <p:nvPr/>
            </p:nvSpPr>
            <p:spPr>
              <a:xfrm>
                <a:off x="5130271" y="1397761"/>
                <a:ext cx="6727900" cy="5019212"/>
              </a:xfrm>
              <a:prstGeom prst="rect">
                <a:avLst/>
              </a:prstGeom>
              <a:blipFill>
                <a:blip r:embed="rId3"/>
                <a:stretch>
                  <a:fillRect l="-1269" t="-1578" r="-136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041C45D-D37F-4AAB-9FF9-5DFA7C830282}"/>
              </a:ext>
            </a:extLst>
          </p:cNvPr>
          <p:cNvPicPr>
            <a:picLocks noChangeAspect="1"/>
          </p:cNvPicPr>
          <p:nvPr/>
        </p:nvPicPr>
        <p:blipFill>
          <a:blip r:embed="rId4">
            <a:alphaModFix amt="20000"/>
          </a:blip>
          <a:stretch>
            <a:fillRect/>
          </a:stretch>
        </p:blipFill>
        <p:spPr>
          <a:xfrm>
            <a:off x="0" y="1747032"/>
            <a:ext cx="4791871" cy="4669941"/>
          </a:xfrm>
          <a:prstGeom prst="rect">
            <a:avLst/>
          </a:prstGeom>
        </p:spPr>
      </p:pic>
      <p:sp>
        <p:nvSpPr>
          <p:cNvPr id="8" name="TextBox 7">
            <a:extLst>
              <a:ext uri="{FF2B5EF4-FFF2-40B4-BE49-F238E27FC236}">
                <a16:creationId xmlns:a16="http://schemas.microsoft.com/office/drawing/2014/main" id="{C2F4CE1D-E685-4794-99E4-D04153A9C94C}"/>
              </a:ext>
            </a:extLst>
          </p:cNvPr>
          <p:cNvSpPr txBox="1"/>
          <p:nvPr/>
        </p:nvSpPr>
        <p:spPr>
          <a:xfrm>
            <a:off x="446607" y="1377700"/>
            <a:ext cx="4237057" cy="369332"/>
          </a:xfrm>
          <a:prstGeom prst="rect">
            <a:avLst/>
          </a:prstGeom>
          <a:noFill/>
        </p:spPr>
        <p:txBody>
          <a:bodyPr wrap="none" rtlCol="0">
            <a:spAutoFit/>
          </a:bodyPr>
          <a:lstStyle/>
          <a:p>
            <a:r>
              <a:rPr lang="en-US" b="1" dirty="0"/>
              <a:t>Four step transportation forecasting </a:t>
            </a:r>
          </a:p>
        </p:txBody>
      </p:sp>
      <p:sp>
        <p:nvSpPr>
          <p:cNvPr id="12" name="Rectangle 11">
            <a:extLst>
              <a:ext uri="{FF2B5EF4-FFF2-40B4-BE49-F238E27FC236}">
                <a16:creationId xmlns:a16="http://schemas.microsoft.com/office/drawing/2014/main" id="{330CF0E5-F0C6-44D6-B00D-B80BD229B710}"/>
              </a:ext>
            </a:extLst>
          </p:cNvPr>
          <p:cNvSpPr/>
          <p:nvPr/>
        </p:nvSpPr>
        <p:spPr>
          <a:xfrm>
            <a:off x="521548" y="2919737"/>
            <a:ext cx="4087179"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 Trip Distribution</a:t>
            </a:r>
          </a:p>
        </p:txBody>
      </p:sp>
    </p:spTree>
    <p:extLst>
      <p:ext uri="{BB962C8B-B14F-4D97-AF65-F5344CB8AC3E}">
        <p14:creationId xmlns:p14="http://schemas.microsoft.com/office/powerpoint/2010/main" val="399389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C4B8-C2EB-4D43-B7FD-CB095AF5FF60}"/>
              </a:ext>
            </a:extLst>
          </p:cNvPr>
          <p:cNvSpPr>
            <a:spLocks noGrp="1"/>
          </p:cNvSpPr>
          <p:nvPr>
            <p:ph type="title"/>
          </p:nvPr>
        </p:nvSpPr>
        <p:spPr/>
        <p:txBody>
          <a:bodyPr/>
          <a:lstStyle/>
          <a:p>
            <a:r>
              <a:rPr lang="en-US" dirty="0"/>
              <a:t>Origin-Destination Matrix</a:t>
            </a:r>
          </a:p>
        </p:txBody>
      </p:sp>
      <p:sp>
        <p:nvSpPr>
          <p:cNvPr id="18" name="Text Box 39">
            <a:extLst>
              <a:ext uri="{FF2B5EF4-FFF2-40B4-BE49-F238E27FC236}">
                <a16:creationId xmlns:a16="http://schemas.microsoft.com/office/drawing/2014/main" id="{736062D0-EDE4-44BB-B485-57570F9F32C2}"/>
              </a:ext>
            </a:extLst>
          </p:cNvPr>
          <p:cNvSpPr txBox="1">
            <a:spLocks noChangeArrowheads="1"/>
          </p:cNvSpPr>
          <p:nvPr/>
        </p:nvSpPr>
        <p:spPr bwMode="auto">
          <a:xfrm>
            <a:off x="1802606" y="1029489"/>
            <a:ext cx="1957388" cy="711200"/>
          </a:xfrm>
          <a:prstGeom prst="rect">
            <a:avLst/>
          </a:prstGeom>
          <a:solidFill>
            <a:srgbClr val="FF3300"/>
          </a:solidFill>
          <a:ln w="9525">
            <a:solidFill>
              <a:schemeClr val="tx1"/>
            </a:solidFill>
            <a:miter lim="800000"/>
            <a:headEnd/>
            <a:tailEnd/>
          </a:ln>
        </p:spPr>
        <p:txBody>
          <a:bodyPr wrap="none">
            <a:spAutoFit/>
          </a:bodyPr>
          <a:lstStyle/>
          <a:p>
            <a:r>
              <a:rPr lang="en-US" sz="2000" dirty="0"/>
              <a:t>Trip Generation</a:t>
            </a:r>
          </a:p>
          <a:p>
            <a:r>
              <a:rPr lang="en-US" sz="2000" dirty="0"/>
              <a:t>P &amp; A (</a:t>
            </a:r>
            <a:r>
              <a:rPr lang="en-US" sz="2000" b="1" dirty="0"/>
              <a:t>HBW</a:t>
            </a:r>
            <a:r>
              <a:rPr lang="en-US" sz="2000" dirty="0"/>
              <a:t>)</a:t>
            </a:r>
          </a:p>
        </p:txBody>
      </p:sp>
      <mc:AlternateContent xmlns:mc="http://schemas.openxmlformats.org/markup-compatibility/2006">
        <mc:Choice xmlns:a14="http://schemas.microsoft.com/office/drawing/2010/main" Requires="a14">
          <p:sp>
            <p:nvSpPr>
              <p:cNvPr id="19" name="Text Box 71">
                <a:extLst>
                  <a:ext uri="{FF2B5EF4-FFF2-40B4-BE49-F238E27FC236}">
                    <a16:creationId xmlns:a16="http://schemas.microsoft.com/office/drawing/2014/main" id="{873B65BE-B511-4FA7-9813-99E7BDAE657A}"/>
                  </a:ext>
                </a:extLst>
              </p:cNvPr>
              <p:cNvSpPr txBox="1">
                <a:spLocks noChangeArrowheads="1"/>
              </p:cNvSpPr>
              <p:nvPr/>
            </p:nvSpPr>
            <p:spPr bwMode="auto">
              <a:xfrm>
                <a:off x="8111836" y="979055"/>
                <a:ext cx="3034677" cy="736997"/>
              </a:xfrm>
              <a:prstGeom prst="rect">
                <a:avLst/>
              </a:prstGeom>
              <a:solidFill>
                <a:srgbClr val="FF3300"/>
              </a:solidFill>
              <a:ln w="9525">
                <a:solidFill>
                  <a:schemeClr val="tx1"/>
                </a:solidFill>
                <a:miter lim="800000"/>
                <a:headEnd/>
                <a:tailEnd/>
              </a:ln>
            </p:spPr>
            <p:txBody>
              <a:bodyPr wrap="none">
                <a:spAutoFit/>
              </a:bodyPr>
              <a:lstStyle/>
              <a:p>
                <a:r>
                  <a:rPr lang="en-US" sz="2000" dirty="0"/>
                  <a:t>Path Skimming</a:t>
                </a:r>
              </a:p>
              <a:p>
                <a:r>
                  <a:rPr lang="en-US" sz="2000" dirty="0"/>
                  <a:t>Travel Time Matrix (</a:t>
                </a:r>
                <a14:m>
                  <m:oMath xmlns:m="http://schemas.openxmlformats.org/officeDocument/2006/math">
                    <m:r>
                      <a:rPr lang="en-US" sz="2000" b="1" i="1" smtClean="0">
                        <a:solidFill>
                          <a:sysClr val="windowText" lastClr="000000"/>
                        </a:solidFill>
                        <a:latin typeface="Cambria Math" panose="02040503050406030204" pitchFamily="18" charset="0"/>
                      </a:rPr>
                      <m:t>𝑻</m:t>
                    </m:r>
                    <m:sSub>
                      <m:sSubPr>
                        <m:ctrlPr>
                          <a:rPr lang="en-US" sz="2000" b="1" i="1" smtClean="0">
                            <a:solidFill>
                              <a:sysClr val="windowText" lastClr="000000"/>
                            </a:solidFill>
                            <a:latin typeface="Cambria Math" panose="02040503050406030204" pitchFamily="18" charset="0"/>
                          </a:rPr>
                        </m:ctrlPr>
                      </m:sSubPr>
                      <m:e>
                        <m:r>
                          <a:rPr lang="en-US" sz="2000" b="1" i="1" smtClean="0">
                            <a:solidFill>
                              <a:sysClr val="windowText" lastClr="000000"/>
                            </a:solidFill>
                            <a:latin typeface="Cambria Math" panose="02040503050406030204" pitchFamily="18" charset="0"/>
                          </a:rPr>
                          <m:t>𝑻</m:t>
                        </m:r>
                      </m:e>
                      <m:sub>
                        <m:r>
                          <a:rPr lang="en-US" sz="2000" b="1" i="1" smtClean="0">
                            <a:solidFill>
                              <a:sysClr val="windowText" lastClr="000000"/>
                            </a:solidFill>
                            <a:latin typeface="Cambria Math" panose="02040503050406030204" pitchFamily="18" charset="0"/>
                          </a:rPr>
                          <m:t>𝒊</m:t>
                        </m:r>
                        <m:r>
                          <a:rPr lang="en-US" sz="2000" b="1" i="1" smtClean="0">
                            <a:solidFill>
                              <a:sysClr val="windowText" lastClr="000000"/>
                            </a:solidFill>
                            <a:latin typeface="Cambria Math" panose="02040503050406030204" pitchFamily="18" charset="0"/>
                          </a:rPr>
                          <m:t>,</m:t>
                        </m:r>
                        <m:r>
                          <a:rPr lang="en-US" sz="2000" b="1" i="1" smtClean="0">
                            <a:solidFill>
                              <a:sysClr val="windowText" lastClr="000000"/>
                            </a:solidFill>
                            <a:latin typeface="Cambria Math" panose="02040503050406030204" pitchFamily="18" charset="0"/>
                          </a:rPr>
                          <m:t>𝒋</m:t>
                        </m:r>
                      </m:sub>
                    </m:sSub>
                  </m:oMath>
                </a14:m>
                <a:r>
                  <a:rPr lang="en-US" sz="2000" dirty="0"/>
                  <a:t>)</a:t>
                </a:r>
              </a:p>
            </p:txBody>
          </p:sp>
        </mc:Choice>
        <mc:Fallback>
          <p:sp>
            <p:nvSpPr>
              <p:cNvPr id="19" name="Text Box 71">
                <a:extLst>
                  <a:ext uri="{FF2B5EF4-FFF2-40B4-BE49-F238E27FC236}">
                    <a16:creationId xmlns:a16="http://schemas.microsoft.com/office/drawing/2014/main" id="{873B65BE-B511-4FA7-9813-99E7BDAE657A}"/>
                  </a:ext>
                </a:extLst>
              </p:cNvPr>
              <p:cNvSpPr txBox="1">
                <a:spLocks noRot="1" noChangeAspect="1" noMove="1" noResize="1" noEditPoints="1" noAdjustHandles="1" noChangeArrowheads="1" noChangeShapeType="1" noTextEdit="1"/>
              </p:cNvSpPr>
              <p:nvPr/>
            </p:nvSpPr>
            <p:spPr bwMode="auto">
              <a:xfrm>
                <a:off x="8111836" y="979055"/>
                <a:ext cx="3034677" cy="736997"/>
              </a:xfrm>
              <a:prstGeom prst="rect">
                <a:avLst/>
              </a:prstGeom>
              <a:blipFill>
                <a:blip r:embed="rId3"/>
                <a:stretch>
                  <a:fillRect l="-2004" t="-3252" r="-1002" b="-8943"/>
                </a:stretch>
              </a:blipFill>
              <a:ln w="9525">
                <a:solidFill>
                  <a:schemeClr val="tx1"/>
                </a:solidFill>
                <a:miter lim="800000"/>
                <a:headEnd/>
                <a:tailEnd/>
              </a:ln>
            </p:spPr>
            <p:txBody>
              <a:bodyPr/>
              <a:lstStyle/>
              <a:p>
                <a:r>
                  <a:rPr lang="en-US">
                    <a:noFill/>
                  </a:rPr>
                  <a:t> </a:t>
                </a:r>
              </a:p>
            </p:txBody>
          </p:sp>
        </mc:Fallback>
      </mc:AlternateContent>
      <p:graphicFrame>
        <p:nvGraphicFramePr>
          <p:cNvPr id="20" name="Group 248">
            <a:extLst>
              <a:ext uri="{FF2B5EF4-FFF2-40B4-BE49-F238E27FC236}">
                <a16:creationId xmlns:a16="http://schemas.microsoft.com/office/drawing/2014/main" id="{F01FEA0B-BAA0-4165-9A87-D3B4D15E128E}"/>
              </a:ext>
            </a:extLst>
          </p:cNvPr>
          <p:cNvGraphicFramePr>
            <a:graphicFrameLocks noGrp="1"/>
          </p:cNvGraphicFramePr>
          <p:nvPr>
            <p:extLst>
              <p:ext uri="{D42A27DB-BD31-4B8C-83A1-F6EECF244321}">
                <p14:modId xmlns:p14="http://schemas.microsoft.com/office/powerpoint/2010/main" val="3261546609"/>
              </p:ext>
            </p:extLst>
          </p:nvPr>
        </p:nvGraphicFramePr>
        <p:xfrm>
          <a:off x="831273" y="1828800"/>
          <a:ext cx="4426527" cy="2011680"/>
        </p:xfrm>
        <a:graphic>
          <a:graphicData uri="http://schemas.openxmlformats.org/drawingml/2006/table">
            <a:tbl>
              <a:tblPr/>
              <a:tblGrid>
                <a:gridCol w="1480127">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TAZ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Productions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Attractions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602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432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1" name="Group 250">
            <a:extLst>
              <a:ext uri="{FF2B5EF4-FFF2-40B4-BE49-F238E27FC236}">
                <a16:creationId xmlns:a16="http://schemas.microsoft.com/office/drawing/2014/main" id="{0DB81D25-02C0-469F-8698-9EAF2074FF18}"/>
              </a:ext>
            </a:extLst>
          </p:cNvPr>
          <p:cNvGraphicFramePr>
            <a:graphicFrameLocks noGrp="1"/>
          </p:cNvGraphicFramePr>
          <p:nvPr>
            <p:extLst>
              <p:ext uri="{D42A27DB-BD31-4B8C-83A1-F6EECF244321}">
                <p14:modId xmlns:p14="http://schemas.microsoft.com/office/powerpoint/2010/main" val="1064653220"/>
              </p:ext>
            </p:extLst>
          </p:nvPr>
        </p:nvGraphicFramePr>
        <p:xfrm>
          <a:off x="6934200" y="1828800"/>
          <a:ext cx="4419600" cy="2011680"/>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736600">
                  <a:extLst>
                    <a:ext uri="{9D8B030D-6E8A-4147-A177-3AD203B41FA5}">
                      <a16:colId xmlns:a16="http://schemas.microsoft.com/office/drawing/2014/main" val="20004"/>
                    </a:ext>
                  </a:extLst>
                </a:gridCol>
                <a:gridCol w="736600">
                  <a:extLst>
                    <a:ext uri="{9D8B030D-6E8A-4147-A177-3AD203B41FA5}">
                      <a16:colId xmlns:a16="http://schemas.microsoft.com/office/drawing/2014/main" val="20005"/>
                    </a:ext>
                  </a:extLst>
                </a:gridCol>
              </a:tblGrid>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rPr>
                        <a:t>TAZ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 name="Text Box 72">
            <a:extLst>
              <a:ext uri="{FF2B5EF4-FFF2-40B4-BE49-F238E27FC236}">
                <a16:creationId xmlns:a16="http://schemas.microsoft.com/office/drawing/2014/main" id="{7D616B0D-796D-47A2-BF08-85A95A318DD2}"/>
              </a:ext>
            </a:extLst>
          </p:cNvPr>
          <p:cNvSpPr txBox="1">
            <a:spLocks noChangeArrowheads="1"/>
          </p:cNvSpPr>
          <p:nvPr/>
        </p:nvSpPr>
        <p:spPr bwMode="auto">
          <a:xfrm>
            <a:off x="4876800" y="3928591"/>
            <a:ext cx="2438400" cy="406400"/>
          </a:xfrm>
          <a:prstGeom prst="rect">
            <a:avLst/>
          </a:prstGeom>
          <a:solidFill>
            <a:srgbClr val="FF3300"/>
          </a:solidFill>
          <a:ln w="9525">
            <a:solidFill>
              <a:schemeClr val="tx1"/>
            </a:solidFill>
            <a:miter lim="800000"/>
            <a:headEnd/>
            <a:tailEnd/>
          </a:ln>
        </p:spPr>
        <p:txBody>
          <a:bodyPr>
            <a:spAutoFit/>
          </a:bodyPr>
          <a:lstStyle/>
          <a:p>
            <a:pPr algn="ctr"/>
            <a:r>
              <a:rPr lang="en-US" sz="2000" dirty="0"/>
              <a:t>Trip Distribution</a:t>
            </a:r>
          </a:p>
        </p:txBody>
      </p:sp>
      <p:graphicFrame>
        <p:nvGraphicFramePr>
          <p:cNvPr id="23" name="Group 252">
            <a:extLst>
              <a:ext uri="{FF2B5EF4-FFF2-40B4-BE49-F238E27FC236}">
                <a16:creationId xmlns:a16="http://schemas.microsoft.com/office/drawing/2014/main" id="{AF8D7A7F-684C-400A-A52C-9BB489319512}"/>
              </a:ext>
            </a:extLst>
          </p:cNvPr>
          <p:cNvGraphicFramePr>
            <a:graphicFrameLocks noGrp="1"/>
          </p:cNvGraphicFramePr>
          <p:nvPr>
            <p:extLst>
              <p:ext uri="{D42A27DB-BD31-4B8C-83A1-F6EECF244321}">
                <p14:modId xmlns:p14="http://schemas.microsoft.com/office/powerpoint/2010/main" val="2177039333"/>
              </p:ext>
            </p:extLst>
          </p:nvPr>
        </p:nvGraphicFramePr>
        <p:xfrm>
          <a:off x="1730733" y="4511040"/>
          <a:ext cx="8730532" cy="2346960"/>
        </p:xfrm>
        <a:graphic>
          <a:graphicData uri="http://schemas.openxmlformats.org/drawingml/2006/table">
            <a:tbl>
              <a:tblPr/>
              <a:tblGrid>
                <a:gridCol w="1241506">
                  <a:extLst>
                    <a:ext uri="{9D8B030D-6E8A-4147-A177-3AD203B41FA5}">
                      <a16:colId xmlns:a16="http://schemas.microsoft.com/office/drawing/2014/main" val="20000"/>
                    </a:ext>
                  </a:extLst>
                </a:gridCol>
                <a:gridCol w="1241506">
                  <a:extLst>
                    <a:ext uri="{9D8B030D-6E8A-4147-A177-3AD203B41FA5}">
                      <a16:colId xmlns:a16="http://schemas.microsoft.com/office/drawing/2014/main" val="20001"/>
                    </a:ext>
                  </a:extLst>
                </a:gridCol>
                <a:gridCol w="1262264">
                  <a:extLst>
                    <a:ext uri="{9D8B030D-6E8A-4147-A177-3AD203B41FA5}">
                      <a16:colId xmlns:a16="http://schemas.microsoft.com/office/drawing/2014/main" val="20002"/>
                    </a:ext>
                  </a:extLst>
                </a:gridCol>
                <a:gridCol w="1220748">
                  <a:extLst>
                    <a:ext uri="{9D8B030D-6E8A-4147-A177-3AD203B41FA5}">
                      <a16:colId xmlns:a16="http://schemas.microsoft.com/office/drawing/2014/main" val="20003"/>
                    </a:ext>
                  </a:extLst>
                </a:gridCol>
                <a:gridCol w="1241506">
                  <a:extLst>
                    <a:ext uri="{9D8B030D-6E8A-4147-A177-3AD203B41FA5}">
                      <a16:colId xmlns:a16="http://schemas.microsoft.com/office/drawing/2014/main" val="20004"/>
                    </a:ext>
                  </a:extLst>
                </a:gridCol>
                <a:gridCol w="1261501">
                  <a:extLst>
                    <a:ext uri="{9D8B030D-6E8A-4147-A177-3AD203B41FA5}">
                      <a16:colId xmlns:a16="http://schemas.microsoft.com/office/drawing/2014/main" val="20005"/>
                    </a:ext>
                  </a:extLst>
                </a:gridCol>
                <a:gridCol w="1261501">
                  <a:extLst>
                    <a:ext uri="{9D8B030D-6E8A-4147-A177-3AD203B41FA5}">
                      <a16:colId xmlns:a16="http://schemas.microsoft.com/office/drawing/2014/main" val="361812562"/>
                    </a:ext>
                  </a:extLst>
                </a:gridCol>
              </a:tblGrid>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TAZ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Productions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pitchFamily="34" charset="0"/>
                        </a:rPr>
                        <a:t>602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330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369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95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Attractions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1080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531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rgbClr val="C00000"/>
                          </a:solidFill>
                          <a:effectLst/>
                          <a:latin typeface="Arial" pitchFamily="34" charset="0"/>
                        </a:rPr>
                        <a:t>1816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0299252"/>
                  </a:ext>
                </a:extLst>
              </a:tr>
            </a:tbl>
          </a:graphicData>
        </a:graphic>
      </p:graphicFrame>
      <p:cxnSp>
        <p:nvCxnSpPr>
          <p:cNvPr id="25" name="Connector: Elbow 24">
            <a:extLst>
              <a:ext uri="{FF2B5EF4-FFF2-40B4-BE49-F238E27FC236}">
                <a16:creationId xmlns:a16="http://schemas.microsoft.com/office/drawing/2014/main" id="{5E727004-C869-42AA-ACC3-7192EE06163B}"/>
              </a:ext>
            </a:extLst>
          </p:cNvPr>
          <p:cNvCxnSpPr>
            <a:cxnSpLocks/>
            <a:stCxn id="20" idx="3"/>
            <a:endCxn id="22" idx="0"/>
          </p:cNvCxnSpPr>
          <p:nvPr/>
        </p:nvCxnSpPr>
        <p:spPr>
          <a:xfrm>
            <a:off x="5257800" y="2834640"/>
            <a:ext cx="838200" cy="10939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E6F44CC-B423-408C-A967-C13C866CC212}"/>
              </a:ext>
            </a:extLst>
          </p:cNvPr>
          <p:cNvCxnSpPr>
            <a:cxnSpLocks/>
            <a:stCxn id="21" idx="1"/>
            <a:endCxn id="22" idx="0"/>
          </p:cNvCxnSpPr>
          <p:nvPr/>
        </p:nvCxnSpPr>
        <p:spPr>
          <a:xfrm rot="10800000" flipV="1">
            <a:off x="6096000" y="2834639"/>
            <a:ext cx="838200" cy="10939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61C8491-7C8B-4CB1-9C5D-68C590344E22}"/>
              </a:ext>
            </a:extLst>
          </p:cNvPr>
          <p:cNvCxnSpPr>
            <a:cxnSpLocks/>
            <a:stCxn id="22" idx="2"/>
            <a:endCxn id="23" idx="0"/>
          </p:cNvCxnSpPr>
          <p:nvPr/>
        </p:nvCxnSpPr>
        <p:spPr>
          <a:xfrm flipH="1">
            <a:off x="6095999" y="4334991"/>
            <a:ext cx="1" cy="176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3519CD1-B539-4652-8C66-5115A3993918}"/>
              </a:ext>
            </a:extLst>
          </p:cNvPr>
          <p:cNvSpPr/>
          <p:nvPr/>
        </p:nvSpPr>
        <p:spPr>
          <a:xfrm>
            <a:off x="9195954" y="4846319"/>
            <a:ext cx="1265311" cy="3595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FA94A4C-42C4-498E-A0BB-759E12621854}"/>
              </a:ext>
            </a:extLst>
          </p:cNvPr>
          <p:cNvSpPr/>
          <p:nvPr/>
        </p:nvSpPr>
        <p:spPr>
          <a:xfrm>
            <a:off x="2282536" y="2130040"/>
            <a:ext cx="1477458" cy="3595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BA41062-961D-46CD-BE04-E845AD15F9DA}"/>
              </a:ext>
            </a:extLst>
          </p:cNvPr>
          <p:cNvSpPr/>
          <p:nvPr/>
        </p:nvSpPr>
        <p:spPr>
          <a:xfrm>
            <a:off x="3820885" y="2151957"/>
            <a:ext cx="1477458" cy="3595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F4E961C-EA14-4784-A6D5-49D9F12B3B9C}"/>
              </a:ext>
            </a:extLst>
          </p:cNvPr>
          <p:cNvSpPr/>
          <p:nvPr/>
        </p:nvSpPr>
        <p:spPr>
          <a:xfrm>
            <a:off x="2977723" y="6498474"/>
            <a:ext cx="1235002" cy="3595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30F1E4CF-7A51-469C-B531-28BACAB4039D}"/>
              </a:ext>
            </a:extLst>
          </p:cNvPr>
          <p:cNvSpPr txBox="1"/>
          <p:nvPr/>
        </p:nvSpPr>
        <p:spPr>
          <a:xfrm>
            <a:off x="292303" y="5499854"/>
            <a:ext cx="1287532" cy="369332"/>
          </a:xfrm>
          <a:prstGeom prst="rect">
            <a:avLst/>
          </a:prstGeom>
          <a:noFill/>
        </p:spPr>
        <p:txBody>
          <a:bodyPr wrap="none" rtlCol="0">
            <a:spAutoFit/>
          </a:bodyPr>
          <a:lstStyle/>
          <a:p>
            <a:r>
              <a:rPr lang="en-US" b="1" dirty="0"/>
              <a:t>OD matrix</a:t>
            </a:r>
          </a:p>
        </p:txBody>
      </p:sp>
    </p:spTree>
    <p:extLst>
      <p:ext uri="{BB962C8B-B14F-4D97-AF65-F5344CB8AC3E}">
        <p14:creationId xmlns:p14="http://schemas.microsoft.com/office/powerpoint/2010/main" val="321520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3AD5-26DB-4458-9831-D36B799E9622}"/>
              </a:ext>
            </a:extLst>
          </p:cNvPr>
          <p:cNvSpPr>
            <a:spLocks noGrp="1"/>
          </p:cNvSpPr>
          <p:nvPr>
            <p:ph type="title"/>
          </p:nvPr>
        </p:nvSpPr>
        <p:spPr/>
        <p:txBody>
          <a:bodyPr/>
          <a:lstStyle/>
          <a:p>
            <a:r>
              <a:rPr lang="en-US" dirty="0"/>
              <a:t>Gravity Model</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5EA3FEB1-1C1B-4EA4-BDD9-B5583EDE5BE7}"/>
                  </a:ext>
                </a:extLst>
              </p:cNvPr>
              <p:cNvSpPr txBox="1">
                <a:spLocks noChangeArrowheads="1"/>
              </p:cNvSpPr>
              <p:nvPr/>
            </p:nvSpPr>
            <p:spPr>
              <a:xfrm>
                <a:off x="203200" y="1371600"/>
                <a:ext cx="11518900" cy="20574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ysClr val="windowText" lastClr="000000"/>
                    </a:solidFill>
                  </a:rPr>
                  <a:t>Adapted from Newton’s Law of Gravitation</a:t>
                </a:r>
              </a:p>
              <a:p>
                <a:pPr lvl="1"/>
                <a:r>
                  <a:rPr lang="en-US" dirty="0">
                    <a:solidFill>
                      <a:sysClr val="windowText" lastClr="000000"/>
                    </a:solidFill>
                  </a:rPr>
                  <a:t>Gravitation force = function of (mass and distance between them) </a:t>
                </a:r>
              </a:p>
              <a:p>
                <a:pPr lvl="1"/>
                <a14:m>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𝐹</m:t>
                        </m:r>
                      </m:e>
                      <m:sub>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𝐹</m:t>
                        </m:r>
                      </m:e>
                      <m:sub>
                        <m:r>
                          <a:rPr lang="en-US" b="0" i="1" smtClean="0">
                            <a:solidFill>
                              <a:sysClr val="windowText" lastClr="000000"/>
                            </a:solidFill>
                            <a:latin typeface="Cambria Math" panose="02040503050406030204" pitchFamily="18" charset="0"/>
                          </a:rPr>
                          <m:t>2</m:t>
                        </m:r>
                      </m:sub>
                    </m:sSub>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𝐺</m:t>
                    </m:r>
                    <m:f>
                      <m:fPr>
                        <m:ctrlPr>
                          <a:rPr lang="en-US" b="0" i="1" smtClean="0">
                            <a:solidFill>
                              <a:sysClr val="windowText" lastClr="000000"/>
                            </a:solidFill>
                            <a:latin typeface="Cambria Math" panose="02040503050406030204" pitchFamily="18" charset="0"/>
                          </a:rPr>
                        </m:ctrlPr>
                      </m:fPr>
                      <m:num>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𝑚</m:t>
                            </m:r>
                          </m:e>
                          <m:sub>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ea typeface="Cambria Math" panose="02040503050406030204" pitchFamily="18" charset="0"/>
                          </a:rPr>
                          <m:t>×</m:t>
                        </m:r>
                        <m:sSub>
                          <m:sSubPr>
                            <m:ctrlPr>
                              <a:rPr lang="en-US" b="0" i="1" smtClean="0">
                                <a:solidFill>
                                  <a:sysClr val="windowText" lastClr="000000"/>
                                </a:solidFill>
                                <a:latin typeface="Cambria Math" panose="02040503050406030204" pitchFamily="18" charset="0"/>
                                <a:ea typeface="Cambria Math" panose="02040503050406030204" pitchFamily="18" charset="0"/>
                              </a:rPr>
                            </m:ctrlPr>
                          </m:sSubPr>
                          <m:e>
                            <m:r>
                              <a:rPr lang="en-US" b="0" i="1" smtClean="0">
                                <a:solidFill>
                                  <a:sysClr val="windowText" lastClr="000000"/>
                                </a:solidFill>
                                <a:latin typeface="Cambria Math" panose="02040503050406030204" pitchFamily="18" charset="0"/>
                                <a:ea typeface="Cambria Math" panose="02040503050406030204" pitchFamily="18" charset="0"/>
                              </a:rPr>
                              <m:t>𝑚</m:t>
                            </m:r>
                          </m:e>
                          <m:sub>
                            <m:r>
                              <a:rPr lang="en-US" b="0" i="1" smtClean="0">
                                <a:solidFill>
                                  <a:sysClr val="windowText" lastClr="000000"/>
                                </a:solidFill>
                                <a:latin typeface="Cambria Math" panose="02040503050406030204" pitchFamily="18" charset="0"/>
                                <a:ea typeface="Cambria Math" panose="02040503050406030204" pitchFamily="18" charset="0"/>
                              </a:rPr>
                              <m:t>2</m:t>
                            </m:r>
                          </m:sub>
                        </m:sSub>
                      </m:num>
                      <m:den>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𝑟</m:t>
                            </m:r>
                          </m:e>
                          <m:sup>
                            <m:r>
                              <a:rPr lang="en-US" b="0" i="1" smtClean="0">
                                <a:solidFill>
                                  <a:sysClr val="windowText" lastClr="000000"/>
                                </a:solidFill>
                                <a:latin typeface="Cambria Math" panose="02040503050406030204" pitchFamily="18" charset="0"/>
                              </a:rPr>
                              <m:t>2</m:t>
                            </m:r>
                          </m:sup>
                        </m:sSup>
                      </m:den>
                    </m:f>
                  </m:oMath>
                </a14:m>
                <a:endParaRPr lang="en-US" dirty="0">
                  <a:solidFill>
                    <a:sysClr val="windowText" lastClr="000000"/>
                  </a:solidFill>
                </a:endParaRPr>
              </a:p>
              <a:p>
                <a:pPr lvl="1"/>
                <a:r>
                  <a:rPr lang="en-US" dirty="0">
                    <a:solidFill>
                      <a:sysClr val="windowText" lastClr="000000"/>
                    </a:solidFill>
                  </a:rPr>
                  <a:t>The shorter the distance between two objects, and the greater the mass of either or both objects, the greater the gravitational pull between the objects</a:t>
                </a:r>
              </a:p>
            </p:txBody>
          </p:sp>
        </mc:Choice>
        <mc:Fallback xmlns="">
          <p:sp>
            <p:nvSpPr>
              <p:cNvPr id="3" name="Rectangle 3">
                <a:extLst>
                  <a:ext uri="{FF2B5EF4-FFF2-40B4-BE49-F238E27FC236}">
                    <a16:creationId xmlns:a16="http://schemas.microsoft.com/office/drawing/2014/main" id="{5EA3FEB1-1C1B-4EA4-BDD9-B5583EDE5BE7}"/>
                  </a:ext>
                </a:extLst>
              </p:cNvPr>
              <p:cNvSpPr txBox="1">
                <a:spLocks noRot="1" noChangeAspect="1" noMove="1" noResize="1" noEditPoints="1" noAdjustHandles="1" noChangeArrowheads="1" noChangeShapeType="1" noTextEdit="1"/>
              </p:cNvSpPr>
              <p:nvPr/>
            </p:nvSpPr>
            <p:spPr>
              <a:xfrm>
                <a:off x="203200" y="1371600"/>
                <a:ext cx="11518900" cy="2057400"/>
              </a:xfrm>
              <a:prstGeom prst="rect">
                <a:avLst/>
              </a:prstGeom>
              <a:blipFill>
                <a:blip r:embed="rId3"/>
                <a:stretch>
                  <a:fillRect l="-1058" t="-5030" b="-9172"/>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9E1A31ED-7D66-4D51-82BD-7C0E7FDCEF28}"/>
              </a:ext>
            </a:extLst>
          </p:cNvPr>
          <p:cNvSpPr/>
          <p:nvPr/>
        </p:nvSpPr>
        <p:spPr>
          <a:xfrm>
            <a:off x="3733800" y="3771899"/>
            <a:ext cx="1828800" cy="1828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16" name="Oval 15">
            <a:extLst>
              <a:ext uri="{FF2B5EF4-FFF2-40B4-BE49-F238E27FC236}">
                <a16:creationId xmlns:a16="http://schemas.microsoft.com/office/drawing/2014/main" id="{9D9A1537-6397-4959-B554-4BA34CB2425A}"/>
              </a:ext>
            </a:extLst>
          </p:cNvPr>
          <p:cNvSpPr/>
          <p:nvPr/>
        </p:nvSpPr>
        <p:spPr>
          <a:xfrm>
            <a:off x="6677025" y="3519487"/>
            <a:ext cx="9144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17" name="Oval 16">
            <a:extLst>
              <a:ext uri="{FF2B5EF4-FFF2-40B4-BE49-F238E27FC236}">
                <a16:creationId xmlns:a16="http://schemas.microsoft.com/office/drawing/2014/main" id="{4A17D2E0-D34F-4012-BB5A-4C3A3C54C2A7}"/>
              </a:ext>
            </a:extLst>
          </p:cNvPr>
          <p:cNvSpPr/>
          <p:nvPr/>
        </p:nvSpPr>
        <p:spPr>
          <a:xfrm>
            <a:off x="6934200" y="5400673"/>
            <a:ext cx="914400" cy="9144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4" name="Arrow: Up-Down 23">
            <a:extLst>
              <a:ext uri="{FF2B5EF4-FFF2-40B4-BE49-F238E27FC236}">
                <a16:creationId xmlns:a16="http://schemas.microsoft.com/office/drawing/2014/main" id="{CA409DFB-B813-4839-8A35-BF7891BDAF3C}"/>
              </a:ext>
            </a:extLst>
          </p:cNvPr>
          <p:cNvSpPr/>
          <p:nvPr/>
        </p:nvSpPr>
        <p:spPr>
          <a:xfrm rot="4380012">
            <a:off x="5863457" y="3702558"/>
            <a:ext cx="512712" cy="11429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2B7602E-D87C-46B1-9FBF-E095ABDAB3A2}"/>
              </a:ext>
            </a:extLst>
          </p:cNvPr>
          <p:cNvSpPr/>
          <p:nvPr/>
        </p:nvSpPr>
        <p:spPr>
          <a:xfrm rot="6684892">
            <a:off x="5929581" y="4698243"/>
            <a:ext cx="512712" cy="1507138"/>
          </a:xfrm>
          <a:prstGeom prst="upDownArrow">
            <a:avLst>
              <a:gd name="adj1" fmla="val 22938"/>
              <a:gd name="adj2" fmla="val 39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D8324BC2-D8BB-454B-9B76-9C3C1449DC07}"/>
              </a:ext>
            </a:extLst>
          </p:cNvPr>
          <p:cNvSpPr/>
          <p:nvPr/>
        </p:nvSpPr>
        <p:spPr>
          <a:xfrm rot="21342379">
            <a:off x="7117816" y="4465806"/>
            <a:ext cx="299517" cy="902946"/>
          </a:xfrm>
          <a:prstGeom prst="upDownArrow">
            <a:avLst>
              <a:gd name="adj1" fmla="val 9139"/>
              <a:gd name="adj2" fmla="val 2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F24844E-CB5B-453E-9E8E-13196A0C1925}"/>
                  </a:ext>
                </a:extLst>
              </p:cNvPr>
              <p:cNvSpPr txBox="1"/>
              <p:nvPr/>
            </p:nvSpPr>
            <p:spPr>
              <a:xfrm>
                <a:off x="5637717" y="3518915"/>
                <a:ext cx="6858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𝐹</m:t>
                          </m:r>
                        </m:e>
                        <m:sub>
                          <m:r>
                            <a:rPr lang="en-US" sz="2800" b="0" i="1" smtClean="0">
                              <a:solidFill>
                                <a:sysClr val="windowText" lastClr="000000"/>
                              </a:solidFill>
                              <a:latin typeface="Cambria Math" panose="02040503050406030204" pitchFamily="18" charset="0"/>
                            </a:rPr>
                            <m:t>𝐴𝐵</m:t>
                          </m:r>
                        </m:sub>
                      </m:sSub>
                    </m:oMath>
                  </m:oMathPara>
                </a14:m>
                <a:endParaRPr lang="en-US" sz="2800" dirty="0"/>
              </a:p>
            </p:txBody>
          </p:sp>
        </mc:Choice>
        <mc:Fallback>
          <p:sp>
            <p:nvSpPr>
              <p:cNvPr id="11" name="TextBox 10">
                <a:extLst>
                  <a:ext uri="{FF2B5EF4-FFF2-40B4-BE49-F238E27FC236}">
                    <a16:creationId xmlns:a16="http://schemas.microsoft.com/office/drawing/2014/main" id="{7F24844E-CB5B-453E-9E8E-13196A0C1925}"/>
                  </a:ext>
                </a:extLst>
              </p:cNvPr>
              <p:cNvSpPr txBox="1">
                <a:spLocks noRot="1" noChangeAspect="1" noMove="1" noResize="1" noEditPoints="1" noAdjustHandles="1" noChangeArrowheads="1" noChangeShapeType="1" noTextEdit="1"/>
              </p:cNvSpPr>
              <p:nvPr/>
            </p:nvSpPr>
            <p:spPr>
              <a:xfrm>
                <a:off x="5637717" y="3518915"/>
                <a:ext cx="6858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AA886F8-892B-4148-9978-3AC44806D564}"/>
                  </a:ext>
                </a:extLst>
              </p:cNvPr>
              <p:cNvSpPr txBox="1"/>
              <p:nvPr/>
            </p:nvSpPr>
            <p:spPr>
              <a:xfrm>
                <a:off x="5746686" y="5391918"/>
                <a:ext cx="6858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𝐹</m:t>
                          </m:r>
                        </m:e>
                        <m:sub>
                          <m:r>
                            <a:rPr lang="en-US" sz="2800" b="0" i="1" smtClean="0">
                              <a:solidFill>
                                <a:sysClr val="windowText" lastClr="000000"/>
                              </a:solidFill>
                              <a:latin typeface="Cambria Math" panose="02040503050406030204" pitchFamily="18" charset="0"/>
                            </a:rPr>
                            <m:t>𝐴𝐶</m:t>
                          </m:r>
                        </m:sub>
                      </m:sSub>
                    </m:oMath>
                  </m:oMathPara>
                </a14:m>
                <a:endParaRPr lang="en-US" sz="2800" dirty="0"/>
              </a:p>
            </p:txBody>
          </p:sp>
        </mc:Choice>
        <mc:Fallback>
          <p:sp>
            <p:nvSpPr>
              <p:cNvPr id="12" name="TextBox 11">
                <a:extLst>
                  <a:ext uri="{FF2B5EF4-FFF2-40B4-BE49-F238E27FC236}">
                    <a16:creationId xmlns:a16="http://schemas.microsoft.com/office/drawing/2014/main" id="{BAA886F8-892B-4148-9978-3AC44806D564}"/>
                  </a:ext>
                </a:extLst>
              </p:cNvPr>
              <p:cNvSpPr txBox="1">
                <a:spLocks noRot="1" noChangeAspect="1" noMove="1" noResize="1" noEditPoints="1" noAdjustHandles="1" noChangeArrowheads="1" noChangeShapeType="1" noTextEdit="1"/>
              </p:cNvSpPr>
              <p:nvPr/>
            </p:nvSpPr>
            <p:spPr>
              <a:xfrm>
                <a:off x="5746686" y="5391918"/>
                <a:ext cx="6858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9152691-2478-4816-9297-2238302D45EE}"/>
                  </a:ext>
                </a:extLst>
              </p:cNvPr>
              <p:cNvSpPr txBox="1"/>
              <p:nvPr/>
            </p:nvSpPr>
            <p:spPr>
              <a:xfrm>
                <a:off x="7450957" y="4604856"/>
                <a:ext cx="6858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𝐹</m:t>
                          </m:r>
                        </m:e>
                        <m:sub>
                          <m:r>
                            <a:rPr lang="en-US" sz="2800" b="0" i="1" smtClean="0">
                              <a:solidFill>
                                <a:sysClr val="windowText" lastClr="000000"/>
                              </a:solidFill>
                              <a:latin typeface="Cambria Math" panose="02040503050406030204" pitchFamily="18" charset="0"/>
                            </a:rPr>
                            <m:t>𝐵𝐶</m:t>
                          </m:r>
                        </m:sub>
                      </m:sSub>
                    </m:oMath>
                  </m:oMathPara>
                </a14:m>
                <a:endParaRPr lang="en-US" sz="2800" dirty="0"/>
              </a:p>
            </p:txBody>
          </p:sp>
        </mc:Choice>
        <mc:Fallback>
          <p:sp>
            <p:nvSpPr>
              <p:cNvPr id="13" name="TextBox 12">
                <a:extLst>
                  <a:ext uri="{FF2B5EF4-FFF2-40B4-BE49-F238E27FC236}">
                    <a16:creationId xmlns:a16="http://schemas.microsoft.com/office/drawing/2014/main" id="{49152691-2478-4816-9297-2238302D45EE}"/>
                  </a:ext>
                </a:extLst>
              </p:cNvPr>
              <p:cNvSpPr txBox="1">
                <a:spLocks noRot="1" noChangeAspect="1" noMove="1" noResize="1" noEditPoints="1" noAdjustHandles="1" noChangeArrowheads="1" noChangeShapeType="1" noTextEdit="1"/>
              </p:cNvSpPr>
              <p:nvPr/>
            </p:nvSpPr>
            <p:spPr>
              <a:xfrm>
                <a:off x="7450957" y="4604856"/>
                <a:ext cx="685800"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406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67E8-C3A1-436F-9273-BF958B20A6C9}"/>
              </a:ext>
            </a:extLst>
          </p:cNvPr>
          <p:cNvSpPr>
            <a:spLocks noGrp="1"/>
          </p:cNvSpPr>
          <p:nvPr>
            <p:ph type="title"/>
          </p:nvPr>
        </p:nvSpPr>
        <p:spPr/>
        <p:txBody>
          <a:bodyPr/>
          <a:lstStyle/>
          <a:p>
            <a:r>
              <a:rPr lang="en-US" dirty="0"/>
              <a:t>Gravity Model for OD matrix</a:t>
            </a:r>
          </a:p>
        </p:txBody>
      </p:sp>
      <p:sp>
        <p:nvSpPr>
          <p:cNvPr id="3" name="Rectangle 3">
            <a:extLst>
              <a:ext uri="{FF2B5EF4-FFF2-40B4-BE49-F238E27FC236}">
                <a16:creationId xmlns:a16="http://schemas.microsoft.com/office/drawing/2014/main" id="{EA51536E-A65C-4ACB-B221-F15AC309D555}"/>
              </a:ext>
            </a:extLst>
          </p:cNvPr>
          <p:cNvSpPr txBox="1">
            <a:spLocks noChangeArrowheads="1"/>
          </p:cNvSpPr>
          <p:nvPr/>
        </p:nvSpPr>
        <p:spPr>
          <a:xfrm>
            <a:off x="375093" y="1457325"/>
            <a:ext cx="11299382" cy="45307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solidFill>
                  <a:sysClr val="windowText" lastClr="000000"/>
                </a:solidFill>
              </a:rPr>
              <a:t>Determine the number of trips between “from” </a:t>
            </a:r>
            <a:r>
              <a:rPr lang="en-US" dirty="0" err="1">
                <a:solidFill>
                  <a:sysClr val="windowText" lastClr="000000"/>
                </a:solidFill>
              </a:rPr>
              <a:t>TAZ</a:t>
            </a:r>
            <a:r>
              <a:rPr lang="en-US" baseline="-25000" dirty="0" err="1">
                <a:solidFill>
                  <a:sysClr val="windowText" lastClr="000000"/>
                </a:solidFill>
              </a:rPr>
              <a:t>i</a:t>
            </a:r>
            <a:r>
              <a:rPr lang="en-US" dirty="0">
                <a:solidFill>
                  <a:sysClr val="windowText" lastClr="000000"/>
                </a:solidFill>
              </a:rPr>
              <a:t> to “To” TAZ</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DC71B04-EF72-4842-A470-343BFA86FFA6}"/>
                  </a:ext>
                </a:extLst>
              </p:cNvPr>
              <p:cNvSpPr txBox="1"/>
              <p:nvPr/>
            </p:nvSpPr>
            <p:spPr>
              <a:xfrm>
                <a:off x="3374077" y="3337706"/>
                <a:ext cx="4651145" cy="1078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T</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P</m:t>
                          </m:r>
                        </m:e>
                        <m:sub>
                          <m:r>
                            <a:rPr lang="en-US" sz="3200" b="0" i="1" smtClean="0">
                              <a:latin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m:rPr>
                                  <m:sty m:val="p"/>
                                </m:rPr>
                                <a:rPr lang="en-US" sz="3200" b="0" i="0" smtClean="0">
                                  <a:latin typeface="Cambria Math" panose="02040503050406030204" pitchFamily="18" charset="0"/>
                                  <a:ea typeface="Cambria Math" panose="02040503050406030204" pitchFamily="18" charset="0"/>
                                </a:rPr>
                                <m:t>A</m:t>
                              </m:r>
                            </m:e>
                            <m:sub>
                              <m:r>
                                <a:rPr lang="en-US" sz="3200" b="0" i="1" smtClean="0">
                                  <a:latin typeface="Cambria Math" panose="02040503050406030204" pitchFamily="18" charset="0"/>
                                  <a:ea typeface="Cambria Math" panose="02040503050406030204" pitchFamily="18" charset="0"/>
                                </a:rPr>
                                <m:t>𝑗</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m:rPr>
                                  <m:sty m:val="p"/>
                                </m:rPr>
                                <a:rPr lang="en-US" sz="3200" b="0" i="0" smtClean="0">
                                  <a:latin typeface="Cambria Math" panose="02040503050406030204" pitchFamily="18" charset="0"/>
                                  <a:ea typeface="Cambria Math" panose="02040503050406030204" pitchFamily="18" charset="0"/>
                                </a:rPr>
                                <m:t>F</m:t>
                              </m:r>
                            </m:e>
                            <m:sub>
                              <m:r>
                                <a:rPr lang="en-US" sz="3200" b="0" i="1" smtClean="0">
                                  <a:latin typeface="Cambria Math" panose="02040503050406030204" pitchFamily="18" charset="0"/>
                                  <a:ea typeface="Cambria Math" panose="02040503050406030204" pitchFamily="18" charset="0"/>
                                </a:rPr>
                                <m:t>𝑖𝑗</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m:rPr>
                                  <m:sty m:val="p"/>
                                </m:rPr>
                                <a:rPr lang="en-US" sz="3200" b="0" i="0" smtClean="0">
                                  <a:latin typeface="Cambria Math" panose="02040503050406030204" pitchFamily="18" charset="0"/>
                                  <a:ea typeface="Cambria Math" panose="02040503050406030204" pitchFamily="18" charset="0"/>
                                </a:rPr>
                                <m:t>K</m:t>
                              </m:r>
                            </m:e>
                            <m:sub>
                              <m:r>
                                <a:rPr lang="en-US" sz="3200" b="0" i="1" smtClean="0">
                                  <a:latin typeface="Cambria Math" panose="02040503050406030204" pitchFamily="18" charset="0"/>
                                  <a:ea typeface="Cambria Math" panose="02040503050406030204" pitchFamily="18" charset="0"/>
                                </a:rPr>
                                <m:t>𝑖𝑗</m:t>
                              </m:r>
                            </m:sub>
                          </m:sSub>
                        </m:num>
                        <m:den>
                          <m:nary>
                            <m:naryPr>
                              <m:chr m:val="∑"/>
                              <m:subHide m:val="on"/>
                              <m:supHide m:val="on"/>
                              <m:ctrlPr>
                                <a:rPr lang="en-US" sz="3200" b="0" i="1" smtClean="0">
                                  <a:latin typeface="Cambria Math" panose="02040503050406030204" pitchFamily="18" charset="0"/>
                                  <a:ea typeface="Cambria Math" panose="02040503050406030204" pitchFamily="18" charset="0"/>
                                </a:rPr>
                              </m:ctrlPr>
                            </m:naryPr>
                            <m:sub/>
                            <m:sup/>
                            <m:e>
                              <m:sSub>
                                <m:sSubPr>
                                  <m:ctrlPr>
                                    <a:rPr lang="en-US" sz="3200" i="1">
                                      <a:latin typeface="Cambria Math" panose="02040503050406030204" pitchFamily="18" charset="0"/>
                                      <a:ea typeface="Cambria Math" panose="02040503050406030204" pitchFamily="18" charset="0"/>
                                    </a:rPr>
                                  </m:ctrlPr>
                                </m:sSubPr>
                                <m:e>
                                  <m:r>
                                    <m:rPr>
                                      <m:sty m:val="p"/>
                                    </m:rPr>
                                    <a:rPr lang="en-US" sz="3200">
                                      <a:latin typeface="Cambria Math" panose="02040503050406030204" pitchFamily="18" charset="0"/>
                                      <a:ea typeface="Cambria Math" panose="02040503050406030204" pitchFamily="18" charset="0"/>
                                    </a:rPr>
                                    <m:t>A</m:t>
                                  </m:r>
                                </m:e>
                                <m:sub>
                                  <m:r>
                                    <a:rPr lang="en-US" sz="3200" i="1">
                                      <a:latin typeface="Cambria Math" panose="02040503050406030204" pitchFamily="18" charset="0"/>
                                      <a:ea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m:rPr>
                                      <m:sty m:val="p"/>
                                    </m:rPr>
                                    <a:rPr lang="en-US" sz="3200">
                                      <a:latin typeface="Cambria Math" panose="02040503050406030204" pitchFamily="18" charset="0"/>
                                      <a:ea typeface="Cambria Math" panose="02040503050406030204" pitchFamily="18" charset="0"/>
                                    </a:rPr>
                                    <m:t>F</m:t>
                                  </m:r>
                                </m:e>
                                <m:sub>
                                  <m:r>
                                    <a:rPr lang="en-US" sz="3200" i="1">
                                      <a:latin typeface="Cambria Math" panose="02040503050406030204" pitchFamily="18" charset="0"/>
                                      <a:ea typeface="Cambria Math" panose="02040503050406030204" pitchFamily="18" charset="0"/>
                                    </a:rPr>
                                    <m:t>𝑖𝑗</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m:rPr>
                                      <m:sty m:val="p"/>
                                    </m:rPr>
                                    <a:rPr lang="en-US" sz="3200">
                                      <a:latin typeface="Cambria Math" panose="02040503050406030204" pitchFamily="18" charset="0"/>
                                      <a:ea typeface="Cambria Math" panose="02040503050406030204" pitchFamily="18" charset="0"/>
                                    </a:rPr>
                                    <m:t>K</m:t>
                                  </m:r>
                                </m:e>
                                <m:sub>
                                  <m:r>
                                    <a:rPr lang="en-US" sz="3200" i="1">
                                      <a:latin typeface="Cambria Math" panose="02040503050406030204" pitchFamily="18" charset="0"/>
                                      <a:ea typeface="Cambria Math" panose="02040503050406030204" pitchFamily="18" charset="0"/>
                                    </a:rPr>
                                    <m:t>𝑖𝑗</m:t>
                                  </m:r>
                                </m:sub>
                              </m:sSub>
                            </m:e>
                          </m:nary>
                        </m:den>
                      </m:f>
                    </m:oMath>
                  </m:oMathPara>
                </a14:m>
                <a:endParaRPr lang="en-US" sz="3200" dirty="0"/>
              </a:p>
            </p:txBody>
          </p:sp>
        </mc:Choice>
        <mc:Fallback>
          <p:sp>
            <p:nvSpPr>
              <p:cNvPr id="7" name="TextBox 6">
                <a:extLst>
                  <a:ext uri="{FF2B5EF4-FFF2-40B4-BE49-F238E27FC236}">
                    <a16:creationId xmlns:a16="http://schemas.microsoft.com/office/drawing/2014/main" id="{3DC71B04-EF72-4842-A470-343BFA86FFA6}"/>
                  </a:ext>
                </a:extLst>
              </p:cNvPr>
              <p:cNvSpPr txBox="1">
                <a:spLocks noRot="1" noChangeAspect="1" noMove="1" noResize="1" noEditPoints="1" noAdjustHandles="1" noChangeArrowheads="1" noChangeShapeType="1" noTextEdit="1"/>
              </p:cNvSpPr>
              <p:nvPr/>
            </p:nvSpPr>
            <p:spPr>
              <a:xfrm>
                <a:off x="3374077" y="3337706"/>
                <a:ext cx="4651145" cy="10782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5A41FA0-420A-4467-8D81-7F72D9CD8DF1}"/>
                  </a:ext>
                </a:extLst>
              </p:cNvPr>
              <p:cNvSpPr txBox="1"/>
              <p:nvPr/>
            </p:nvSpPr>
            <p:spPr>
              <a:xfrm>
                <a:off x="116115" y="4415950"/>
                <a:ext cx="2740438" cy="732573"/>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T</m:t>
                        </m:r>
                      </m:e>
                      <m:sub>
                        <m:r>
                          <a:rPr lang="en-US" sz="2000" b="0" i="1" smtClean="0">
                            <a:latin typeface="Cambria Math" panose="02040503050406030204" pitchFamily="18" charset="0"/>
                          </a:rPr>
                          <m:t>𝑖𝑗</m:t>
                        </m:r>
                      </m:sub>
                    </m:sSub>
                  </m:oMath>
                </a14:m>
                <a:r>
                  <a:rPr lang="en-US" sz="2000" dirty="0"/>
                  <a:t>= Total trips from zone </a:t>
                </a:r>
                <a14:m>
                  <m:oMath xmlns:m="http://schemas.openxmlformats.org/officeDocument/2006/math">
                    <m:r>
                      <a:rPr lang="en-US" sz="2000" b="0" i="1" smtClean="0">
                        <a:latin typeface="Cambria Math" panose="02040503050406030204" pitchFamily="18" charset="0"/>
                      </a:rPr>
                      <m:t>𝑖</m:t>
                    </m:r>
                  </m:oMath>
                </a14:m>
                <a:r>
                  <a:rPr lang="en-US" sz="2000" dirty="0"/>
                  <a:t> to zone </a:t>
                </a:r>
                <a14:m>
                  <m:oMath xmlns:m="http://schemas.openxmlformats.org/officeDocument/2006/math">
                    <m:r>
                      <a:rPr lang="en-US" sz="2000" b="0" i="1" smtClean="0">
                        <a:latin typeface="Cambria Math" panose="02040503050406030204" pitchFamily="18" charset="0"/>
                      </a:rPr>
                      <m:t>𝑗</m:t>
                    </m:r>
                  </m:oMath>
                </a14:m>
                <a:endParaRPr lang="en-US" sz="2000" dirty="0"/>
              </a:p>
            </p:txBody>
          </p:sp>
        </mc:Choice>
        <mc:Fallback>
          <p:sp>
            <p:nvSpPr>
              <p:cNvPr id="9" name="TextBox 8">
                <a:extLst>
                  <a:ext uri="{FF2B5EF4-FFF2-40B4-BE49-F238E27FC236}">
                    <a16:creationId xmlns:a16="http://schemas.microsoft.com/office/drawing/2014/main" id="{D5A41FA0-420A-4467-8D81-7F72D9CD8DF1}"/>
                  </a:ext>
                </a:extLst>
              </p:cNvPr>
              <p:cNvSpPr txBox="1">
                <a:spLocks noRot="1" noChangeAspect="1" noMove="1" noResize="1" noEditPoints="1" noAdjustHandles="1" noChangeArrowheads="1" noChangeShapeType="1" noTextEdit="1"/>
              </p:cNvSpPr>
              <p:nvPr/>
            </p:nvSpPr>
            <p:spPr>
              <a:xfrm>
                <a:off x="116115" y="4415950"/>
                <a:ext cx="2740438" cy="732573"/>
              </a:xfrm>
              <a:prstGeom prst="rect">
                <a:avLst/>
              </a:prstGeom>
              <a:blipFill>
                <a:blip r:embed="rId4"/>
                <a:stretch>
                  <a:fillRect l="-2222" t="-4132" b="-1405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A9B211-C9F9-42DA-BCA0-B06CA4924D99}"/>
              </a:ext>
            </a:extLst>
          </p:cNvPr>
          <p:cNvCxnSpPr>
            <a:cxnSpLocks/>
            <a:endCxn id="7" idx="1"/>
          </p:cNvCxnSpPr>
          <p:nvPr/>
        </p:nvCxnSpPr>
        <p:spPr>
          <a:xfrm flipV="1">
            <a:off x="1938049" y="3876828"/>
            <a:ext cx="1436028" cy="501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65009CB-4CF9-4CB9-8532-A726903366C8}"/>
                  </a:ext>
                </a:extLst>
              </p:cNvPr>
              <p:cNvSpPr txBox="1"/>
              <p:nvPr/>
            </p:nvSpPr>
            <p:spPr>
              <a:xfrm>
                <a:off x="2889457" y="5103474"/>
                <a:ext cx="2339027" cy="1015663"/>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P</m:t>
                        </m:r>
                      </m:e>
                      <m:sub>
                        <m:r>
                          <a:rPr lang="en-US" sz="2000" b="0" i="1" smtClean="0">
                            <a:latin typeface="Cambria Math" panose="02040503050406030204" pitchFamily="18" charset="0"/>
                          </a:rPr>
                          <m:t>𝑖</m:t>
                        </m:r>
                      </m:sub>
                    </m:sSub>
                  </m:oMath>
                </a14:m>
                <a:r>
                  <a:rPr lang="en-US" sz="2000" dirty="0"/>
                  <a:t>= Total trip production in zone </a:t>
                </a:r>
                <a14:m>
                  <m:oMath xmlns:m="http://schemas.openxmlformats.org/officeDocument/2006/math">
                    <m:r>
                      <a:rPr lang="en-US" sz="2000" b="0" i="1" smtClean="0">
                        <a:latin typeface="Cambria Math" panose="02040503050406030204" pitchFamily="18" charset="0"/>
                      </a:rPr>
                      <m:t>𝑖</m:t>
                    </m:r>
                  </m:oMath>
                </a14:m>
                <a:endParaRPr lang="en-US" sz="2000" dirty="0"/>
              </a:p>
            </p:txBody>
          </p:sp>
        </mc:Choice>
        <mc:Fallback>
          <p:sp>
            <p:nvSpPr>
              <p:cNvPr id="13" name="TextBox 12">
                <a:extLst>
                  <a:ext uri="{FF2B5EF4-FFF2-40B4-BE49-F238E27FC236}">
                    <a16:creationId xmlns:a16="http://schemas.microsoft.com/office/drawing/2014/main" id="{B65009CB-4CF9-4CB9-8532-A726903366C8}"/>
                  </a:ext>
                </a:extLst>
              </p:cNvPr>
              <p:cNvSpPr txBox="1">
                <a:spLocks noRot="1" noChangeAspect="1" noMove="1" noResize="1" noEditPoints="1" noAdjustHandles="1" noChangeArrowheads="1" noChangeShapeType="1" noTextEdit="1"/>
              </p:cNvSpPr>
              <p:nvPr/>
            </p:nvSpPr>
            <p:spPr>
              <a:xfrm>
                <a:off x="2889457" y="5103474"/>
                <a:ext cx="2339027" cy="1015663"/>
              </a:xfrm>
              <a:prstGeom prst="rect">
                <a:avLst/>
              </a:prstGeom>
              <a:blipFill>
                <a:blip r:embed="rId5"/>
                <a:stretch>
                  <a:fillRect l="-2865" t="-2395" r="-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1F0A1F1-6C09-4E39-89DB-E73F9AC80A54}"/>
                  </a:ext>
                </a:extLst>
              </p:cNvPr>
              <p:cNvSpPr txBox="1"/>
              <p:nvPr/>
            </p:nvSpPr>
            <p:spPr>
              <a:xfrm>
                <a:off x="3923160" y="2488389"/>
                <a:ext cx="3878113" cy="400110"/>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a:rPr lang="en-US" sz="2000" b="0" i="1" smtClean="0">
                            <a:latin typeface="Cambria Math" panose="02040503050406030204" pitchFamily="18" charset="0"/>
                          </a:rPr>
                          <m:t>𝑖</m:t>
                        </m:r>
                      </m:sub>
                    </m:sSub>
                  </m:oMath>
                </a14:m>
                <a:r>
                  <a:rPr lang="en-US" sz="2000" dirty="0"/>
                  <a:t>= Total trip attraction in zone </a:t>
                </a:r>
                <a14:m>
                  <m:oMath xmlns:m="http://schemas.openxmlformats.org/officeDocument/2006/math">
                    <m:r>
                      <a:rPr lang="en-US" sz="2000" b="0" i="1" smtClean="0">
                        <a:latin typeface="Cambria Math" panose="02040503050406030204" pitchFamily="18" charset="0"/>
                      </a:rPr>
                      <m:t>𝑗</m:t>
                    </m:r>
                  </m:oMath>
                </a14:m>
                <a:endParaRPr lang="en-US" sz="2000" dirty="0"/>
              </a:p>
            </p:txBody>
          </p:sp>
        </mc:Choice>
        <mc:Fallback>
          <p:sp>
            <p:nvSpPr>
              <p:cNvPr id="14" name="TextBox 13">
                <a:extLst>
                  <a:ext uri="{FF2B5EF4-FFF2-40B4-BE49-F238E27FC236}">
                    <a16:creationId xmlns:a16="http://schemas.microsoft.com/office/drawing/2014/main" id="{C1F0A1F1-6C09-4E39-89DB-E73F9AC80A54}"/>
                  </a:ext>
                </a:extLst>
              </p:cNvPr>
              <p:cNvSpPr txBox="1">
                <a:spLocks noRot="1" noChangeAspect="1" noMove="1" noResize="1" noEditPoints="1" noAdjustHandles="1" noChangeArrowheads="1" noChangeShapeType="1" noTextEdit="1"/>
              </p:cNvSpPr>
              <p:nvPr/>
            </p:nvSpPr>
            <p:spPr>
              <a:xfrm>
                <a:off x="3923160" y="2488389"/>
                <a:ext cx="3878113" cy="400110"/>
              </a:xfrm>
              <a:prstGeom prst="rect">
                <a:avLst/>
              </a:prstGeom>
              <a:blipFill>
                <a:blip r:embed="rId6"/>
                <a:stretch>
                  <a:fillRect t="-6061"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C0D99BB-6260-43FD-9916-DAC8CAAD5584}"/>
                  </a:ext>
                </a:extLst>
              </p:cNvPr>
              <p:cNvSpPr txBox="1"/>
              <p:nvPr/>
            </p:nvSpPr>
            <p:spPr>
              <a:xfrm>
                <a:off x="5862217" y="4907587"/>
                <a:ext cx="3238501" cy="1348126"/>
              </a:xfrm>
              <a:prstGeom prst="rect">
                <a:avLst/>
              </a:prstGeom>
              <a:noFill/>
            </p:spPr>
            <p:txBody>
              <a:bodyPr wrap="square" rtlCol="0">
                <a:spAutoFit/>
              </a:bodyPr>
              <a:lstStyle/>
              <a:p>
                <a:pPr algn="just"/>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F</m:t>
                        </m:r>
                      </m:e>
                      <m:sub>
                        <m:r>
                          <a:rPr lang="en-US" sz="2000" b="0" i="1" smtClean="0">
                            <a:latin typeface="Cambria Math" panose="02040503050406030204" pitchFamily="18" charset="0"/>
                          </a:rPr>
                          <m:t>𝑖𝑗</m:t>
                        </m:r>
                      </m:sub>
                    </m:sSub>
                  </m:oMath>
                </a14:m>
                <a:r>
                  <a:rPr lang="en-US" sz="2000" dirty="0"/>
                  <a:t>= Friction factor (effect of travel time, distance, and cost between zone </a:t>
                </a:r>
                <a14:m>
                  <m:oMath xmlns:m="http://schemas.openxmlformats.org/officeDocument/2006/math">
                    <m:r>
                      <a:rPr lang="en-US" sz="2000" b="0" i="1" smtClean="0">
                        <a:latin typeface="Cambria Math" panose="02040503050406030204" pitchFamily="18" charset="0"/>
                      </a:rPr>
                      <m:t>𝑖</m:t>
                    </m:r>
                  </m:oMath>
                </a14:m>
                <a:r>
                  <a:rPr lang="en-US" sz="2000" dirty="0"/>
                  <a:t> and zone </a:t>
                </a:r>
                <a14:m>
                  <m:oMath xmlns:m="http://schemas.openxmlformats.org/officeDocument/2006/math">
                    <m:r>
                      <a:rPr lang="en-US" sz="2000" b="0" i="1" smtClean="0">
                        <a:latin typeface="Cambria Math" panose="02040503050406030204" pitchFamily="18" charset="0"/>
                      </a:rPr>
                      <m:t>𝑗</m:t>
                    </m:r>
                  </m:oMath>
                </a14:m>
                <a:endParaRPr lang="en-US" sz="2000" dirty="0"/>
              </a:p>
            </p:txBody>
          </p:sp>
        </mc:Choice>
        <mc:Fallback>
          <p:sp>
            <p:nvSpPr>
              <p:cNvPr id="15" name="TextBox 14">
                <a:extLst>
                  <a:ext uri="{FF2B5EF4-FFF2-40B4-BE49-F238E27FC236}">
                    <a16:creationId xmlns:a16="http://schemas.microsoft.com/office/drawing/2014/main" id="{CC0D99BB-6260-43FD-9916-DAC8CAAD5584}"/>
                  </a:ext>
                </a:extLst>
              </p:cNvPr>
              <p:cNvSpPr txBox="1">
                <a:spLocks noRot="1" noChangeAspect="1" noMove="1" noResize="1" noEditPoints="1" noAdjustHandles="1" noChangeArrowheads="1" noChangeShapeType="1" noTextEdit="1"/>
              </p:cNvSpPr>
              <p:nvPr/>
            </p:nvSpPr>
            <p:spPr>
              <a:xfrm>
                <a:off x="5862217" y="4907587"/>
                <a:ext cx="3238501" cy="1348126"/>
              </a:xfrm>
              <a:prstGeom prst="rect">
                <a:avLst/>
              </a:prstGeom>
              <a:blipFill>
                <a:blip r:embed="rId7"/>
                <a:stretch>
                  <a:fillRect l="-2072" t="-2262" r="-1883"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4F9BF3-9911-4F06-8C47-ABDE97B2CEDC}"/>
                  </a:ext>
                </a:extLst>
              </p:cNvPr>
              <p:cNvSpPr txBox="1"/>
              <p:nvPr/>
            </p:nvSpPr>
            <p:spPr>
              <a:xfrm>
                <a:off x="8831807" y="3337706"/>
                <a:ext cx="3238501" cy="1040349"/>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a:rPr lang="en-US" sz="2000" b="0" i="1" smtClean="0">
                            <a:latin typeface="Cambria Math" panose="02040503050406030204" pitchFamily="18" charset="0"/>
                          </a:rPr>
                          <m:t>𝑖𝑗</m:t>
                        </m:r>
                      </m:sub>
                    </m:sSub>
                  </m:oMath>
                </a14:m>
                <a:r>
                  <a:rPr lang="en-US" sz="2000" dirty="0"/>
                  <a:t>= Socio-economic factor (the correction factor)</a:t>
                </a:r>
              </a:p>
            </p:txBody>
          </p:sp>
        </mc:Choice>
        <mc:Fallback>
          <p:sp>
            <p:nvSpPr>
              <p:cNvPr id="16" name="TextBox 15">
                <a:extLst>
                  <a:ext uri="{FF2B5EF4-FFF2-40B4-BE49-F238E27FC236}">
                    <a16:creationId xmlns:a16="http://schemas.microsoft.com/office/drawing/2014/main" id="{0D4F9BF3-9911-4F06-8C47-ABDE97B2CEDC}"/>
                  </a:ext>
                </a:extLst>
              </p:cNvPr>
              <p:cNvSpPr txBox="1">
                <a:spLocks noRot="1" noChangeAspect="1" noMove="1" noResize="1" noEditPoints="1" noAdjustHandles="1" noChangeArrowheads="1" noChangeShapeType="1" noTextEdit="1"/>
              </p:cNvSpPr>
              <p:nvPr/>
            </p:nvSpPr>
            <p:spPr>
              <a:xfrm>
                <a:off x="8831807" y="3337706"/>
                <a:ext cx="3238501" cy="1040349"/>
              </a:xfrm>
              <a:prstGeom prst="rect">
                <a:avLst/>
              </a:prstGeom>
              <a:blipFill>
                <a:blip r:embed="rId8"/>
                <a:stretch>
                  <a:fillRect l="-2072" t="-3529" b="-10588"/>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1869F48-0668-4E29-8E20-9FFD4F2CD169}"/>
              </a:ext>
            </a:extLst>
          </p:cNvPr>
          <p:cNvCxnSpPr>
            <a:cxnSpLocks/>
            <a:stCxn id="13" idx="0"/>
          </p:cNvCxnSpPr>
          <p:nvPr/>
        </p:nvCxnSpPr>
        <p:spPr>
          <a:xfrm flipV="1">
            <a:off x="4058971" y="4081832"/>
            <a:ext cx="451715" cy="102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DFD685-B2CA-4558-92CF-932FF6A463F6}"/>
              </a:ext>
            </a:extLst>
          </p:cNvPr>
          <p:cNvCxnSpPr>
            <a:cxnSpLocks/>
            <a:stCxn id="14" idx="2"/>
            <a:endCxn id="7" idx="0"/>
          </p:cNvCxnSpPr>
          <p:nvPr/>
        </p:nvCxnSpPr>
        <p:spPr>
          <a:xfrm flipH="1">
            <a:off x="5699650" y="2888499"/>
            <a:ext cx="162567" cy="44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6180046-3F2D-4411-A27F-184605CF24EE}"/>
              </a:ext>
            </a:extLst>
          </p:cNvPr>
          <p:cNvCxnSpPr>
            <a:cxnSpLocks/>
            <a:stCxn id="15" idx="0"/>
          </p:cNvCxnSpPr>
          <p:nvPr/>
        </p:nvCxnSpPr>
        <p:spPr>
          <a:xfrm flipH="1" flipV="1">
            <a:off x="6858000" y="4415950"/>
            <a:ext cx="623468" cy="49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975876C-94AE-474A-9C55-E307DBA9A99E}"/>
              </a:ext>
            </a:extLst>
          </p:cNvPr>
          <p:cNvCxnSpPr>
            <a:cxnSpLocks/>
            <a:stCxn id="16" idx="1"/>
          </p:cNvCxnSpPr>
          <p:nvPr/>
        </p:nvCxnSpPr>
        <p:spPr>
          <a:xfrm flipH="1" flipV="1">
            <a:off x="7827305" y="3568837"/>
            <a:ext cx="1004502" cy="28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61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582-8710-471D-B5D5-22C77039FFA2}"/>
              </a:ext>
            </a:extLst>
          </p:cNvPr>
          <p:cNvSpPr>
            <a:spLocks noGrp="1"/>
          </p:cNvSpPr>
          <p:nvPr>
            <p:ph type="title"/>
          </p:nvPr>
        </p:nvSpPr>
        <p:spPr/>
        <p:txBody>
          <a:bodyPr/>
          <a:lstStyle/>
          <a:p>
            <a:r>
              <a:rPr lang="en-US" dirty="0"/>
              <a:t>GRID2DEMAND Framework</a:t>
            </a:r>
          </a:p>
        </p:txBody>
      </p:sp>
      <p:sp>
        <p:nvSpPr>
          <p:cNvPr id="4" name="Rectangle 2">
            <a:extLst>
              <a:ext uri="{FF2B5EF4-FFF2-40B4-BE49-F238E27FC236}">
                <a16:creationId xmlns:a16="http://schemas.microsoft.com/office/drawing/2014/main" id="{B4FC8ADB-B116-4A1A-B456-2BEEC939B47C}"/>
              </a:ext>
            </a:extLst>
          </p:cNvPr>
          <p:cNvSpPr>
            <a:spLocks noChangeArrowheads="1"/>
          </p:cNvSpPr>
          <p:nvPr/>
        </p:nvSpPr>
        <p:spPr bwMode="auto">
          <a:xfrm>
            <a:off x="4171950" y="1683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Map&#10;&#10;Description automatically generated">
            <a:extLst>
              <a:ext uri="{FF2B5EF4-FFF2-40B4-BE49-F238E27FC236}">
                <a16:creationId xmlns:a16="http://schemas.microsoft.com/office/drawing/2014/main" id="{CEEACEA8-78B3-4A1D-AACE-0705ACA75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117" y="3328016"/>
            <a:ext cx="8171538" cy="3277058"/>
          </a:xfrm>
          <a:prstGeom prst="rect">
            <a:avLst/>
          </a:prstGeom>
          <a:ln>
            <a:solidFill>
              <a:schemeClr val="tx1"/>
            </a:solidFill>
          </a:ln>
          <a:scene3d>
            <a:camera prst="isometricTopUp"/>
            <a:lightRig rig="threePt" dir="t"/>
          </a:scene3d>
        </p:spPr>
      </p:pic>
      <p:pic>
        <p:nvPicPr>
          <p:cNvPr id="9" name="Picture 8" descr="A picture containing text, map&#10;&#10;Description automatically generated">
            <a:extLst>
              <a:ext uri="{FF2B5EF4-FFF2-40B4-BE49-F238E27FC236}">
                <a16:creationId xmlns:a16="http://schemas.microsoft.com/office/drawing/2014/main" id="{BE9F7668-D9FA-46F7-A065-362BD30BC4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8116" y="1589335"/>
            <a:ext cx="8171539" cy="2773351"/>
          </a:xfrm>
          <a:prstGeom prst="rect">
            <a:avLst/>
          </a:prstGeom>
          <a:ln>
            <a:solidFill>
              <a:schemeClr val="tx1"/>
            </a:solidFill>
          </a:ln>
          <a:scene3d>
            <a:camera prst="isometricTopUp"/>
            <a:lightRig rig="threePt" dir="t"/>
          </a:scene3d>
        </p:spPr>
      </p:pic>
      <p:sp>
        <p:nvSpPr>
          <p:cNvPr id="12" name="TextBox 11">
            <a:extLst>
              <a:ext uri="{FF2B5EF4-FFF2-40B4-BE49-F238E27FC236}">
                <a16:creationId xmlns:a16="http://schemas.microsoft.com/office/drawing/2014/main" id="{459D6C11-5E1D-4CB5-875F-EA820CD2A967}"/>
              </a:ext>
            </a:extLst>
          </p:cNvPr>
          <p:cNvSpPr txBox="1"/>
          <p:nvPr/>
        </p:nvSpPr>
        <p:spPr>
          <a:xfrm rot="19811255">
            <a:off x="3889735" y="1955343"/>
            <a:ext cx="2497287" cy="369332"/>
          </a:xfrm>
          <a:prstGeom prst="rect">
            <a:avLst/>
          </a:prstGeom>
          <a:noFill/>
        </p:spPr>
        <p:txBody>
          <a:bodyPr wrap="none" rtlCol="0">
            <a:spAutoFit/>
          </a:bodyPr>
          <a:lstStyle/>
          <a:p>
            <a:r>
              <a:rPr lang="en-US" b="1" dirty="0"/>
              <a:t>Traffic Analysis Zone</a:t>
            </a:r>
          </a:p>
        </p:txBody>
      </p:sp>
      <p:sp>
        <p:nvSpPr>
          <p:cNvPr id="13" name="TextBox 12">
            <a:extLst>
              <a:ext uri="{FF2B5EF4-FFF2-40B4-BE49-F238E27FC236}">
                <a16:creationId xmlns:a16="http://schemas.microsoft.com/office/drawing/2014/main" id="{03AFEB00-1D43-4EA6-9C0A-3AB87D5EFBC3}"/>
              </a:ext>
            </a:extLst>
          </p:cNvPr>
          <p:cNvSpPr txBox="1"/>
          <p:nvPr/>
        </p:nvSpPr>
        <p:spPr>
          <a:xfrm rot="19811255">
            <a:off x="7521769" y="5453195"/>
            <a:ext cx="1095172" cy="369332"/>
          </a:xfrm>
          <a:prstGeom prst="rect">
            <a:avLst/>
          </a:prstGeom>
          <a:noFill/>
        </p:spPr>
        <p:txBody>
          <a:bodyPr wrap="none" rtlCol="0">
            <a:spAutoFit/>
          </a:bodyPr>
          <a:lstStyle/>
          <a:p>
            <a:r>
              <a:rPr lang="en-US" b="1" dirty="0"/>
              <a:t>Network</a:t>
            </a:r>
          </a:p>
        </p:txBody>
      </p:sp>
      <p:cxnSp>
        <p:nvCxnSpPr>
          <p:cNvPr id="15" name="Straight Arrow Connector 14">
            <a:extLst>
              <a:ext uri="{FF2B5EF4-FFF2-40B4-BE49-F238E27FC236}">
                <a16:creationId xmlns:a16="http://schemas.microsoft.com/office/drawing/2014/main" id="{3609AD1E-8DE4-473A-AC37-22C953D21030}"/>
              </a:ext>
            </a:extLst>
          </p:cNvPr>
          <p:cNvCxnSpPr/>
          <p:nvPr/>
        </p:nvCxnSpPr>
        <p:spPr>
          <a:xfrm>
            <a:off x="10299646" y="2469368"/>
            <a:ext cx="0" cy="9332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87DD0B-7CD7-483B-B934-12590F2FFDC2}"/>
              </a:ext>
            </a:extLst>
          </p:cNvPr>
          <p:cNvSpPr txBox="1"/>
          <p:nvPr/>
        </p:nvSpPr>
        <p:spPr>
          <a:xfrm>
            <a:off x="10319655" y="2690682"/>
            <a:ext cx="1069524" cy="369332"/>
          </a:xfrm>
          <a:prstGeom prst="rect">
            <a:avLst/>
          </a:prstGeom>
          <a:noFill/>
        </p:spPr>
        <p:txBody>
          <a:bodyPr wrap="none" rtlCol="0">
            <a:spAutoFit/>
          </a:bodyPr>
          <a:lstStyle/>
          <a:p>
            <a:r>
              <a:rPr lang="en-US" dirty="0"/>
              <a:t>Mapping</a:t>
            </a:r>
          </a:p>
        </p:txBody>
      </p:sp>
    </p:spTree>
    <p:extLst>
      <p:ext uri="{BB962C8B-B14F-4D97-AF65-F5344CB8AC3E}">
        <p14:creationId xmlns:p14="http://schemas.microsoft.com/office/powerpoint/2010/main" val="2848029354"/>
      </p:ext>
    </p:extLst>
  </p:cSld>
  <p:clrMapOvr>
    <a:masterClrMapping/>
  </p:clrMapOvr>
</p:sld>
</file>

<file path=ppt/theme/theme1.xml><?xml version="1.0" encoding="utf-8"?>
<a:theme xmlns:a="http://schemas.openxmlformats.org/drawingml/2006/main" name="1_ASU_Master">
  <a:themeElements>
    <a:clrScheme name="ASU">
      <a:dk1>
        <a:sysClr val="windowText" lastClr="000000"/>
      </a:dk1>
      <a:lt1>
        <a:sysClr val="window" lastClr="FFFFFF"/>
      </a:lt1>
      <a:dk2>
        <a:srgbClr val="8C1D40"/>
      </a:dk2>
      <a:lt2>
        <a:srgbClr val="FFFFFF"/>
      </a:lt2>
      <a:accent1>
        <a:srgbClr val="FFC627"/>
      </a:accent1>
      <a:accent2>
        <a:srgbClr val="78BE20"/>
      </a:accent2>
      <a:accent3>
        <a:srgbClr val="00A3E0"/>
      </a:accent3>
      <a:accent4>
        <a:srgbClr val="FF7F32"/>
      </a:accent4>
      <a:accent5>
        <a:srgbClr val="FFC627"/>
      </a:accent5>
      <a:accent6>
        <a:srgbClr val="78BE20"/>
      </a:accent6>
      <a:hlink>
        <a:srgbClr val="0563C1"/>
      </a:hlink>
      <a:folHlink>
        <a:srgbClr val="954F72"/>
      </a:folHlink>
    </a:clrScheme>
    <a:fontScheme name="ASU">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SU_Master">
  <a:themeElements>
    <a:clrScheme name="ASU">
      <a:dk1>
        <a:sysClr val="windowText" lastClr="000000"/>
      </a:dk1>
      <a:lt1>
        <a:sysClr val="window" lastClr="FFFFFF"/>
      </a:lt1>
      <a:dk2>
        <a:srgbClr val="8C1D40"/>
      </a:dk2>
      <a:lt2>
        <a:srgbClr val="FFFFFF"/>
      </a:lt2>
      <a:accent1>
        <a:srgbClr val="FFC627"/>
      </a:accent1>
      <a:accent2>
        <a:srgbClr val="78BE20"/>
      </a:accent2>
      <a:accent3>
        <a:srgbClr val="00A3E0"/>
      </a:accent3>
      <a:accent4>
        <a:srgbClr val="FF7F32"/>
      </a:accent4>
      <a:accent5>
        <a:srgbClr val="FFC627"/>
      </a:accent5>
      <a:accent6>
        <a:srgbClr val="78BE20"/>
      </a:accent6>
      <a:hlink>
        <a:srgbClr val="0563C1"/>
      </a:hlink>
      <a:folHlink>
        <a:srgbClr val="954F72"/>
      </a:folHlink>
    </a:clrScheme>
    <a:fontScheme name="A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ASU_Master">
  <a:themeElements>
    <a:clrScheme name="ASU">
      <a:dk1>
        <a:sysClr val="windowText" lastClr="000000"/>
      </a:dk1>
      <a:lt1>
        <a:sysClr val="window" lastClr="FFFFFF"/>
      </a:lt1>
      <a:dk2>
        <a:srgbClr val="8C1D40"/>
      </a:dk2>
      <a:lt2>
        <a:srgbClr val="FFFFFF"/>
      </a:lt2>
      <a:accent1>
        <a:srgbClr val="FFC627"/>
      </a:accent1>
      <a:accent2>
        <a:srgbClr val="78BE20"/>
      </a:accent2>
      <a:accent3>
        <a:srgbClr val="00A3E0"/>
      </a:accent3>
      <a:accent4>
        <a:srgbClr val="FF7F32"/>
      </a:accent4>
      <a:accent5>
        <a:srgbClr val="FFC627"/>
      </a:accent5>
      <a:accent6>
        <a:srgbClr val="78BE20"/>
      </a:accent6>
      <a:hlink>
        <a:srgbClr val="0563C1"/>
      </a:hlink>
      <a:folHlink>
        <a:srgbClr val="954F72"/>
      </a:folHlink>
    </a:clrScheme>
    <a:fontScheme name="A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ASU_Master">
  <a:themeElements>
    <a:clrScheme name="ASU">
      <a:dk1>
        <a:sysClr val="windowText" lastClr="000000"/>
      </a:dk1>
      <a:lt1>
        <a:sysClr val="window" lastClr="FFFFFF"/>
      </a:lt1>
      <a:dk2>
        <a:srgbClr val="8C1D40"/>
      </a:dk2>
      <a:lt2>
        <a:srgbClr val="FFFFFF"/>
      </a:lt2>
      <a:accent1>
        <a:srgbClr val="FFC627"/>
      </a:accent1>
      <a:accent2>
        <a:srgbClr val="78BE20"/>
      </a:accent2>
      <a:accent3>
        <a:srgbClr val="00A3E0"/>
      </a:accent3>
      <a:accent4>
        <a:srgbClr val="FF7F32"/>
      </a:accent4>
      <a:accent5>
        <a:srgbClr val="FFC627"/>
      </a:accent5>
      <a:accent6>
        <a:srgbClr val="78BE20"/>
      </a:accent6>
      <a:hlink>
        <a:srgbClr val="0563C1"/>
      </a:hlink>
      <a:folHlink>
        <a:srgbClr val="954F72"/>
      </a:folHlink>
    </a:clrScheme>
    <a:fontScheme name="A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2304</TotalTime>
  <Words>1200</Words>
  <Application>Microsoft Office PowerPoint</Application>
  <PresentationFormat>Widescreen</PresentationFormat>
  <Paragraphs>212</Paragraphs>
  <Slides>9</Slides>
  <Notes>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-apple-system</vt:lpstr>
      <vt:lpstr>Arial</vt:lpstr>
      <vt:lpstr>Calibri</vt:lpstr>
      <vt:lpstr>Cambria Math</vt:lpstr>
      <vt:lpstr>Wingdings</vt:lpstr>
      <vt:lpstr>1_ASU_Master</vt:lpstr>
      <vt:lpstr>2_ASU_Master</vt:lpstr>
      <vt:lpstr>3_ASU_Master</vt:lpstr>
      <vt:lpstr>4_ASU_Master</vt:lpstr>
      <vt:lpstr>GRID2DEMAND: A tool for generating zone-to-zone travel demand based on grid zones</vt:lpstr>
      <vt:lpstr>Introduction and Background Knowledge</vt:lpstr>
      <vt:lpstr>Trip Generation</vt:lpstr>
      <vt:lpstr>Trips (Production/Attraction)</vt:lpstr>
      <vt:lpstr>Trip Distribution</vt:lpstr>
      <vt:lpstr>Origin-Destination Matrix</vt:lpstr>
      <vt:lpstr>Gravity Model</vt:lpstr>
      <vt:lpstr>Gravity Model for OD matrix</vt:lpstr>
      <vt:lpstr>GRID2DEMAND Framework</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Padilla</dc:creator>
  <cp:lastModifiedBy>Taehooie Kim</cp:lastModifiedBy>
  <cp:revision>372</cp:revision>
  <dcterms:created xsi:type="dcterms:W3CDTF">2017-05-15T15:28:11Z</dcterms:created>
  <dcterms:modified xsi:type="dcterms:W3CDTF">2021-03-20T01:16:58Z</dcterms:modified>
</cp:coreProperties>
</file>