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3"/>
  </p:notesMasterIdLst>
  <p:sldIdLst>
    <p:sldId id="256" r:id="rId2"/>
    <p:sldId id="317" r:id="rId3"/>
    <p:sldId id="289" r:id="rId4"/>
    <p:sldId id="290" r:id="rId5"/>
    <p:sldId id="257" r:id="rId6"/>
    <p:sldId id="259" r:id="rId7"/>
    <p:sldId id="298" r:id="rId8"/>
    <p:sldId id="265" r:id="rId9"/>
    <p:sldId id="307" r:id="rId10"/>
    <p:sldId id="286" r:id="rId11"/>
    <p:sldId id="308" r:id="rId12"/>
    <p:sldId id="309" r:id="rId13"/>
    <p:sldId id="301" r:id="rId14"/>
    <p:sldId id="302" r:id="rId15"/>
    <p:sldId id="310" r:id="rId16"/>
    <p:sldId id="311" r:id="rId17"/>
    <p:sldId id="313" r:id="rId18"/>
    <p:sldId id="312" r:id="rId19"/>
    <p:sldId id="314" r:id="rId20"/>
    <p:sldId id="315" r:id="rId21"/>
    <p:sldId id="31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50784" autoAdjust="0"/>
  </p:normalViewPr>
  <p:slideViewPr>
    <p:cSldViewPr snapToGrid="0">
      <p:cViewPr varScale="1">
        <p:scale>
          <a:sx n="126" d="100"/>
          <a:sy n="126" d="100"/>
        </p:scale>
        <p:origin x="25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1555330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291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53606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8287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23900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74443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80876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4003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860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52762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9806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7510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60552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37098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This data flow gives the system importing, analysis and exporting data flow for the bundle of DTALite and NEXTA. In particular, our solution to import GIS data from multiple planning packages is to develop an </a:t>
            </a:r>
            <a:r>
              <a:rPr lang="en-US" sz="1100" b="1" dirty="0"/>
              <a:t>open data format</a:t>
            </a:r>
            <a:r>
              <a:rPr lang="en-US" sz="1100" dirty="0"/>
              <a:t> that allows DTALite users to feasibly convert their own data in proprietary format to a unifying data structure and widely used longitude and latitude coordinate system (WGS 84 used by Google Maps, Google Earth and on-line Google Fusion Tables).</a:t>
            </a:r>
          </a:p>
          <a:p>
            <a:endParaRPr lang="en-US" dirty="0"/>
          </a:p>
          <a:p>
            <a:r>
              <a:rPr lang="en-US" dirty="0"/>
              <a:t>In the third step of important data, we use meta data definitions for network and demand files, which can avoid ad-hoc linkages to specific software packages. By integrating a Quick Estimation Method (QEM) as a solid signal control emulator that can provide realistic signal timing and phasing data, we simplify the data preparation process for signalized intersections. </a:t>
            </a:r>
          </a:p>
          <a:p>
            <a:endParaRPr lang="en-US" dirty="0"/>
          </a:p>
          <a:p>
            <a:r>
              <a:rPr lang="en-US" dirty="0"/>
              <a:t>Furthermore, the open-source NEXTA package, as a network editing and visualization tool, is made available through this project to display large-scale dynamic traffic analysis results. It plays a critical role for both validating and reporting operational performance at different bottlenecks.</a:t>
            </a:r>
          </a:p>
          <a:p>
            <a:endParaRPr lang="en-US" dirty="0"/>
          </a:p>
        </p:txBody>
      </p:sp>
    </p:spTree>
    <p:extLst>
      <p:ext uri="{BB962C8B-B14F-4D97-AF65-F5344CB8AC3E}">
        <p14:creationId xmlns:p14="http://schemas.microsoft.com/office/powerpoint/2010/main" val="248496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6584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5781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765237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1964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48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22701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52544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364425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51801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98125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244594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277764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348590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169465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128485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173155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274403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407313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1987F88-B9F3-4FD6-90F5-7058CC86A0A3}" type="slidenum">
              <a:rPr lang="en-US" smtClean="0"/>
              <a:pPr/>
              <a:t>‹#›</a:t>
            </a:fld>
            <a:endParaRPr lang="en-US"/>
          </a:p>
        </p:txBody>
      </p:sp>
    </p:spTree>
    <p:extLst>
      <p:ext uri="{BB962C8B-B14F-4D97-AF65-F5344CB8AC3E}">
        <p14:creationId xmlns:p14="http://schemas.microsoft.com/office/powerpoint/2010/main" val="371071899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opendata.atlantaregional.com/datasets/arc-model-transportation-analysis-zones-2020" TargetMode="External"/><Relationship Id="rId2" Type="http://schemas.openxmlformats.org/officeDocument/2006/relationships/hyperlink" Target="http://abmfiles.atlantaregional.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457200" y="708902"/>
            <a:ext cx="8229600" cy="2476983"/>
          </a:xfrm>
          <a:prstGeom prst="rect">
            <a:avLst/>
          </a:prstGeom>
        </p:spPr>
        <p:txBody>
          <a:bodyPr lIns="91425" tIns="91425" rIns="91425" bIns="91425" anchor="t" anchorCtr="0">
            <a:noAutofit/>
          </a:bodyPr>
          <a:lstStyle/>
          <a:p>
            <a:pPr>
              <a:spcBef>
                <a:spcPts val="0"/>
              </a:spcBef>
              <a:buNone/>
            </a:pPr>
            <a:r>
              <a:rPr lang="en-US" sz="3600" b="1" dirty="0"/>
              <a:t>Data Preparation for Building A Regional Traffic Network Data Hub</a:t>
            </a:r>
            <a:endParaRPr sz="3600" b="1" dirty="0"/>
          </a:p>
        </p:txBody>
      </p:sp>
      <p:sp>
        <p:nvSpPr>
          <p:cNvPr id="32" name="Shape 32"/>
          <p:cNvSpPr txBox="1">
            <a:spLocks noGrp="1"/>
          </p:cNvSpPr>
          <p:nvPr>
            <p:ph type="subTitle" idx="1"/>
          </p:nvPr>
        </p:nvSpPr>
        <p:spPr>
          <a:xfrm>
            <a:off x="279779" y="2817480"/>
            <a:ext cx="8229600" cy="1795461"/>
          </a:xfrm>
          <a:prstGeom prst="rect">
            <a:avLst/>
          </a:prstGeom>
        </p:spPr>
        <p:txBody>
          <a:bodyPr lIns="91425" tIns="91425" rIns="91425" bIns="91425" anchor="t" anchorCtr="0">
            <a:noAutofit/>
          </a:bodyPr>
          <a:lstStyle/>
          <a:p>
            <a:pPr>
              <a:spcBef>
                <a:spcPts val="0"/>
              </a:spcBef>
              <a:buNone/>
            </a:pPr>
            <a:r>
              <a:rPr lang="en-US" sz="2400" dirty="0">
                <a:latin typeface="+mj-lt"/>
              </a:rPr>
              <a:t>ASU </a:t>
            </a:r>
            <a:r>
              <a:rPr lang="en-US" sz="2400" dirty="0" err="1">
                <a:latin typeface="+mj-lt"/>
              </a:rPr>
              <a:t>Transportation+AI</a:t>
            </a:r>
            <a:r>
              <a:rPr lang="en-US" sz="2400" dirty="0">
                <a:latin typeface="+mj-lt"/>
              </a:rPr>
              <a:t> team</a:t>
            </a:r>
          </a:p>
          <a:p>
            <a:pPr>
              <a:spcBef>
                <a:spcPts val="0"/>
              </a:spcBef>
              <a:buNone/>
            </a:pPr>
            <a:r>
              <a:rPr lang="en-US" sz="2400" dirty="0">
                <a:latin typeface="+mj-lt"/>
              </a:rPr>
              <a:t>Version 1.0</a:t>
            </a:r>
          </a:p>
          <a:p>
            <a:pPr>
              <a:spcBef>
                <a:spcPts val="0"/>
              </a:spcBef>
              <a:buNone/>
            </a:pPr>
            <a:r>
              <a:rPr lang="en-US" sz="2400" dirty="0">
                <a:latin typeface="+mj-lt"/>
              </a:rPr>
              <a:t>08/20/2022</a:t>
            </a:r>
          </a:p>
          <a:p>
            <a:pPr>
              <a:spcBef>
                <a:spcPts val="0"/>
              </a:spcBef>
              <a:buNone/>
            </a:pPr>
            <a:r>
              <a:rPr lang="en-US" sz="2400" dirty="0">
                <a:latin typeface="+mj-lt"/>
              </a:rPr>
              <a:t>Version 2.0, 2024 </a:t>
            </a:r>
          </a:p>
          <a:p>
            <a:pPr>
              <a:spcBef>
                <a:spcPts val="0"/>
              </a:spcBef>
              <a:buNone/>
            </a:pPr>
            <a:r>
              <a:rPr lang="en-CA" sz="2400" dirty="0">
                <a:latin typeface="+mj-lt"/>
              </a:rPr>
              <a:t> </a:t>
            </a:r>
            <a:endParaRPr sz="2400" dirty="0"/>
          </a:p>
        </p:txBody>
      </p:sp>
      <p:sp>
        <p:nvSpPr>
          <p:cNvPr id="2" name="Slide Number Placeholder 1"/>
          <p:cNvSpPr>
            <a:spLocks noGrp="1"/>
          </p:cNvSpPr>
          <p:nvPr>
            <p:ph type="sldNum" sz="quarter" idx="12"/>
          </p:nvPr>
        </p:nvSpPr>
        <p:spPr/>
        <p:txBody>
          <a:bodyPr/>
          <a:lstStyle/>
          <a:p>
            <a:fld id="{81987F88-B9F3-4FD6-90F5-7058CC86A0A3}" type="slidenum">
              <a:rPr lang="en-US" smtClean="0"/>
              <a:pPr/>
              <a:t>1</a:t>
            </a:fld>
            <a:endParaRPr lang="en-US"/>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6. Run DTA using simulation mode</a:t>
            </a:r>
          </a:p>
        </p:txBody>
      </p:sp>
      <p:sp>
        <p:nvSpPr>
          <p:cNvPr id="3" name="Text Placeholder 2"/>
          <p:cNvSpPr>
            <a:spLocks noGrp="1"/>
          </p:cNvSpPr>
          <p:nvPr>
            <p:ph type="body" idx="1"/>
          </p:nvPr>
        </p:nvSpPr>
        <p:spPr>
          <a:xfrm>
            <a:off x="457200" y="1200150"/>
            <a:ext cx="8229600" cy="3660237"/>
          </a:xfrm>
        </p:spPr>
        <p:txBody>
          <a:bodyPr>
            <a:normAutofit/>
          </a:bodyPr>
          <a:lstStyle/>
          <a:p>
            <a:pPr marL="0" indent="0">
              <a:buNone/>
            </a:pPr>
            <a:r>
              <a:rPr lang="en-US" sz="2000" dirty="0"/>
              <a:t>Output:</a:t>
            </a:r>
          </a:p>
          <a:p>
            <a:pPr marL="0" indent="0">
              <a:buNone/>
            </a:pPr>
            <a:r>
              <a:rPr lang="en-US" sz="2000" dirty="0"/>
              <a:t>Agent.csv</a:t>
            </a:r>
          </a:p>
          <a:p>
            <a:pPr marL="0" indent="0">
              <a:buNone/>
            </a:pPr>
            <a:r>
              <a:rPr lang="en-US" sz="2000" dirty="0"/>
              <a:t>Trajectory.csv </a:t>
            </a:r>
          </a:p>
          <a:p>
            <a:pPr marL="0" indent="0">
              <a:buNone/>
            </a:pPr>
            <a:endParaRPr lang="en-US" sz="2000" dirty="0"/>
          </a:p>
          <a:p>
            <a:pPr marL="0" indent="0">
              <a:buNone/>
            </a:pPr>
            <a:r>
              <a:rPr lang="en-US" sz="2000" dirty="0"/>
              <a:t>Visualization in NEXTA </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40027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7. CBI </a:t>
            </a:r>
          </a:p>
        </p:txBody>
      </p:sp>
      <p:sp>
        <p:nvSpPr>
          <p:cNvPr id="3" name="Text Placeholder 2"/>
          <p:cNvSpPr>
            <a:spLocks noGrp="1"/>
          </p:cNvSpPr>
          <p:nvPr>
            <p:ph type="body" idx="1"/>
          </p:nvPr>
        </p:nvSpPr>
        <p:spPr>
          <a:xfrm>
            <a:off x="457200" y="1200150"/>
            <a:ext cx="8229600" cy="3660237"/>
          </a:xfrm>
        </p:spPr>
        <p:txBody>
          <a:bodyPr>
            <a:normAutofit/>
          </a:bodyPr>
          <a:lstStyle/>
          <a:p>
            <a:pPr marL="0" indent="0">
              <a:buNone/>
            </a:pPr>
            <a:endParaRPr lang="en-US" sz="2000" dirty="0"/>
          </a:p>
          <a:p>
            <a:pPr marL="0" indent="0">
              <a:buNone/>
            </a:pPr>
            <a:endParaRPr lang="en-US" dirty="0"/>
          </a:p>
        </p:txBody>
      </p:sp>
      <p:graphicFrame>
        <p:nvGraphicFramePr>
          <p:cNvPr id="4" name="Table 3">
            <a:extLst>
              <a:ext uri="{FF2B5EF4-FFF2-40B4-BE49-F238E27FC236}">
                <a16:creationId xmlns:a16="http://schemas.microsoft.com/office/drawing/2014/main" id="{3F3718D8-2BCC-4442-8600-83A6810A89D5}"/>
              </a:ext>
            </a:extLst>
          </p:cNvPr>
          <p:cNvGraphicFramePr>
            <a:graphicFrameLocks noGrp="1"/>
          </p:cNvGraphicFramePr>
          <p:nvPr>
            <p:extLst>
              <p:ext uri="{D42A27DB-BD31-4B8C-83A1-F6EECF244321}">
                <p14:modId xmlns:p14="http://schemas.microsoft.com/office/powerpoint/2010/main" val="1906353825"/>
              </p:ext>
            </p:extLst>
          </p:nvPr>
        </p:nvGraphicFramePr>
        <p:xfrm>
          <a:off x="457200" y="1934258"/>
          <a:ext cx="7985853" cy="232410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CA" b="1" dirty="0"/>
                        <a:t>External</a:t>
                      </a:r>
                      <a:r>
                        <a:rPr lang="en-CA" b="1" baseline="0" dirty="0"/>
                        <a:t> input sensor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GMNS</a:t>
                      </a:r>
                      <a:r>
                        <a:rPr lang="en-CA" b="1" baseline="0" dirty="0"/>
                        <a:t> input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Input parameters for DTALite with QVDF </a:t>
                      </a:r>
                    </a:p>
                  </a:txBody>
                  <a:tcPr/>
                </a:tc>
                <a:extLst>
                  <a:ext uri="{0D108BD9-81ED-4DB2-BD59-A6C34878D82A}">
                    <a16:rowId xmlns:a16="http://schemas.microsoft.com/office/drawing/2014/main" val="10000"/>
                  </a:ext>
                </a:extLst>
              </a:tr>
              <a:tr h="370840">
                <a:tc>
                  <a:txBody>
                    <a:bodyPr/>
                    <a:lstStyle/>
                    <a:p>
                      <a:r>
                        <a:rPr lang="en-CA" dirty="0"/>
                        <a:t>7a. tmc_identification.csv</a:t>
                      </a:r>
                      <a:endParaRPr lang="en-US" dirty="0"/>
                    </a:p>
                  </a:txBody>
                  <a:tcPr/>
                </a:tc>
                <a:tc>
                  <a:txBody>
                    <a:bodyPr/>
                    <a:lstStyle/>
                    <a:p>
                      <a:r>
                        <a:rPr lang="en-US" dirty="0"/>
                        <a:t>7c. link.csv with </a:t>
                      </a:r>
                      <a:r>
                        <a:rPr lang="en-US" dirty="0" err="1"/>
                        <a:t>mapmatched</a:t>
                      </a:r>
                      <a:r>
                        <a:rPr lang="en-US" dirty="0"/>
                        <a:t> </a:t>
                      </a:r>
                      <a:r>
                        <a:rPr lang="en-US" dirty="0" err="1"/>
                        <a:t>tmc</a:t>
                      </a:r>
                      <a:r>
                        <a:rPr lang="en-US" dirty="0"/>
                        <a:t> codes, using external </a:t>
                      </a:r>
                      <a:r>
                        <a:rPr lang="en-US" dirty="0" err="1"/>
                        <a:t>mapmatching</a:t>
                      </a:r>
                      <a:r>
                        <a:rPr lang="en-US" dirty="0"/>
                        <a:t> utility</a:t>
                      </a:r>
                    </a:p>
                  </a:txBody>
                  <a:tcPr/>
                </a:tc>
                <a:tc>
                  <a:txBody>
                    <a:bodyPr/>
                    <a:lstStyle/>
                    <a:p>
                      <a:r>
                        <a:rPr lang="en-US" dirty="0"/>
                        <a:t>7d. cbi_summary.csv</a:t>
                      </a:r>
                    </a:p>
                  </a:txBody>
                  <a:tcPr/>
                </a:tc>
                <a:extLst>
                  <a:ext uri="{0D108BD9-81ED-4DB2-BD59-A6C34878D82A}">
                    <a16:rowId xmlns:a16="http://schemas.microsoft.com/office/drawing/2014/main" val="10001"/>
                  </a:ext>
                </a:extLst>
              </a:tr>
              <a:tr h="370840">
                <a:tc>
                  <a:txBody>
                    <a:bodyPr/>
                    <a:lstStyle/>
                    <a:p>
                      <a:r>
                        <a:rPr lang="en-CA" dirty="0"/>
                        <a:t>7b. Reading.csv</a:t>
                      </a:r>
                      <a:endParaRPr lang="en-US" dirty="0"/>
                    </a:p>
                  </a:txBody>
                  <a:tcPr/>
                </a:tc>
                <a:tc>
                  <a:txBody>
                    <a:bodyPr/>
                    <a:lstStyle/>
                    <a:p>
                      <a:endParaRPr lang="en-US" dirty="0"/>
                    </a:p>
                  </a:txBody>
                  <a:tcPr/>
                </a:tc>
                <a:tc>
                  <a:txBody>
                    <a:bodyPr/>
                    <a:lstStyle/>
                    <a:p>
                      <a:r>
                        <a:rPr lang="en-US" dirty="0"/>
                        <a:t>7e. Cbi_vdf.csv</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0241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8. ODME</a:t>
            </a:r>
          </a:p>
        </p:txBody>
      </p:sp>
      <p:sp>
        <p:nvSpPr>
          <p:cNvPr id="3" name="Text Placeholder 2"/>
          <p:cNvSpPr>
            <a:spLocks noGrp="1"/>
          </p:cNvSpPr>
          <p:nvPr>
            <p:ph type="body" idx="1"/>
          </p:nvPr>
        </p:nvSpPr>
        <p:spPr>
          <a:xfrm>
            <a:off x="457200" y="1200150"/>
            <a:ext cx="8229600" cy="3660237"/>
          </a:xfrm>
        </p:spPr>
        <p:txBody>
          <a:bodyPr>
            <a:normAutofit/>
          </a:bodyPr>
          <a:lstStyle/>
          <a:p>
            <a:pPr marL="0" indent="0">
              <a:buNone/>
            </a:pPr>
            <a:endParaRPr lang="en-US" sz="2000" dirty="0"/>
          </a:p>
          <a:p>
            <a:pPr marL="0" indent="0">
              <a:buNone/>
            </a:pPr>
            <a:endParaRPr lang="en-US" dirty="0"/>
          </a:p>
        </p:txBody>
      </p:sp>
      <p:graphicFrame>
        <p:nvGraphicFramePr>
          <p:cNvPr id="4" name="Table 3">
            <a:extLst>
              <a:ext uri="{FF2B5EF4-FFF2-40B4-BE49-F238E27FC236}">
                <a16:creationId xmlns:a16="http://schemas.microsoft.com/office/drawing/2014/main" id="{3F3718D8-2BCC-4442-8600-83A6810A89D5}"/>
              </a:ext>
            </a:extLst>
          </p:cNvPr>
          <p:cNvGraphicFramePr>
            <a:graphicFrameLocks noGrp="1"/>
          </p:cNvGraphicFramePr>
          <p:nvPr>
            <p:extLst>
              <p:ext uri="{D42A27DB-BD31-4B8C-83A1-F6EECF244321}">
                <p14:modId xmlns:p14="http://schemas.microsoft.com/office/powerpoint/2010/main" val="1048310990"/>
              </p:ext>
            </p:extLst>
          </p:nvPr>
        </p:nvGraphicFramePr>
        <p:xfrm>
          <a:off x="457200" y="1934258"/>
          <a:ext cx="7985853" cy="211836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GMNS</a:t>
                      </a:r>
                      <a:r>
                        <a:rPr lang="en-CA" b="1" baseline="0" dirty="0"/>
                        <a:t> input file and settings</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ODME</a:t>
                      </a:r>
                    </a:p>
                  </a:txBody>
                  <a:tcPr/>
                </a:tc>
                <a:extLst>
                  <a:ext uri="{0D108BD9-81ED-4DB2-BD59-A6C34878D82A}">
                    <a16:rowId xmlns:a16="http://schemas.microsoft.com/office/drawing/2014/main" val="10000"/>
                  </a:ext>
                </a:extLst>
              </a:tr>
              <a:tr h="370840">
                <a:tc>
                  <a:txBody>
                    <a:bodyPr/>
                    <a:lstStyle/>
                    <a:p>
                      <a:r>
                        <a:rPr lang="en-CA" dirty="0"/>
                        <a:t>8a. Measurement.csv</a:t>
                      </a:r>
                      <a:endParaRPr lang="en-US" dirty="0"/>
                    </a:p>
                  </a:txBody>
                  <a:tcPr/>
                </a:tc>
                <a:tc>
                  <a:txBody>
                    <a:bodyPr/>
                    <a:lstStyle/>
                    <a:p>
                      <a:r>
                        <a:rPr lang="en-US" dirty="0"/>
                        <a:t>Node, link</a:t>
                      </a:r>
                    </a:p>
                  </a:txBody>
                  <a:tcPr/>
                </a:tc>
                <a:tc>
                  <a:txBody>
                    <a:bodyPr/>
                    <a:lstStyle/>
                    <a:p>
                      <a:r>
                        <a:rPr lang="en-US" dirty="0"/>
                        <a:t>8c.link_performance.csv with ODME deviation </a:t>
                      </a:r>
                    </a:p>
                  </a:txBody>
                  <a:tcPr/>
                </a:tc>
                <a:extLst>
                  <a:ext uri="{0D108BD9-81ED-4DB2-BD59-A6C34878D82A}">
                    <a16:rowId xmlns:a16="http://schemas.microsoft.com/office/drawing/2014/main" val="10001"/>
                  </a:ext>
                </a:extLst>
              </a:tr>
              <a:tr h="370840">
                <a:tc>
                  <a:txBody>
                    <a:bodyPr/>
                    <a:lstStyle/>
                    <a:p>
                      <a:r>
                        <a:rPr lang="en-CA" dirty="0"/>
                        <a:t>8b. initial demand file (prepared in step 3)</a:t>
                      </a:r>
                      <a:endParaRPr lang="en-US" dirty="0"/>
                    </a:p>
                  </a:txBody>
                  <a:tcPr/>
                </a:tc>
                <a:tc>
                  <a:txBody>
                    <a:bodyPr/>
                    <a:lstStyle/>
                    <a:p>
                      <a:r>
                        <a:rPr lang="en-US" dirty="0"/>
                        <a:t>Settings.csv with ODME iterations </a:t>
                      </a:r>
                    </a:p>
                  </a:txBody>
                  <a:tcPr/>
                </a:tc>
                <a:tc>
                  <a:txBody>
                    <a:bodyPr/>
                    <a:lstStyle/>
                    <a:p>
                      <a:r>
                        <a:rPr lang="en-US" dirty="0"/>
                        <a:t>8d. </a:t>
                      </a:r>
                      <a:r>
                        <a:rPr lang="en-US" dirty="0" err="1"/>
                        <a:t>Route_assignment</a:t>
                      </a:r>
                      <a:r>
                        <a:rPr lang="en-US" dirty="0"/>
                        <a:t> contains adjusted OD and path volume</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587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Network design and sensitivity analysis  </a:t>
            </a:r>
          </a:p>
        </p:txBody>
      </p:sp>
      <p:graphicFrame>
        <p:nvGraphicFramePr>
          <p:cNvPr id="9" name="Table 8">
            <a:extLst>
              <a:ext uri="{FF2B5EF4-FFF2-40B4-BE49-F238E27FC236}">
                <a16:creationId xmlns:a16="http://schemas.microsoft.com/office/drawing/2014/main" id="{B9AF184C-A70C-4149-8793-BA0FB0A63F0D}"/>
              </a:ext>
            </a:extLst>
          </p:cNvPr>
          <p:cNvGraphicFramePr>
            <a:graphicFrameLocks noGrp="1"/>
          </p:cNvGraphicFramePr>
          <p:nvPr>
            <p:extLst>
              <p:ext uri="{D42A27DB-BD31-4B8C-83A1-F6EECF244321}">
                <p14:modId xmlns:p14="http://schemas.microsoft.com/office/powerpoint/2010/main" val="3937475820"/>
              </p:ext>
            </p:extLst>
          </p:nvPr>
        </p:nvGraphicFramePr>
        <p:xfrm>
          <a:off x="457200" y="1934258"/>
          <a:ext cx="5154402" cy="2118360"/>
        </p:xfrm>
        <a:graphic>
          <a:graphicData uri="http://schemas.openxmlformats.org/drawingml/2006/table">
            <a:tbl>
              <a:tblPr firstRow="1" bandRow="1"/>
              <a:tblGrid>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GMNS</a:t>
                      </a:r>
                      <a:r>
                        <a:rPr lang="en-CA" b="1" baseline="0" dirty="0"/>
                        <a:t> input file and settings</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a:t>
                      </a:r>
                    </a:p>
                  </a:txBody>
                  <a:tcPr/>
                </a:tc>
                <a:extLst>
                  <a:ext uri="{0D108BD9-81ED-4DB2-BD59-A6C34878D82A}">
                    <a16:rowId xmlns:a16="http://schemas.microsoft.com/office/drawing/2014/main" val="10000"/>
                  </a:ext>
                </a:extLst>
              </a:tr>
              <a:tr h="370840">
                <a:tc>
                  <a:txBody>
                    <a:bodyPr/>
                    <a:lstStyle/>
                    <a:p>
                      <a:r>
                        <a:rPr lang="en-US" dirty="0"/>
                        <a:t>Node, link </a:t>
                      </a:r>
                    </a:p>
                    <a:p>
                      <a:r>
                        <a:rPr lang="en-US" dirty="0" err="1"/>
                        <a:t>SA_lanes</a:t>
                      </a:r>
                      <a:endParaRPr lang="en-US" dirty="0"/>
                    </a:p>
                  </a:txBody>
                  <a:tcPr/>
                </a:tc>
                <a:tc>
                  <a:txBody>
                    <a:bodyPr/>
                    <a:lstStyle/>
                    <a:p>
                      <a:r>
                        <a:rPr lang="en-US" dirty="0"/>
                        <a:t>9c.link_performance.csv with ODME deviation </a:t>
                      </a:r>
                    </a:p>
                  </a:txBody>
                  <a:tcPr/>
                </a:tc>
                <a:extLst>
                  <a:ext uri="{0D108BD9-81ED-4DB2-BD59-A6C34878D82A}">
                    <a16:rowId xmlns:a16="http://schemas.microsoft.com/office/drawing/2014/main" val="10001"/>
                  </a:ext>
                </a:extLst>
              </a:tr>
              <a:tr h="370840">
                <a:tc>
                  <a:txBody>
                    <a:bodyPr/>
                    <a:lstStyle/>
                    <a:p>
                      <a:r>
                        <a:rPr lang="en-US" dirty="0"/>
                        <a:t>Settings.csv: sensitivity analysis </a:t>
                      </a:r>
                    </a:p>
                  </a:txBody>
                  <a:tcPr/>
                </a:tc>
                <a:tc>
                  <a:txBody>
                    <a:bodyPr/>
                    <a:lstStyle/>
                    <a:p>
                      <a:r>
                        <a:rPr lang="en-US" dirty="0"/>
                        <a:t>9d. </a:t>
                      </a:r>
                      <a:r>
                        <a:rPr lang="en-US" dirty="0" err="1"/>
                        <a:t>Route_assignment</a:t>
                      </a:r>
                      <a:r>
                        <a:rPr lang="en-US" dirty="0"/>
                        <a:t> contains adjusted OD and path volume</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9c. Corriodor.csv sensitivity</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71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a:t>
            </a:r>
            <a:r>
              <a:rPr lang="en-CA" sz="3600" dirty="0" err="1"/>
              <a:t>workzone</a:t>
            </a:r>
            <a:r>
              <a:rPr lang="en-CA" sz="3600" dirty="0"/>
              <a:t> and incident scenario evaluation</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r>
              <a:rPr lang="en-US" dirty="0"/>
              <a:t>Scenario section in settings.csv. </a:t>
            </a:r>
          </a:p>
        </p:txBody>
      </p:sp>
      <p:sp>
        <p:nvSpPr>
          <p:cNvPr id="9" name="TextBox 8"/>
          <p:cNvSpPr txBox="1"/>
          <p:nvPr/>
        </p:nvSpPr>
        <p:spPr>
          <a:xfrm>
            <a:off x="2533445" y="4370604"/>
            <a:ext cx="2727872" cy="307777"/>
          </a:xfrm>
          <a:prstGeom prst="rect">
            <a:avLst/>
          </a:prstGeom>
          <a:noFill/>
        </p:spPr>
        <p:txBody>
          <a:bodyPr wrap="square" rtlCol="0">
            <a:spAutoFit/>
          </a:bodyPr>
          <a:lstStyle/>
          <a:p>
            <a:r>
              <a:rPr lang="en-US" dirty="0"/>
              <a:t>Scenario_Link_Based_Toll.csv </a:t>
            </a:r>
          </a:p>
        </p:txBody>
      </p:sp>
    </p:spTree>
    <p:extLst>
      <p:ext uri="{BB962C8B-B14F-4D97-AF65-F5344CB8AC3E}">
        <p14:creationId xmlns:p14="http://schemas.microsoft.com/office/powerpoint/2010/main" val="70878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a:t>
            </a:r>
            <a:r>
              <a:rPr lang="en-CA" sz="3600" dirty="0"/>
              <a:t>MRM simulation</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1685054113"/>
              </p:ext>
            </p:extLst>
          </p:nvPr>
        </p:nvGraphicFramePr>
        <p:xfrm>
          <a:off x="457200" y="1934258"/>
          <a:ext cx="7985853" cy="225044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CA" b="1" dirty="0"/>
                        <a:t>External</a:t>
                      </a:r>
                      <a:r>
                        <a:rPr lang="en-CA" b="1" baseline="0" dirty="0"/>
                        <a:t> input </a:t>
                      </a:r>
                      <a:r>
                        <a:rPr lang="en-CA" b="1" baseline="0" dirty="0" err="1"/>
                        <a:t>osm</a:t>
                      </a:r>
                      <a:r>
                        <a:rPr lang="en-CA" b="1" baseline="0" dirty="0"/>
                        <a:t>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Zone 2 access step </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a:t>
                      </a:r>
                    </a:p>
                  </a:txBody>
                  <a:tcPr/>
                </a:tc>
                <a:extLst>
                  <a:ext uri="{0D108BD9-81ED-4DB2-BD59-A6C34878D82A}">
                    <a16:rowId xmlns:a16="http://schemas.microsoft.com/office/drawing/2014/main" val="10000"/>
                  </a:ext>
                </a:extLst>
              </a:tr>
              <a:tr h="370840">
                <a:tc>
                  <a:txBody>
                    <a:bodyPr/>
                    <a:lstStyle/>
                    <a:p>
                      <a:r>
                        <a:rPr lang="en-CA" dirty="0"/>
                        <a:t>11a.osm </a:t>
                      </a:r>
                      <a:r>
                        <a:rPr lang="en-CA" dirty="0" err="1"/>
                        <a:t>pbf</a:t>
                      </a:r>
                      <a:r>
                        <a:rPr lang="en-CA" dirty="0"/>
                        <a:t> file and osm2gmns package</a:t>
                      </a:r>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11e. TAZ.csv (</a:t>
                      </a:r>
                      <a:r>
                        <a:rPr lang="en-US" dirty="0" err="1"/>
                        <a:t>xy</a:t>
                      </a:r>
                      <a:r>
                        <a:rPr lang="en-US" dirty="0"/>
                        <a:t> coordinate and boundary </a:t>
                      </a:r>
                    </a:p>
                  </a:txBody>
                  <a:tcPr/>
                </a:tc>
                <a:tc>
                  <a:txBody>
                    <a:bodyPr/>
                    <a:lstStyle/>
                    <a:p>
                      <a:r>
                        <a:rPr lang="en-US" dirty="0"/>
                        <a:t>11g. Link performance.csv </a:t>
                      </a:r>
                    </a:p>
                  </a:txBody>
                  <a:tcPr/>
                </a:tc>
                <a:extLst>
                  <a:ext uri="{0D108BD9-81ED-4DB2-BD59-A6C34878D82A}">
                    <a16:rowId xmlns:a16="http://schemas.microsoft.com/office/drawing/2014/main" val="10001"/>
                  </a:ext>
                </a:extLst>
              </a:tr>
              <a:tr h="370840">
                <a:tc>
                  <a:txBody>
                    <a:bodyPr/>
                    <a:lstStyle/>
                    <a:p>
                      <a:r>
                        <a:rPr lang="en-CA" dirty="0"/>
                        <a:t>11b. Macro</a:t>
                      </a:r>
                    </a:p>
                    <a:p>
                      <a:r>
                        <a:rPr lang="en-CA" dirty="0"/>
                        <a:t>node.csv, link.csv, movement.csv</a:t>
                      </a:r>
                      <a:endParaRPr lang="en-US" dirty="0"/>
                    </a:p>
                  </a:txBody>
                  <a:tcPr/>
                </a:tc>
                <a:tc>
                  <a:txBody>
                    <a:bodyPr/>
                    <a:lstStyle/>
                    <a:p>
                      <a:r>
                        <a:rPr lang="en-US" dirty="0"/>
                        <a:t>11f. Zone.csv with </a:t>
                      </a:r>
                      <a:r>
                        <a:rPr lang="en-US" dirty="0" err="1"/>
                        <a:t>zone_id</a:t>
                      </a:r>
                      <a:r>
                        <a:rPr lang="en-US" dirty="0"/>
                        <a:t> and access_node.csv </a:t>
                      </a:r>
                    </a:p>
                  </a:txBody>
                  <a:tcPr/>
                </a:tc>
                <a:tc>
                  <a:txBody>
                    <a:bodyPr/>
                    <a:lstStyle/>
                    <a:p>
                      <a:r>
                        <a:rPr lang="en-US" dirty="0"/>
                        <a:t>11h. route_assignment.csv for od based travel time statistics </a:t>
                      </a:r>
                    </a:p>
                  </a:txBody>
                  <a:tcPr/>
                </a:tc>
                <a:extLst>
                  <a:ext uri="{0D108BD9-81ED-4DB2-BD59-A6C34878D82A}">
                    <a16:rowId xmlns:a16="http://schemas.microsoft.com/office/drawing/2014/main" val="10002"/>
                  </a:ext>
                </a:extLst>
              </a:tr>
              <a:tr h="370840">
                <a:tc>
                  <a:txBody>
                    <a:bodyPr/>
                    <a:lstStyle/>
                    <a:p>
                      <a:r>
                        <a:rPr lang="en-US" dirty="0"/>
                        <a:t>11c. </a:t>
                      </a:r>
                      <a:r>
                        <a:rPr lang="en-US" dirty="0" err="1"/>
                        <a:t>Meso</a:t>
                      </a:r>
                      <a:r>
                        <a:rPr lang="en-US" dirty="0"/>
                        <a:t> </a:t>
                      </a:r>
                    </a:p>
                    <a:p>
                      <a:r>
                        <a:rPr lang="en-US" dirty="0"/>
                        <a:t>Node.csv, link.csv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11d. Micro node.csv and link.csv</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7875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12. </a:t>
            </a:r>
            <a:r>
              <a:rPr lang="en-CA" sz="3600" dirty="0"/>
              <a:t>MRM signal timing data management</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1759090453"/>
              </p:ext>
            </p:extLst>
          </p:nvPr>
        </p:nvGraphicFramePr>
        <p:xfrm>
          <a:off x="457200" y="1934258"/>
          <a:ext cx="7985853" cy="279400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Update movement across resolutions </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 simulation</a:t>
                      </a:r>
                    </a:p>
                  </a:txBody>
                  <a:tcPr/>
                </a:tc>
                <a:extLst>
                  <a:ext uri="{0D108BD9-81ED-4DB2-BD59-A6C34878D82A}">
                    <a16:rowId xmlns:a16="http://schemas.microsoft.com/office/drawing/2014/main" val="10000"/>
                  </a:ext>
                </a:extLst>
              </a:tr>
              <a:tr h="370840">
                <a:tc>
                  <a:txBody>
                    <a:bodyPr/>
                    <a:lstStyle/>
                    <a:p>
                      <a:r>
                        <a:rPr lang="en-US" dirty="0"/>
                        <a:t>12a. Signal4gmns python package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12e. Update macro movement using </a:t>
                      </a:r>
                      <a:r>
                        <a:rPr lang="en-US" dirty="0" err="1"/>
                        <a:t>nexta</a:t>
                      </a:r>
                      <a:r>
                        <a:rPr lang="en-US" dirty="0"/>
                        <a:t> </a:t>
                      </a:r>
                    </a:p>
                  </a:txBody>
                  <a:tcPr/>
                </a:tc>
                <a:tc>
                  <a:txBody>
                    <a:bodyPr/>
                    <a:lstStyle/>
                    <a:p>
                      <a:r>
                        <a:rPr lang="en-US" dirty="0"/>
                        <a:t>12h. route_assignment.csv for od based travel time statistics </a:t>
                      </a:r>
                    </a:p>
                  </a:txBody>
                  <a:tcPr/>
                </a:tc>
                <a:extLst>
                  <a:ext uri="{0D108BD9-81ED-4DB2-BD59-A6C34878D82A}">
                    <a16:rowId xmlns:a16="http://schemas.microsoft.com/office/drawing/2014/main" val="10001"/>
                  </a:ext>
                </a:extLst>
              </a:tr>
              <a:tr h="370840">
                <a:tc>
                  <a:txBody>
                    <a:bodyPr/>
                    <a:lstStyle/>
                    <a:p>
                      <a:r>
                        <a:rPr lang="en-CA" dirty="0"/>
                        <a:t>12b. Macro</a:t>
                      </a:r>
                    </a:p>
                    <a:p>
                      <a:r>
                        <a:rPr lang="en-CA" dirty="0"/>
                        <a:t>node.csv, link.csv, movement.csv</a:t>
                      </a:r>
                      <a:endParaRPr lang="en-US" dirty="0"/>
                    </a:p>
                  </a:txBody>
                  <a:tcPr/>
                </a:tc>
                <a:tc>
                  <a:txBody>
                    <a:bodyPr/>
                    <a:lstStyle/>
                    <a:p>
                      <a:r>
                        <a:rPr lang="en-US" dirty="0"/>
                        <a:t>12f. Regenerate </a:t>
                      </a:r>
                      <a:r>
                        <a:rPr lang="en-US" dirty="0" err="1"/>
                        <a:t>meso</a:t>
                      </a:r>
                      <a:r>
                        <a:rPr lang="en-US" dirty="0"/>
                        <a:t> and micro network</a:t>
                      </a:r>
                    </a:p>
                  </a:txBody>
                  <a:tcPr/>
                </a:tc>
                <a:tc>
                  <a:txBody>
                    <a:bodyPr/>
                    <a:lstStyle/>
                    <a:p>
                      <a:r>
                        <a:rPr lang="en-US" dirty="0"/>
                        <a:t>12i. Trajectory.csv </a:t>
                      </a:r>
                    </a:p>
                  </a:txBody>
                  <a:tcPr/>
                </a:tc>
                <a:extLst>
                  <a:ext uri="{0D108BD9-81ED-4DB2-BD59-A6C34878D82A}">
                    <a16:rowId xmlns:a16="http://schemas.microsoft.com/office/drawing/2014/main" val="10002"/>
                  </a:ext>
                </a:extLst>
              </a:tr>
              <a:tr h="370840">
                <a:tc>
                  <a:txBody>
                    <a:bodyPr/>
                    <a:lstStyle/>
                    <a:p>
                      <a:r>
                        <a:rPr lang="en-US" dirty="0"/>
                        <a:t>12c. </a:t>
                      </a:r>
                      <a:r>
                        <a:rPr lang="en-US" dirty="0" err="1"/>
                        <a:t>Meso</a:t>
                      </a:r>
                      <a:r>
                        <a:rPr lang="en-US" dirty="0"/>
                        <a:t> </a:t>
                      </a:r>
                    </a:p>
                    <a:p>
                      <a:r>
                        <a:rPr lang="en-US" dirty="0"/>
                        <a:t>Node.csv, link.csv </a:t>
                      </a:r>
                    </a:p>
                  </a:txBody>
                  <a:tcPr/>
                </a:tc>
                <a:tc>
                  <a:txBody>
                    <a:bodyPr/>
                    <a:lstStyle/>
                    <a:p>
                      <a:r>
                        <a:rPr lang="en-US" dirty="0"/>
                        <a:t>12g. Run signal4gmns python package to generate signal timing coded in</a:t>
                      </a:r>
                    </a:p>
                    <a:p>
                      <a:r>
                        <a:rPr lang="en-US" dirty="0" err="1"/>
                        <a:t>Meso</a:t>
                      </a:r>
                      <a:r>
                        <a:rPr lang="en-US" dirty="0"/>
                        <a:t> and micro link.csv </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12d. Micro node.csv and link.csv</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839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a:t>
            </a:r>
            <a:r>
              <a:rPr lang="en-CA" sz="3600" dirty="0"/>
              <a:t>Subarea cut approach </a:t>
            </a:r>
            <a:endParaRPr lang="en-US" dirty="0"/>
          </a:p>
        </p:txBody>
      </p:sp>
      <p:sp>
        <p:nvSpPr>
          <p:cNvPr id="3" name="Text Placeholder 2"/>
          <p:cNvSpPr>
            <a:spLocks noGrp="1"/>
          </p:cNvSpPr>
          <p:nvPr>
            <p:ph type="body" idx="1"/>
          </p:nvPr>
        </p:nvSpPr>
        <p:spPr>
          <a:xfrm>
            <a:off x="382136" y="1063379"/>
            <a:ext cx="6460725" cy="2432444"/>
          </a:xfrm>
        </p:spPr>
        <p:txBody>
          <a:bodyPr>
            <a:normAutofit/>
          </a:bodyPr>
          <a:lstStyle/>
          <a:p>
            <a:pPr marL="0" indent="0">
              <a:buNone/>
            </a:pPr>
            <a:r>
              <a:rPr lang="en-US" dirty="0"/>
              <a:t>Please use external packages such as cube or </a:t>
            </a:r>
            <a:r>
              <a:rPr lang="en-US" dirty="0" err="1"/>
              <a:t>transcad</a:t>
            </a:r>
            <a:r>
              <a:rPr lang="en-US" dirty="0"/>
              <a:t> for this step </a:t>
            </a:r>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770296795"/>
              </p:ext>
            </p:extLst>
          </p:nvPr>
        </p:nvGraphicFramePr>
        <p:xfrm>
          <a:off x="457200" y="1934258"/>
          <a:ext cx="7985853" cy="320548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 assignment simulation</a:t>
                      </a:r>
                    </a:p>
                  </a:txBody>
                  <a:tcPr/>
                </a:tc>
                <a:extLst>
                  <a:ext uri="{0D108BD9-81ED-4DB2-BD59-A6C34878D82A}">
                    <a16:rowId xmlns:a16="http://schemas.microsoft.com/office/drawing/2014/main" val="10000"/>
                  </a:ext>
                </a:extLst>
              </a:tr>
              <a:tr h="370840">
                <a:tc>
                  <a:txBody>
                    <a:bodyPr/>
                    <a:lstStyle/>
                    <a:p>
                      <a:r>
                        <a:rPr lang="en-US" dirty="0"/>
                        <a:t>13a. Subarea boundary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13d. Subarea cut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Node.csv</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Link.csv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13h: link_performance.csv </a:t>
                      </a:r>
                    </a:p>
                  </a:txBody>
                  <a:tcPr/>
                </a:tc>
                <a:extLst>
                  <a:ext uri="{0D108BD9-81ED-4DB2-BD59-A6C34878D82A}">
                    <a16:rowId xmlns:a16="http://schemas.microsoft.com/office/drawing/2014/main" val="10001"/>
                  </a:ext>
                </a:extLst>
              </a:tr>
              <a:tr h="370840">
                <a:tc>
                  <a:txBody>
                    <a:bodyPr/>
                    <a:lstStyle/>
                    <a:p>
                      <a:r>
                        <a:rPr lang="en-CA" dirty="0"/>
                        <a:t>13b. Macro planning network </a:t>
                      </a:r>
                    </a:p>
                    <a:p>
                      <a:r>
                        <a:rPr lang="en-CA" dirty="0"/>
                        <a:t>node.csv, link.csv, movement.csv</a:t>
                      </a:r>
                      <a:endParaRPr lang="en-US" dirty="0"/>
                    </a:p>
                  </a:txBody>
                  <a:tcPr/>
                </a:tc>
                <a:tc>
                  <a:txBody>
                    <a:bodyPr/>
                    <a:lstStyle/>
                    <a:p>
                      <a:r>
                        <a:rPr lang="en-US" dirty="0"/>
                        <a:t>13e. Subarea zone.csv </a:t>
                      </a:r>
                    </a:p>
                  </a:txBody>
                  <a:tcPr/>
                </a:tc>
                <a:tc>
                  <a:txBody>
                    <a:bodyPr/>
                    <a:lstStyle/>
                    <a:p>
                      <a:r>
                        <a:rPr lang="en-US" dirty="0"/>
                        <a:t>13i. route_assignment.csv for subarea od based travel time statistics </a:t>
                      </a:r>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13c. OD demand from the entire network</a:t>
                      </a:r>
                    </a:p>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13f: subarea od demand file</a:t>
                      </a:r>
                    </a:p>
                    <a:p>
                      <a:endParaRPr lang="en-US" dirty="0"/>
                    </a:p>
                  </a:txBody>
                  <a:tcPr/>
                </a:tc>
                <a:tc>
                  <a:txBody>
                    <a:bodyPr/>
                    <a:lstStyle/>
                    <a:p>
                      <a:r>
                        <a:rPr lang="en-US" dirty="0"/>
                        <a:t>12i. Trajectory.csv </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394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14. </a:t>
            </a:r>
            <a:r>
              <a:rPr lang="en-CA" sz="3600" dirty="0"/>
              <a:t>Subarea A+B=C enhancing approach </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2137437721"/>
              </p:ext>
            </p:extLst>
          </p:nvPr>
        </p:nvGraphicFramePr>
        <p:xfrm>
          <a:off x="457200" y="1934258"/>
          <a:ext cx="7985853" cy="266192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 simulation</a:t>
                      </a:r>
                    </a:p>
                  </a:txBody>
                  <a:tcPr/>
                </a:tc>
                <a:extLst>
                  <a:ext uri="{0D108BD9-81ED-4DB2-BD59-A6C34878D82A}">
                    <a16:rowId xmlns:a16="http://schemas.microsoft.com/office/drawing/2014/main" val="10000"/>
                  </a:ext>
                </a:extLst>
              </a:tr>
              <a:tr h="370840">
                <a:tc>
                  <a:txBody>
                    <a:bodyPr/>
                    <a:lstStyle/>
                    <a:p>
                      <a:r>
                        <a:rPr lang="en-US" dirty="0"/>
                        <a:t>13a. Subarea boundary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13e. Integrated Node file</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With planning network</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12h. route_assignment.csv for od based travel time statistics </a:t>
                      </a:r>
                    </a:p>
                  </a:txBody>
                  <a:tcPr/>
                </a:tc>
                <a:extLst>
                  <a:ext uri="{0D108BD9-81ED-4DB2-BD59-A6C34878D82A}">
                    <a16:rowId xmlns:a16="http://schemas.microsoft.com/office/drawing/2014/main" val="10001"/>
                  </a:ext>
                </a:extLst>
              </a:tr>
              <a:tr h="370840">
                <a:tc>
                  <a:txBody>
                    <a:bodyPr/>
                    <a:lstStyle/>
                    <a:p>
                      <a:r>
                        <a:rPr lang="en-CA" dirty="0"/>
                        <a:t>13b. Macro planning network </a:t>
                      </a:r>
                    </a:p>
                    <a:p>
                      <a:r>
                        <a:rPr lang="en-CA" dirty="0"/>
                        <a:t>node.csv, link.csv, movement.csv</a:t>
                      </a:r>
                      <a:endParaRPr lang="en-US" dirty="0"/>
                    </a:p>
                  </a:txBody>
                  <a:tcPr/>
                </a:tc>
                <a:tc>
                  <a:txBody>
                    <a:bodyPr/>
                    <a:lstStyle/>
                    <a:p>
                      <a:r>
                        <a:rPr lang="en-US" dirty="0"/>
                        <a:t>13f. Integrated link file </a:t>
                      </a:r>
                    </a:p>
                  </a:txBody>
                  <a:tcPr/>
                </a:tc>
                <a:tc>
                  <a:txBody>
                    <a:bodyPr/>
                    <a:lstStyle/>
                    <a:p>
                      <a:r>
                        <a:rPr lang="en-US" dirty="0"/>
                        <a:t>12i. Trajectory.csv </a:t>
                      </a:r>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13d. Micro node.csv and link.csv</a:t>
                      </a: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208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a:t>
            </a:r>
            <a:r>
              <a:rPr lang="en-CA" sz="3600" dirty="0"/>
              <a:t>Transit network building </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981191061"/>
              </p:ext>
            </p:extLst>
          </p:nvPr>
        </p:nvGraphicFramePr>
        <p:xfrm>
          <a:off x="457200" y="1934258"/>
          <a:ext cx="7985853" cy="266192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GTFS 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Physical network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Service network </a:t>
                      </a:r>
                    </a:p>
                  </a:txBody>
                  <a:tcPr/>
                </a:tc>
                <a:extLst>
                  <a:ext uri="{0D108BD9-81ED-4DB2-BD59-A6C34878D82A}">
                    <a16:rowId xmlns:a16="http://schemas.microsoft.com/office/drawing/2014/main" val="10000"/>
                  </a:ext>
                </a:extLst>
              </a:tr>
              <a:tr h="370840">
                <a:tc>
                  <a:txBody>
                    <a:bodyPr/>
                    <a:lstStyle/>
                    <a:p>
                      <a:r>
                        <a:rPr lang="en-US" dirty="0"/>
                        <a:t>15a.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13e. Integrated Node file</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With planning network</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12h. route_assignment.csv for od based travel time statistics </a:t>
                      </a:r>
                    </a:p>
                  </a:txBody>
                  <a:tcPr/>
                </a:tc>
                <a:extLst>
                  <a:ext uri="{0D108BD9-81ED-4DB2-BD59-A6C34878D82A}">
                    <a16:rowId xmlns:a16="http://schemas.microsoft.com/office/drawing/2014/main" val="10001"/>
                  </a:ext>
                </a:extLst>
              </a:tr>
              <a:tr h="370840">
                <a:tc>
                  <a:txBody>
                    <a:bodyPr/>
                    <a:lstStyle/>
                    <a:p>
                      <a:r>
                        <a:rPr lang="en-CA" dirty="0"/>
                        <a:t>13b. Macro planning network </a:t>
                      </a:r>
                    </a:p>
                    <a:p>
                      <a:r>
                        <a:rPr lang="en-CA" dirty="0"/>
                        <a:t>node.csv, link.csv, movement.csv</a:t>
                      </a:r>
                      <a:endParaRPr lang="en-US" dirty="0"/>
                    </a:p>
                  </a:txBody>
                  <a:tcPr/>
                </a:tc>
                <a:tc>
                  <a:txBody>
                    <a:bodyPr/>
                    <a:lstStyle/>
                    <a:p>
                      <a:r>
                        <a:rPr lang="en-US" dirty="0"/>
                        <a:t>13f. Integrated link file </a:t>
                      </a:r>
                    </a:p>
                  </a:txBody>
                  <a:tcPr/>
                </a:tc>
                <a:tc>
                  <a:txBody>
                    <a:bodyPr/>
                    <a:lstStyle/>
                    <a:p>
                      <a:r>
                        <a:rPr lang="en-US" dirty="0"/>
                        <a:t>12i. Trajectory.csv </a:t>
                      </a:r>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13d. Micro node.csv and link.csv</a:t>
                      </a: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607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99BB43-84E4-F7A6-E423-0274D5417CDA}"/>
              </a:ext>
            </a:extLst>
          </p:cNvPr>
          <p:cNvSpPr>
            <a:spLocks noGrp="1"/>
          </p:cNvSpPr>
          <p:nvPr>
            <p:ph type="title"/>
          </p:nvPr>
        </p:nvSpPr>
        <p:spPr>
          <a:xfrm>
            <a:off x="482600" y="241300"/>
            <a:ext cx="8178799" cy="851803"/>
          </a:xfrm>
        </p:spPr>
        <p:txBody>
          <a:bodyPr>
            <a:normAutofit/>
          </a:bodyPr>
          <a:lstStyle/>
          <a:p>
            <a:r>
              <a:rPr lang="en-US" sz="2700" dirty="0"/>
              <a:t>Data Sources: </a:t>
            </a:r>
            <a:r>
              <a:rPr lang="en-US" sz="1400" b="0" i="0" dirty="0">
                <a:solidFill>
                  <a:srgbClr val="333447"/>
                </a:solidFill>
                <a:effectLst/>
                <a:latin typeface="Lato" panose="020F0502020204030203" pitchFamily="34" charset="0"/>
              </a:rPr>
              <a:t>Atlanta Regional Commission’s Activity-Based Model</a:t>
            </a:r>
            <a:endParaRPr lang="en-US" sz="2700" dirty="0"/>
          </a:p>
        </p:txBody>
      </p:sp>
      <p:sp>
        <p:nvSpPr>
          <p:cNvPr id="3" name="Content Placeholder 2">
            <a:extLst>
              <a:ext uri="{FF2B5EF4-FFF2-40B4-BE49-F238E27FC236}">
                <a16:creationId xmlns:a16="http://schemas.microsoft.com/office/drawing/2014/main" id="{A03233B0-8B17-21C9-2637-1F8C6AF2F067}"/>
              </a:ext>
            </a:extLst>
          </p:cNvPr>
          <p:cNvSpPr>
            <a:spLocks noGrp="1"/>
          </p:cNvSpPr>
          <p:nvPr>
            <p:ph idx="1"/>
          </p:nvPr>
        </p:nvSpPr>
        <p:spPr>
          <a:xfrm>
            <a:off x="482601" y="1337235"/>
            <a:ext cx="3006288" cy="3295487"/>
          </a:xfrm>
        </p:spPr>
        <p:txBody>
          <a:bodyPr>
            <a:normAutofit/>
          </a:bodyPr>
          <a:lstStyle/>
          <a:p>
            <a:r>
              <a:rPr lang="en-US" sz="1500"/>
              <a:t>Download the model and other associated files: </a:t>
            </a:r>
            <a:r>
              <a:rPr lang="en-US" sz="1500">
                <a:hlinkClick r:id="rId2"/>
              </a:rPr>
              <a:t>http://abmfiles.atlantaregional.com</a:t>
            </a:r>
            <a:endParaRPr lang="en-US" sz="1500"/>
          </a:p>
          <a:p>
            <a:r>
              <a:rPr lang="en-US" sz="1500"/>
              <a:t>Download the model shapefile: </a:t>
            </a:r>
          </a:p>
          <a:p>
            <a:r>
              <a:rPr lang="en-US" sz="1500">
                <a:hlinkClick r:id="rId3"/>
              </a:rPr>
              <a:t>https://opendata.atlantaregional.com/datasets/arc-model-transportation-analysis-zones-2020</a:t>
            </a:r>
            <a:endParaRPr lang="en-US" sz="1500"/>
          </a:p>
          <a:p>
            <a:r>
              <a:rPr lang="en-US" sz="1500"/>
              <a:t>Review the model documentation:</a:t>
            </a:r>
          </a:p>
          <a:p>
            <a:r>
              <a:rPr lang="en-US" sz="1500"/>
              <a:t>https://atlregional.github.io/ARC_Model/index.html</a:t>
            </a:r>
          </a:p>
        </p:txBody>
      </p:sp>
      <p:grpSp>
        <p:nvGrpSpPr>
          <p:cNvPr id="20"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51122"/>
            <a:ext cx="760545" cy="1513185"/>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F1721728-B182-9935-3FA2-EBBBFD5BC05A}"/>
              </a:ext>
            </a:extLst>
          </p:cNvPr>
          <p:cNvPicPr>
            <a:picLocks noChangeAspect="1"/>
          </p:cNvPicPr>
          <p:nvPr/>
        </p:nvPicPr>
        <p:blipFill>
          <a:blip r:embed="rId4"/>
          <a:stretch>
            <a:fillRect/>
          </a:stretch>
        </p:blipFill>
        <p:spPr>
          <a:xfrm>
            <a:off x="3971490" y="1589421"/>
            <a:ext cx="4689909" cy="2767046"/>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0"/>
            <a:ext cx="729532" cy="1451482"/>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4FE39F74-1AFC-2850-B8C0-45CF58FEDB52}"/>
              </a:ext>
            </a:extLst>
          </p:cNvPr>
          <p:cNvSpPr>
            <a:spLocks noGrp="1"/>
          </p:cNvSpPr>
          <p:nvPr>
            <p:ph type="sldNum" sz="quarter" idx="12"/>
          </p:nvPr>
        </p:nvSpPr>
        <p:spPr>
          <a:xfrm>
            <a:off x="6603999" y="4767262"/>
            <a:ext cx="2057400" cy="273844"/>
          </a:xfrm>
        </p:spPr>
        <p:txBody>
          <a:bodyPr>
            <a:normAutofit/>
          </a:bodyPr>
          <a:lstStyle/>
          <a:p>
            <a:pPr>
              <a:spcAft>
                <a:spcPts val="600"/>
              </a:spcAft>
            </a:pPr>
            <a:fld id="{81987F88-B9F3-4FD6-90F5-7058CC86A0A3}" type="slidenum">
              <a:rPr lang="en-US" smtClean="0"/>
              <a:pPr>
                <a:spcAft>
                  <a:spcPts val="600"/>
                </a:spcAft>
              </a:pPr>
              <a:t>2</a:t>
            </a:fld>
            <a:endParaRPr lang="en-US"/>
          </a:p>
        </p:txBody>
      </p:sp>
    </p:spTree>
    <p:extLst>
      <p:ext uri="{BB962C8B-B14F-4D97-AF65-F5344CB8AC3E}">
        <p14:creationId xmlns:p14="http://schemas.microsoft.com/office/powerpoint/2010/main" val="342824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16. </a:t>
            </a:r>
            <a:r>
              <a:rPr lang="en-CA" sz="3600" dirty="0"/>
              <a:t>Transit accessibility evaluation and assignment </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581434717"/>
              </p:ext>
            </p:extLst>
          </p:nvPr>
        </p:nvGraphicFramePr>
        <p:xfrm>
          <a:off x="457200" y="1934258"/>
          <a:ext cx="7985853" cy="225044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GTFS 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Intermediate zone2stop Output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Assignment results</a:t>
                      </a:r>
                    </a:p>
                  </a:txBody>
                  <a:tcPr/>
                </a:tc>
                <a:extLst>
                  <a:ext uri="{0D108BD9-81ED-4DB2-BD59-A6C34878D82A}">
                    <a16:rowId xmlns:a16="http://schemas.microsoft.com/office/drawing/2014/main" val="10000"/>
                  </a:ext>
                </a:extLst>
              </a:tr>
              <a:tr h="370840">
                <a:tc>
                  <a:txBody>
                    <a:bodyPr/>
                    <a:lstStyle/>
                    <a:p>
                      <a:r>
                        <a:rPr lang="en-US" dirty="0"/>
                        <a:t>16a. Zone.csv with centers of zone </a:t>
                      </a:r>
                      <a:r>
                        <a:rPr lang="en-US" dirty="0" err="1"/>
                        <a:t>boundarys</a:t>
                      </a:r>
                      <a:r>
                        <a:rPr lang="en-US" dirty="0"/>
                        <a:t> from TAZ.csv or census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16d. Access_link.csv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16e. </a:t>
                      </a:r>
                      <a:r>
                        <a:rPr lang="en-US" dirty="0" err="1"/>
                        <a:t>Link_performance</a:t>
                      </a:r>
                      <a:r>
                        <a:rPr lang="en-US" dirty="0"/>
                        <a:t> </a:t>
                      </a:r>
                    </a:p>
                  </a:txBody>
                  <a:tcPr/>
                </a:tc>
                <a:extLst>
                  <a:ext uri="{0D108BD9-81ED-4DB2-BD59-A6C34878D82A}">
                    <a16:rowId xmlns:a16="http://schemas.microsoft.com/office/drawing/2014/main" val="10001"/>
                  </a:ext>
                </a:extLst>
              </a:tr>
              <a:tr h="370840">
                <a:tc>
                  <a:txBody>
                    <a:bodyPr/>
                    <a:lstStyle/>
                    <a:p>
                      <a:r>
                        <a:rPr lang="en-CA" dirty="0"/>
                        <a:t>16b.node.csv, link.csv</a:t>
                      </a:r>
                      <a:endParaRPr lang="en-US" dirty="0"/>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16f. </a:t>
                      </a:r>
                      <a:r>
                        <a:rPr lang="en-US" dirty="0" err="1"/>
                        <a:t>Od_accessibility</a:t>
                      </a:r>
                      <a:endParaRPr lang="en-US" dirty="0"/>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16c. Access distance settings.csv</a:t>
                      </a:r>
                    </a:p>
                    <a:p>
                      <a:endParaRPr lang="en-US" dirty="0"/>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16g. </a:t>
                      </a:r>
                      <a:r>
                        <a:rPr lang="en-US" dirty="0" err="1"/>
                        <a:t>Route_assignment</a:t>
                      </a:r>
                      <a:r>
                        <a:rPr lang="en-US" dirty="0"/>
                        <a:t> </a:t>
                      </a:r>
                    </a:p>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490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17. </a:t>
            </a:r>
            <a:r>
              <a:rPr lang="en-CA" sz="3600" dirty="0"/>
              <a:t>Map matching</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2235806702"/>
              </p:ext>
            </p:extLst>
          </p:nvPr>
        </p:nvGraphicFramePr>
        <p:xfrm>
          <a:off x="457200" y="1934258"/>
          <a:ext cx="7985853" cy="225044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Intermediate zone2stop Output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Assignment results</a:t>
                      </a:r>
                    </a:p>
                  </a:txBody>
                  <a:tcPr/>
                </a:tc>
                <a:extLst>
                  <a:ext uri="{0D108BD9-81ED-4DB2-BD59-A6C34878D82A}">
                    <a16:rowId xmlns:a16="http://schemas.microsoft.com/office/drawing/2014/main" val="10000"/>
                  </a:ext>
                </a:extLst>
              </a:tr>
              <a:tr h="370840">
                <a:tc>
                  <a:txBody>
                    <a:bodyPr/>
                    <a:lstStyle/>
                    <a:p>
                      <a:r>
                        <a:rPr lang="en-US" dirty="0"/>
                        <a:t>16a. Zone.csv with centers of zone </a:t>
                      </a:r>
                      <a:r>
                        <a:rPr lang="en-US" dirty="0" err="1"/>
                        <a:t>boundarys</a:t>
                      </a:r>
                      <a:r>
                        <a:rPr lang="en-US" dirty="0"/>
                        <a:t> from TAZ.csv or census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16d. Access_link.csv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16e. </a:t>
                      </a:r>
                      <a:r>
                        <a:rPr lang="en-US" dirty="0" err="1"/>
                        <a:t>Link_performance</a:t>
                      </a:r>
                      <a:r>
                        <a:rPr lang="en-US" dirty="0"/>
                        <a:t> </a:t>
                      </a:r>
                    </a:p>
                  </a:txBody>
                  <a:tcPr/>
                </a:tc>
                <a:extLst>
                  <a:ext uri="{0D108BD9-81ED-4DB2-BD59-A6C34878D82A}">
                    <a16:rowId xmlns:a16="http://schemas.microsoft.com/office/drawing/2014/main" val="10001"/>
                  </a:ext>
                </a:extLst>
              </a:tr>
              <a:tr h="370840">
                <a:tc>
                  <a:txBody>
                    <a:bodyPr/>
                    <a:lstStyle/>
                    <a:p>
                      <a:r>
                        <a:rPr lang="en-CA" dirty="0"/>
                        <a:t>16b.node.csv, link.csv</a:t>
                      </a:r>
                      <a:endParaRPr lang="en-US" dirty="0"/>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16f. </a:t>
                      </a:r>
                      <a:r>
                        <a:rPr lang="en-US" dirty="0" err="1"/>
                        <a:t>Od_accessibility</a:t>
                      </a:r>
                      <a:endParaRPr lang="en-US" dirty="0"/>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16c. Access distance settings.csv</a:t>
                      </a:r>
                    </a:p>
                    <a:p>
                      <a:endParaRPr lang="en-US" dirty="0"/>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16g. </a:t>
                      </a:r>
                      <a:r>
                        <a:rPr lang="en-US" dirty="0" err="1"/>
                        <a:t>Route_assignment</a:t>
                      </a:r>
                      <a:r>
                        <a:rPr lang="en-US" dirty="0"/>
                        <a:t> </a:t>
                      </a:r>
                    </a:p>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7669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0"/>
            <a:ext cx="8229600" cy="857400"/>
          </a:xfrm>
        </p:spPr>
        <p:txBody>
          <a:bodyPr>
            <a:normAutofit/>
          </a:bodyPr>
          <a:lstStyle/>
          <a:p>
            <a:r>
              <a:rPr lang="en-CA" dirty="0"/>
              <a:t>List of Essential Data Files and Executables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8393819"/>
              </p:ext>
            </p:extLst>
          </p:nvPr>
        </p:nvGraphicFramePr>
        <p:xfrm>
          <a:off x="461749" y="954196"/>
          <a:ext cx="7985853" cy="232410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CA" b="1" dirty="0"/>
                        <a:t>External</a:t>
                      </a:r>
                      <a:r>
                        <a:rPr lang="en-CA" b="1" baseline="0" dirty="0"/>
                        <a:t> input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GMNS</a:t>
                      </a:r>
                      <a:r>
                        <a:rPr lang="en-CA" b="1" baseline="0" dirty="0"/>
                        <a:t> input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a:t>
                      </a:r>
                    </a:p>
                  </a:txBody>
                  <a:tcPr/>
                </a:tc>
                <a:extLst>
                  <a:ext uri="{0D108BD9-81ED-4DB2-BD59-A6C34878D82A}">
                    <a16:rowId xmlns:a16="http://schemas.microsoft.com/office/drawing/2014/main" val="10000"/>
                  </a:ext>
                </a:extLst>
              </a:tr>
              <a:tr h="370840">
                <a:tc>
                  <a:txBody>
                    <a:bodyPr/>
                    <a:lstStyle/>
                    <a:p>
                      <a:r>
                        <a:rPr lang="en-CA" dirty="0"/>
                        <a:t>1a. Node shape file</a:t>
                      </a:r>
                      <a:endParaRPr lang="en-US" dirty="0"/>
                    </a:p>
                  </a:txBody>
                  <a:tcPr/>
                </a:tc>
                <a:tc>
                  <a:txBody>
                    <a:bodyPr/>
                    <a:lstStyle/>
                    <a:p>
                      <a:r>
                        <a:rPr lang="en-US" dirty="0"/>
                        <a:t>2a. node.csv</a:t>
                      </a:r>
                    </a:p>
                  </a:txBody>
                  <a:tcPr/>
                </a:tc>
                <a:tc>
                  <a:txBody>
                    <a:bodyPr/>
                    <a:lstStyle/>
                    <a:p>
                      <a:r>
                        <a:rPr lang="en-US" dirty="0"/>
                        <a:t>5a. link_performance.csv</a:t>
                      </a:r>
                    </a:p>
                  </a:txBody>
                  <a:tcPr/>
                </a:tc>
                <a:extLst>
                  <a:ext uri="{0D108BD9-81ED-4DB2-BD59-A6C34878D82A}">
                    <a16:rowId xmlns:a16="http://schemas.microsoft.com/office/drawing/2014/main" val="10001"/>
                  </a:ext>
                </a:extLst>
              </a:tr>
              <a:tr h="370840">
                <a:tc>
                  <a:txBody>
                    <a:bodyPr/>
                    <a:lstStyle/>
                    <a:p>
                      <a:r>
                        <a:rPr lang="en-CA" dirty="0"/>
                        <a:t>1b. Link shape file</a:t>
                      </a:r>
                      <a:endParaRPr lang="en-US" dirty="0"/>
                    </a:p>
                  </a:txBody>
                  <a:tcPr/>
                </a:tc>
                <a:tc>
                  <a:txBody>
                    <a:bodyPr/>
                    <a:lstStyle/>
                    <a:p>
                      <a:r>
                        <a:rPr lang="en-CA" dirty="0"/>
                        <a:t>2b. link.csv</a:t>
                      </a:r>
                      <a:endParaRPr lang="en-US" dirty="0"/>
                    </a:p>
                  </a:txBody>
                  <a:tcPr/>
                </a:tc>
                <a:tc>
                  <a:txBody>
                    <a:bodyPr/>
                    <a:lstStyle/>
                    <a:p>
                      <a:r>
                        <a:rPr lang="en-US" dirty="0"/>
                        <a:t>5b. od_accessibility.csv</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5c.route_assignment.csv</a:t>
                      </a:r>
                    </a:p>
                  </a:txBody>
                  <a:tcPr/>
                </a:tc>
                <a:extLst>
                  <a:ext uri="{0D108BD9-81ED-4DB2-BD59-A6C34878D82A}">
                    <a16:rowId xmlns:a16="http://schemas.microsoft.com/office/drawing/2014/main" val="10002"/>
                  </a:ext>
                </a:extLst>
              </a:tr>
              <a:tr h="370840">
                <a:tc>
                  <a:txBody>
                    <a:bodyPr/>
                    <a:lstStyle/>
                    <a:p>
                      <a:r>
                        <a:rPr lang="en-CA" dirty="0"/>
                        <a:t>1c. Zone shape</a:t>
                      </a:r>
                      <a:r>
                        <a:rPr lang="en-CA" baseline="0" dirty="0"/>
                        <a:t> file (optional)</a:t>
                      </a:r>
                      <a:endParaRPr lang="en-US" dirty="0"/>
                    </a:p>
                  </a:txBody>
                  <a:tcPr/>
                </a:tc>
                <a:tc>
                  <a:txBody>
                    <a:bodyPr/>
                    <a:lstStyle/>
                    <a:p>
                      <a:r>
                        <a:rPr lang="en-US" dirty="0"/>
                        <a:t>2c. zone.csv</a:t>
                      </a:r>
                    </a:p>
                  </a:txBody>
                  <a:tcPr/>
                </a:tc>
                <a:tc>
                  <a:txBody>
                    <a:bodyPr/>
                    <a:lstStyle/>
                    <a:p>
                      <a:r>
                        <a:rPr lang="en-US" dirty="0"/>
                        <a:t>5d. Summary.csv </a:t>
                      </a:r>
                    </a:p>
                  </a:txBody>
                  <a:tcPr/>
                </a:tc>
                <a:extLst>
                  <a:ext uri="{0D108BD9-81ED-4DB2-BD59-A6C34878D82A}">
                    <a16:rowId xmlns:a16="http://schemas.microsoft.com/office/drawing/2014/main" val="10003"/>
                  </a:ext>
                </a:extLst>
              </a:tr>
              <a:tr h="370840">
                <a:tc>
                  <a:txBody>
                    <a:bodyPr/>
                    <a:lstStyle/>
                    <a:p>
                      <a:r>
                        <a:rPr lang="en-CA" dirty="0"/>
                        <a:t>3. Demand file (csv,</a:t>
                      </a:r>
                      <a:r>
                        <a:rPr lang="en-CA" baseline="0" dirty="0"/>
                        <a:t> matrix</a:t>
                      </a:r>
                      <a:r>
                        <a:rPr lang="en-CA" dirty="0"/>
                        <a:t>)</a:t>
                      </a:r>
                      <a:endParaRPr lang="en-US" dirty="0"/>
                    </a:p>
                  </a:txBody>
                  <a:tcPr/>
                </a:tc>
                <a:tc>
                  <a:txBody>
                    <a:bodyPr/>
                    <a:lstStyle/>
                    <a:p>
                      <a:r>
                        <a:rPr lang="en-CA" dirty="0"/>
                        <a:t>4. setting.csv </a:t>
                      </a:r>
                    </a:p>
                    <a:p>
                      <a:r>
                        <a:rPr lang="en-CA" dirty="0" err="1"/>
                        <a:t>demand_file_list</a:t>
                      </a:r>
                      <a:r>
                        <a:rPr lang="en-CA" dirty="0"/>
                        <a:t> and departure time profile</a:t>
                      </a:r>
                      <a:endParaRPr lang="en-US" dirty="0"/>
                    </a:p>
                  </a:txBody>
                  <a:tcPr/>
                </a:tc>
                <a:tc>
                  <a:txBody>
                    <a:bodyPr/>
                    <a:lstStyle/>
                    <a:p>
                      <a:r>
                        <a:rPr lang="en-US" dirty="0"/>
                        <a:t>6a. Agent file </a:t>
                      </a:r>
                    </a:p>
                    <a:p>
                      <a:r>
                        <a:rPr lang="en-US" dirty="0"/>
                        <a:t>6b. trajectory.csv from simulation </a:t>
                      </a: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461749" y="3375092"/>
            <a:ext cx="8106770" cy="1446550"/>
          </a:xfrm>
          <a:prstGeom prst="rect">
            <a:avLst/>
          </a:prstGeom>
          <a:noFill/>
        </p:spPr>
        <p:txBody>
          <a:bodyPr wrap="square" rtlCol="0">
            <a:spAutoFit/>
          </a:bodyPr>
          <a:lstStyle/>
          <a:p>
            <a:endParaRPr lang="en-CA" sz="1100" dirty="0"/>
          </a:p>
          <a:p>
            <a:r>
              <a:rPr lang="en-CA" sz="1100" dirty="0"/>
              <a:t>Executable lists</a:t>
            </a:r>
          </a:p>
          <a:p>
            <a:r>
              <a:rPr lang="en-CA" sz="1100" dirty="0"/>
              <a:t>Dtalite.exe</a:t>
            </a:r>
          </a:p>
          <a:p>
            <a:r>
              <a:rPr lang="en-CA" sz="1100" dirty="0"/>
              <a:t>Nexta.exe</a:t>
            </a:r>
          </a:p>
          <a:p>
            <a:endParaRPr lang="en-CA" sz="1100" dirty="0"/>
          </a:p>
          <a:p>
            <a:r>
              <a:rPr lang="en-CA" sz="1100" dirty="0"/>
              <a:t>Python packages </a:t>
            </a:r>
          </a:p>
          <a:p>
            <a:endParaRPr lang="en-CA" sz="1100" dirty="0"/>
          </a:p>
          <a:p>
            <a:endParaRPr lang="en-CA" sz="1100" dirty="0"/>
          </a:p>
        </p:txBody>
      </p:sp>
    </p:spTree>
    <p:extLst>
      <p:ext uri="{BB962C8B-B14F-4D97-AF65-F5344CB8AC3E}">
        <p14:creationId xmlns:p14="http://schemas.microsoft.com/office/powerpoint/2010/main" val="186798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54"/>
            <a:ext cx="8229600" cy="857400"/>
          </a:xfrm>
        </p:spPr>
        <p:txBody>
          <a:bodyPr>
            <a:normAutofit fontScale="90000"/>
          </a:bodyPr>
          <a:lstStyle/>
          <a:p>
            <a:r>
              <a:rPr lang="en-CA" dirty="0"/>
              <a:t>0.Data Flow of Applying Data Hub Implementation in NEXTA </a:t>
            </a:r>
            <a:endParaRPr lang="en-US" dirty="0"/>
          </a:p>
        </p:txBody>
      </p:sp>
      <p:pic>
        <p:nvPicPr>
          <p:cNvPr id="1026" name="Picture 2" descr="https://lh5.googleusercontent.com/Zs5l52IHt6XIpyyHBsY43_r6WkWXcFxZPKywGUDCjH-GrUQqeKYoueaMRl_YOSZBX28Tv9xt3rhM9g-Zi6bq6BRu-kLYU8zRqoGD_SW0KwBitKpLdB-avY2yVwLlsUX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15" y="996344"/>
            <a:ext cx="75342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41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US" dirty="0"/>
              <a:t>1: Prepare Required Shape files (1a,1b,1c)</a:t>
            </a:r>
            <a:endParaRPr dirty="0"/>
          </a:p>
        </p:txBody>
      </p:sp>
      <p:sp>
        <p:nvSpPr>
          <p:cNvPr id="38" name="Shape 38"/>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US" dirty="0"/>
              <a:t>Usually, those shape files are from static regional travel model (Cube, </a:t>
            </a:r>
          </a:p>
          <a:p>
            <a:pPr>
              <a:spcBef>
                <a:spcPts val="0"/>
              </a:spcBef>
              <a:buNone/>
            </a:pPr>
            <a:r>
              <a:rPr lang="en-US" dirty="0" err="1"/>
              <a:t>TransCAD</a:t>
            </a:r>
            <a:r>
              <a:rPr lang="en-US" dirty="0"/>
              <a:t>, VISSUM, etc.) They are node shape file (1a), link shape file (1b) </a:t>
            </a:r>
          </a:p>
          <a:p>
            <a:pPr>
              <a:spcBef>
                <a:spcPts val="0"/>
              </a:spcBef>
              <a:buNone/>
            </a:pPr>
            <a:r>
              <a:rPr lang="en-US" dirty="0"/>
              <a:t>and zone shape file (1c).</a:t>
            </a:r>
          </a:p>
          <a:p>
            <a:pPr>
              <a:spcBef>
                <a:spcPts val="0"/>
              </a:spcBef>
              <a:buNone/>
            </a:pPr>
            <a:endParaRPr lang="en-US" dirty="0"/>
          </a:p>
          <a:p>
            <a:pPr>
              <a:spcBef>
                <a:spcPts val="0"/>
              </a:spcBef>
              <a:buNone/>
            </a:pPr>
            <a:r>
              <a:rPr lang="en-US" dirty="0"/>
              <a:t>Zone shape file is optional.</a:t>
            </a:r>
          </a:p>
          <a:p>
            <a:pPr>
              <a:spcBef>
                <a:spcPts val="0"/>
              </a:spcBef>
              <a:buNone/>
            </a:pPr>
            <a:endParaRPr lang="en-US" dirty="0"/>
          </a:p>
          <a:p>
            <a:pPr>
              <a:spcBef>
                <a:spcPts val="0"/>
              </a:spcBef>
              <a:buNone/>
            </a:pPr>
            <a:r>
              <a:rPr lang="en-US" dirty="0"/>
              <a:t>e.g. given shape files for the Atlanta network:</a:t>
            </a:r>
          </a:p>
          <a:p>
            <a:pPr marL="457200" indent="-457200">
              <a:buClr>
                <a:schemeClr val="accent1"/>
              </a:buClr>
              <a:buFont typeface="Arial" panose="020B0604020202020204" pitchFamily="34" charset="0"/>
              <a:buChar char="•"/>
            </a:pPr>
            <a:r>
              <a:rPr lang="en-US" dirty="0"/>
              <a:t>lod15AM_final_node.shp: </a:t>
            </a:r>
          </a:p>
          <a:p>
            <a:pPr marL="0" indent="0">
              <a:buClr>
                <a:schemeClr val="accent1"/>
              </a:buClr>
              <a:buNone/>
            </a:pPr>
            <a:r>
              <a:rPr lang="en-US" dirty="0"/>
              <a:t>provide node ID and coordinate values;</a:t>
            </a:r>
          </a:p>
          <a:p>
            <a:pPr marL="457200" indent="-457200">
              <a:buClr>
                <a:schemeClr val="accent1"/>
              </a:buClr>
              <a:buFont typeface="Arial" panose="020B0604020202020204" pitchFamily="34" charset="0"/>
              <a:buChar char="•"/>
            </a:pPr>
            <a:r>
              <a:rPr lang="en-US" dirty="0"/>
              <a:t>lod15AM_final_line.shp:</a:t>
            </a:r>
          </a:p>
          <a:p>
            <a:pPr marL="0" indent="0">
              <a:buClr>
                <a:schemeClr val="accent1"/>
              </a:buClr>
              <a:buNone/>
            </a:pPr>
            <a:r>
              <a:rPr lang="en-US" dirty="0"/>
              <a:t>provide from node id, to node id, length of links, link type, number of lanes of link, </a:t>
            </a:r>
            <a:r>
              <a:rPr lang="en-US" dirty="0" err="1"/>
              <a:t>ect</a:t>
            </a:r>
            <a:r>
              <a:rPr lang="en-US" dirty="0"/>
              <a:t>.</a:t>
            </a:r>
            <a:endParaRPr dirty="0"/>
          </a:p>
        </p:txBody>
      </p:sp>
      <p:sp>
        <p:nvSpPr>
          <p:cNvPr id="5" name="Rectangle 4"/>
          <p:cNvSpPr/>
          <p:nvPr/>
        </p:nvSpPr>
        <p:spPr>
          <a:xfrm>
            <a:off x="5977723" y="1936190"/>
            <a:ext cx="2463420" cy="2158135"/>
          </a:xfrm>
          <a:prstGeom prst="rect">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6040840" y="2011400"/>
            <a:ext cx="2337185" cy="2007714"/>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978"/>
            <a:ext cx="8407021" cy="857400"/>
          </a:xfrm>
        </p:spPr>
        <p:txBody>
          <a:bodyPr>
            <a:normAutofit fontScale="90000"/>
          </a:bodyPr>
          <a:lstStyle/>
          <a:p>
            <a:r>
              <a:rPr lang="en-US" sz="3200" dirty="0"/>
              <a:t>2. Extract GIS information from shape files to GMNS files</a:t>
            </a:r>
          </a:p>
        </p:txBody>
      </p:sp>
      <p:sp>
        <p:nvSpPr>
          <p:cNvPr id="3" name="Text Placeholder 2"/>
          <p:cNvSpPr>
            <a:spLocks noGrp="1"/>
          </p:cNvSpPr>
          <p:nvPr>
            <p:ph type="body" idx="1"/>
          </p:nvPr>
        </p:nvSpPr>
        <p:spPr>
          <a:xfrm>
            <a:off x="457201" y="1200150"/>
            <a:ext cx="4551528" cy="3725699"/>
          </a:xfrm>
        </p:spPr>
        <p:txBody>
          <a:bodyPr>
            <a:normAutofit/>
          </a:bodyPr>
          <a:lstStyle/>
          <a:p>
            <a:endParaRPr lang="en-US" sz="2000" dirty="0"/>
          </a:p>
        </p:txBody>
      </p:sp>
      <p:pic>
        <p:nvPicPr>
          <p:cNvPr id="4" name="Picture 3">
            <a:extLst>
              <a:ext uri="{FF2B5EF4-FFF2-40B4-BE49-F238E27FC236}">
                <a16:creationId xmlns:a16="http://schemas.microsoft.com/office/drawing/2014/main" id="{13711059-A49B-6C57-6D3F-A2927E4D8D3E}"/>
              </a:ext>
            </a:extLst>
          </p:cNvPr>
          <p:cNvPicPr>
            <a:picLocks noChangeAspect="1"/>
          </p:cNvPicPr>
          <p:nvPr/>
        </p:nvPicPr>
        <p:blipFill>
          <a:blip r:embed="rId3"/>
          <a:stretch>
            <a:fillRect/>
          </a:stretch>
        </p:blipFill>
        <p:spPr>
          <a:xfrm>
            <a:off x="899885" y="1746192"/>
            <a:ext cx="3038225" cy="2748870"/>
          </a:xfrm>
          <a:prstGeom prst="rect">
            <a:avLst/>
          </a:prstGeom>
        </p:spPr>
      </p:pic>
      <p:pic>
        <p:nvPicPr>
          <p:cNvPr id="5" name="Picture 4">
            <a:extLst>
              <a:ext uri="{FF2B5EF4-FFF2-40B4-BE49-F238E27FC236}">
                <a16:creationId xmlns:a16="http://schemas.microsoft.com/office/drawing/2014/main" id="{D26F51A1-4129-CBA0-110C-DB73CE75D409}"/>
              </a:ext>
            </a:extLst>
          </p:cNvPr>
          <p:cNvPicPr>
            <a:picLocks noChangeAspect="1"/>
          </p:cNvPicPr>
          <p:nvPr/>
        </p:nvPicPr>
        <p:blipFill>
          <a:blip r:embed="rId4"/>
          <a:stretch>
            <a:fillRect/>
          </a:stretch>
        </p:blipFill>
        <p:spPr>
          <a:xfrm>
            <a:off x="4982710" y="1752248"/>
            <a:ext cx="3130344" cy="2744834"/>
          </a:xfrm>
          <a:prstGeom prst="rect">
            <a:avLst/>
          </a:prstGeom>
        </p:spPr>
      </p:pic>
      <p:sp>
        <p:nvSpPr>
          <p:cNvPr id="8" name="TextBox 7">
            <a:extLst>
              <a:ext uri="{FF2B5EF4-FFF2-40B4-BE49-F238E27FC236}">
                <a16:creationId xmlns:a16="http://schemas.microsoft.com/office/drawing/2014/main" id="{09C3AEDC-F73C-31FC-7720-90CFF11D386A}"/>
              </a:ext>
            </a:extLst>
          </p:cNvPr>
          <p:cNvSpPr txBox="1"/>
          <p:nvPr/>
        </p:nvSpPr>
        <p:spPr>
          <a:xfrm>
            <a:off x="1545336" y="4647605"/>
            <a:ext cx="1559529" cy="307777"/>
          </a:xfrm>
          <a:prstGeom prst="rect">
            <a:avLst/>
          </a:prstGeom>
          <a:noFill/>
        </p:spPr>
        <p:txBody>
          <a:bodyPr wrap="square" rtlCol="0">
            <a:spAutoFit/>
          </a:bodyPr>
          <a:lstStyle/>
          <a:p>
            <a:r>
              <a:rPr lang="en-US" dirty="0"/>
              <a:t>GIS Shape files</a:t>
            </a:r>
          </a:p>
        </p:txBody>
      </p:sp>
      <p:sp>
        <p:nvSpPr>
          <p:cNvPr id="9" name="TextBox 8">
            <a:extLst>
              <a:ext uri="{FF2B5EF4-FFF2-40B4-BE49-F238E27FC236}">
                <a16:creationId xmlns:a16="http://schemas.microsoft.com/office/drawing/2014/main" id="{CACB325F-C510-EC32-2639-777FC440D09F}"/>
              </a:ext>
            </a:extLst>
          </p:cNvPr>
          <p:cNvSpPr txBox="1"/>
          <p:nvPr/>
        </p:nvSpPr>
        <p:spPr>
          <a:xfrm>
            <a:off x="6361156" y="4647606"/>
            <a:ext cx="1450606" cy="369332"/>
          </a:xfrm>
          <a:prstGeom prst="rect">
            <a:avLst/>
          </a:prstGeom>
          <a:noFill/>
        </p:spPr>
        <p:txBody>
          <a:bodyPr wrap="square" rtlCol="0">
            <a:spAutoFit/>
          </a:bodyPr>
          <a:lstStyle/>
          <a:p>
            <a:r>
              <a:rPr lang="en-US" dirty="0" err="1"/>
              <a:t>NeXTA</a:t>
            </a:r>
            <a:endParaRPr lang="en-US" dirty="0"/>
          </a:p>
        </p:txBody>
      </p:sp>
    </p:spTree>
    <p:extLst>
      <p:ext uri="{BB962C8B-B14F-4D97-AF65-F5344CB8AC3E}">
        <p14:creationId xmlns:p14="http://schemas.microsoft.com/office/powerpoint/2010/main" val="164556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CA" sz="3600" dirty="0"/>
              <a:t>Demand file management </a:t>
            </a:r>
            <a:endParaRPr lang="en-US" dirty="0"/>
          </a:p>
        </p:txBody>
      </p:sp>
      <p:sp>
        <p:nvSpPr>
          <p:cNvPr id="3" name="Text Placeholder 2"/>
          <p:cNvSpPr>
            <a:spLocks noGrp="1"/>
          </p:cNvSpPr>
          <p:nvPr>
            <p:ph type="body" idx="1"/>
          </p:nvPr>
        </p:nvSpPr>
        <p:spPr>
          <a:xfrm>
            <a:off x="457201" y="1200150"/>
            <a:ext cx="7458500" cy="3725699"/>
          </a:xfrm>
        </p:spPr>
        <p:txBody>
          <a:bodyPr>
            <a:normAutofit/>
          </a:bodyPr>
          <a:lstStyle/>
          <a:p>
            <a:pPr marL="0" indent="0">
              <a:buNone/>
            </a:pPr>
            <a:r>
              <a:rPr lang="en-US" dirty="0"/>
              <a:t>Demand file (4) is the source of dynamic traffic assignment. Generally, it is provided by users. As a data hub, </a:t>
            </a:r>
            <a:r>
              <a:rPr lang="en-US" dirty="0" err="1"/>
              <a:t>NeXTA</a:t>
            </a:r>
            <a:r>
              <a:rPr lang="en-US" dirty="0"/>
              <a:t> can accommodate various demand formats, such as, </a:t>
            </a:r>
          </a:p>
          <a:p>
            <a:r>
              <a:rPr lang="en-US" dirty="0"/>
              <a:t>column format </a:t>
            </a:r>
          </a:p>
          <a:p>
            <a:r>
              <a:rPr lang="en-US" dirty="0"/>
              <a:t>matrix format, </a:t>
            </a:r>
          </a:p>
          <a:p>
            <a:r>
              <a:rPr lang="en-US" dirty="0"/>
              <a:t>agent file, </a:t>
            </a:r>
          </a:p>
        </p:txBody>
      </p:sp>
    </p:spTree>
    <p:extLst>
      <p:ext uri="{BB962C8B-B14F-4D97-AF65-F5344CB8AC3E}">
        <p14:creationId xmlns:p14="http://schemas.microsoft.com/office/powerpoint/2010/main" val="6715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Settings.csv </a:t>
            </a:r>
          </a:p>
        </p:txBody>
      </p:sp>
      <p:sp>
        <p:nvSpPr>
          <p:cNvPr id="3" name="Text Placeholder 2"/>
          <p:cNvSpPr>
            <a:spLocks noGrp="1"/>
          </p:cNvSpPr>
          <p:nvPr>
            <p:ph type="body" idx="1"/>
          </p:nvPr>
        </p:nvSpPr>
        <p:spPr>
          <a:xfrm>
            <a:off x="196948" y="1136845"/>
            <a:ext cx="3826412" cy="3857186"/>
          </a:xfrm>
        </p:spPr>
        <p:txBody>
          <a:bodyPr>
            <a:normAutofit fontScale="92500"/>
          </a:bodyPr>
          <a:lstStyle/>
          <a:p>
            <a:r>
              <a:rPr lang="en-US" dirty="0"/>
              <a:t>The input_demand_meta_data.csv file (5) is used to define the characteristics of demand data (4). In order to realistically represent the dynamic demand, a temporal demand profile table is designed to initiate trips in the simulation over the modeling horizon. </a:t>
            </a:r>
          </a:p>
          <a:p>
            <a:endParaRPr lang="en-US" dirty="0"/>
          </a:p>
          <a:p>
            <a:r>
              <a:rPr lang="en-US" dirty="0"/>
              <a:t>The details can be found at page 25 of this document https://docs.google.com/document/d/1z4YsztPXcWfQAd8NVD4_KXv7hJcbyXdYPzwL6z8xn3U/edit#</a:t>
            </a:r>
          </a:p>
        </p:txBody>
      </p:sp>
      <p:sp>
        <p:nvSpPr>
          <p:cNvPr id="6" name="Rectangle 5"/>
          <p:cNvSpPr/>
          <p:nvPr/>
        </p:nvSpPr>
        <p:spPr>
          <a:xfrm>
            <a:off x="4023360" y="1516674"/>
            <a:ext cx="4937760" cy="2035418"/>
          </a:xfrm>
          <a:prstGeom prst="rect">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4079252" y="1595999"/>
            <a:ext cx="4825975" cy="1876768"/>
          </a:xfrm>
          <a:prstGeom prst="rect">
            <a:avLst/>
          </a:prstGeom>
        </p:spPr>
      </p:pic>
    </p:spTree>
    <p:extLst>
      <p:ext uri="{BB962C8B-B14F-4D97-AF65-F5344CB8AC3E}">
        <p14:creationId xmlns:p14="http://schemas.microsoft.com/office/powerpoint/2010/main" val="175311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Run Path2GMNS model using UE assignment mode</a:t>
            </a:r>
          </a:p>
        </p:txBody>
      </p:sp>
      <p:sp>
        <p:nvSpPr>
          <p:cNvPr id="3" name="Text Placeholder 2"/>
          <p:cNvSpPr>
            <a:spLocks noGrp="1"/>
          </p:cNvSpPr>
          <p:nvPr>
            <p:ph type="body" idx="1"/>
          </p:nvPr>
        </p:nvSpPr>
        <p:spPr>
          <a:xfrm>
            <a:off x="196948" y="1136845"/>
            <a:ext cx="3826412" cy="3857186"/>
          </a:xfrm>
        </p:spPr>
        <p:txBody>
          <a:bodyPr>
            <a:normAutofit/>
          </a:bodyPr>
          <a:lstStyle/>
          <a:p>
            <a:r>
              <a:rPr lang="en-US" dirty="0"/>
              <a:t>output. </a:t>
            </a:r>
          </a:p>
          <a:p>
            <a:r>
              <a:rPr lang="en-US" dirty="0"/>
              <a:t>5a. link_performance.csv. </a:t>
            </a:r>
          </a:p>
          <a:p>
            <a:r>
              <a:rPr lang="en-US" dirty="0"/>
              <a:t>5b. od_accessibility.csv</a:t>
            </a:r>
          </a:p>
          <a:p>
            <a:r>
              <a:rPr lang="en-US" dirty="0"/>
              <a:t>5c. Route_assignment.csv</a:t>
            </a:r>
          </a:p>
          <a:p>
            <a:endParaRPr lang="en-US" dirty="0"/>
          </a:p>
          <a:p>
            <a:r>
              <a:rPr lang="en-US" dirty="0"/>
              <a:t>We use analytical </a:t>
            </a:r>
            <a:r>
              <a:rPr lang="en-US" dirty="0" err="1"/>
              <a:t>queueVDF</a:t>
            </a:r>
            <a:r>
              <a:rPr lang="en-US" dirty="0"/>
              <a:t> function to produce time-dependent speed, and congestion duration </a:t>
            </a:r>
          </a:p>
          <a:p>
            <a:endParaRPr lang="en-US" dirty="0"/>
          </a:p>
          <a:p>
            <a:r>
              <a:rPr lang="en-US" dirty="0"/>
              <a:t>Visualization in NEXTA </a:t>
            </a:r>
          </a:p>
          <a:p>
            <a:endParaRPr lang="en-US" dirty="0"/>
          </a:p>
        </p:txBody>
      </p:sp>
    </p:spTree>
    <p:extLst>
      <p:ext uri="{BB962C8B-B14F-4D97-AF65-F5344CB8AC3E}">
        <p14:creationId xmlns:p14="http://schemas.microsoft.com/office/powerpoint/2010/main" val="331912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736</TotalTime>
  <Words>1515</Words>
  <Application>Microsoft Office PowerPoint</Application>
  <PresentationFormat>On-screen Show (16:9)</PresentationFormat>
  <Paragraphs>208</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Lato</vt:lpstr>
      <vt:lpstr>Office Theme</vt:lpstr>
      <vt:lpstr>Data Preparation for Building A Regional Traffic Network Data Hub</vt:lpstr>
      <vt:lpstr>Data Sources: Atlanta Regional Commission’s Activity-Based Model</vt:lpstr>
      <vt:lpstr>List of Essential Data Files and Executables </vt:lpstr>
      <vt:lpstr>0.Data Flow of Applying Data Hub Implementation in NEXTA </vt:lpstr>
      <vt:lpstr>1: Prepare Required Shape files (1a,1b,1c)</vt:lpstr>
      <vt:lpstr>2. Extract GIS information from shape files to GMNS files</vt:lpstr>
      <vt:lpstr>3. Demand file management </vt:lpstr>
      <vt:lpstr>4. Settings.csv </vt:lpstr>
      <vt:lpstr>5. Run Path2GMNS model using UE assignment mode</vt:lpstr>
      <vt:lpstr>6. Run DTA using simulation mode</vt:lpstr>
      <vt:lpstr>7. CBI </vt:lpstr>
      <vt:lpstr>8. ODME</vt:lpstr>
      <vt:lpstr>9. Network design and sensitivity analysis  </vt:lpstr>
      <vt:lpstr>10. workzone and incident scenario evaluation</vt:lpstr>
      <vt:lpstr>11. MRM simulation</vt:lpstr>
      <vt:lpstr>12. MRM signal timing data management</vt:lpstr>
      <vt:lpstr>13. Subarea cut approach </vt:lpstr>
      <vt:lpstr>14. Subarea A+B=C enhancing approach </vt:lpstr>
      <vt:lpstr>15. Transit network building </vt:lpstr>
      <vt:lpstr>16. Transit accessibility evaluation and assignment </vt:lpstr>
      <vt:lpstr>17. Map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convert the Atlanta Network Using NeXTA</dc:title>
  <dc:creator>Xuesong Zhou</dc:creator>
  <cp:lastModifiedBy>S Z</cp:lastModifiedBy>
  <cp:revision>81</cp:revision>
  <dcterms:modified xsi:type="dcterms:W3CDTF">2024-09-21T00:33:10Z</dcterms:modified>
</cp:coreProperties>
</file>