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9" r:id="rId3"/>
    <p:sldId id="258" r:id="rId4"/>
    <p:sldId id="273" r:id="rId5"/>
    <p:sldId id="268" r:id="rId6"/>
    <p:sldId id="270" r:id="rId7"/>
    <p:sldId id="274" r:id="rId8"/>
    <p:sldId id="275" r:id="rId9"/>
    <p:sldId id="276" r:id="rId10"/>
    <p:sldId id="277" r:id="rId11"/>
    <p:sldId id="259" r:id="rId12"/>
    <p:sldId id="265" r:id="rId13"/>
    <p:sldId id="281" r:id="rId14"/>
    <p:sldId id="283" r:id="rId15"/>
    <p:sldId id="284" r:id="rId16"/>
    <p:sldId id="285" r:id="rId17"/>
    <p:sldId id="286" r:id="rId18"/>
    <p:sldId id="262" r:id="rId19"/>
    <p:sldId id="264" r:id="rId20"/>
    <p:sldId id="287" r:id="rId21"/>
    <p:sldId id="280" r:id="rId22"/>
    <p:sldId id="288" r:id="rId23"/>
    <p:sldId id="278" r:id="rId24"/>
    <p:sldId id="261" r:id="rId25"/>
    <p:sldId id="267" r:id="rId26"/>
    <p:sldId id="293" r:id="rId27"/>
    <p:sldId id="292" r:id="rId28"/>
    <p:sldId id="294" r:id="rId29"/>
    <p:sldId id="295" r:id="rId30"/>
    <p:sldId id="260" r:id="rId31"/>
    <p:sldId id="266" r:id="rId32"/>
    <p:sldId id="289" r:id="rId33"/>
    <p:sldId id="291" r:id="rId34"/>
    <p:sldId id="290" r:id="rId35"/>
    <p:sldId id="296" r:id="rId36"/>
    <p:sldId id="297" r:id="rId37"/>
    <p:sldId id="26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2B94-E320-4ECC-BDD6-15B6B47BFE71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AF19-A7C4-4324-A11F-2DFB20D751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6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r>
              <a:rPr lang="ko-KR" altLang="en-US" dirty="0"/>
              <a:t>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AF19-A7C4-4324-A11F-2DFB20D751E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AF19-A7C4-4324-A11F-2DFB20D751E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21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AF19-A7C4-4324-A11F-2DFB20D751E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AF19-A7C4-4324-A11F-2DFB20D751E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DAF19-A7C4-4324-A11F-2DFB20D751E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4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10D3-B777-5083-2174-0AECF137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E0CC8-D1DB-3E0A-7884-3AD28BDB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E1BA5-29E6-8D1D-7F32-BE4F1556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53FB3-B44A-C57F-01CB-231ED4B8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9B6D2-E28C-A429-7218-E455202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6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5C9AA-67E6-F225-4763-1E926B8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1148F-2325-094C-EC9A-D850B6647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96BFB-1055-B94A-2103-762BF528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DD07-4473-777D-1FE8-B8C63FD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86EE7-449B-0A64-B26D-58772468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98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43826-72C8-DF24-24A7-C3E7F4E67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A50F4-6EE7-6A96-EA01-5A2A725C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63840-FE47-C774-BC67-C70FBB3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B73BA-FD40-409F-8732-BD9B9170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1DD2F-55F5-6FDA-7011-54A92E9F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24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286A1-E917-AEAB-CAF6-F5323445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0F7BF-5EB9-57B8-65FA-C0B00F66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C771C-5485-978D-A3D3-7905F8DC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D82A2-70F2-AA0E-84D1-BE581B79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C8416-B0B4-82B2-75A1-2FE9C8B4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7286-76FF-FFF4-3E5D-2ED0631A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61C81-4FC6-9875-CC1E-65BFB758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6E40-0635-703B-BAF0-72B3EB6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BF502-E48D-FE49-F2D0-07A0EE64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C31D9-C677-A2EE-4B07-793FE3ED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B4B9-F533-FD49-4FB0-ECFE2651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E9B26-0691-1BDC-140D-1BA8E6A8E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0BFCD-8426-B910-F38C-4A32B2A8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51EF-E883-C6B1-609B-6F40DC80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5C10C-0711-FC8C-3683-041A3F41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5B3B3-5D5E-EA53-3A09-DEEA288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48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6A3D5-8C9A-FCD4-9F97-0F65CE63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03FCD-79B7-5ACF-44FA-91E3B40B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EE7E7-6766-3D30-9227-95FF8585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7DA98-E8FB-C91D-FC17-3E6FDB282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CFC2B-0A65-9DF9-70D8-B229797F4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5B107-B831-5B11-CAE8-D16062D1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F0C5C-C58C-7C81-D18F-E11BFF99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76DBD7-FF94-2AD7-4AC0-22044F17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91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F046-B2CE-E766-6D59-134975DC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C4F86-EEF9-B043-77F2-5DFE71CB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31F04-DEEF-2E3B-D202-EDBC0A06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E1EFB-EB4E-9463-5CB2-0D94BF05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4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87E745-ADC3-7910-87E8-DC36DE6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EABFFE-55D3-F61A-6D08-9D01067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6ACEE-4915-816A-164B-F57E4191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2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CE176-9C8D-CCF0-DD42-05C6FF13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C302F-A06E-1270-8FB7-8FA0FA4E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F7C9B-D810-9A60-86B9-AA9978E1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3D29E-8036-F003-0717-E493272C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5FE37-094B-8CD6-C793-E69D0116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9A23E-8F30-0D67-D90D-2DAFA39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9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E0E92-DD8B-83A2-8727-301CDA8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465035-B252-9F67-A8C3-13B0F568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719E0-F9AA-9031-5D97-DCCAB7E7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B899A-94F2-F521-7A4B-CE572D71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2EBF-C406-9152-8E03-05CCCAD7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24A3C-5415-025A-8EC4-FF7CD040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06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104BE-B952-5AAE-CA29-B2155415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E3C85-714D-B6D2-7447-61BD263A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FD65B-B6E4-EFC0-F3A6-22A93E7A7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89A7-B093-4142-A8CE-DF26C276744A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D03A4-501E-96A4-1A50-554B84DF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777F3-B1A7-0305-E39A-8F434760A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85AC-C71F-40D3-BF07-6A2E274A4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526241.3530311" TargetMode="External"/><Relationship Id="rId2" Type="http://schemas.openxmlformats.org/officeDocument/2006/relationships/hyperlink" Target="https://ieeexplore.ieee.org/document/91389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25696" TargetMode="External"/><Relationship Id="rId5" Type="http://schemas.openxmlformats.org/officeDocument/2006/relationships/hyperlink" Target="https://dl.acm.org/doi/abs/10.1109/ISCA52012.2021.00062" TargetMode="External"/><Relationship Id="rId4" Type="http://schemas.openxmlformats.org/officeDocument/2006/relationships/hyperlink" Target="https://dl.acm.org/doi/10.1145/3352460.335825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 Accelerator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342" y="5578399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영남대학교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석사과정생 이원호</a:t>
            </a:r>
          </a:p>
        </p:txBody>
      </p:sp>
    </p:spTree>
    <p:extLst>
      <p:ext uri="{BB962C8B-B14F-4D97-AF65-F5344CB8AC3E}">
        <p14:creationId xmlns:p14="http://schemas.microsoft.com/office/powerpoint/2010/main" val="344625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939C4-2398-BD9A-7D66-701A39D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F20DC-7824-D95A-5FFA-E51A88A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하드웨어의 </a:t>
            </a:r>
            <a:r>
              <a:rPr lang="en-US" altLang="ko-KR" dirty="0"/>
              <a:t>idle time</a:t>
            </a:r>
            <a:r>
              <a:rPr lang="ko-KR" altLang="en-US" dirty="0"/>
              <a:t>을 줄이기 위한 시도</a:t>
            </a:r>
          </a:p>
        </p:txBody>
      </p:sp>
    </p:spTree>
    <p:extLst>
      <p:ext uri="{BB962C8B-B14F-4D97-AF65-F5344CB8AC3E}">
        <p14:creationId xmlns:p14="http://schemas.microsoft.com/office/powerpoint/2010/main" val="33976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735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Adapt-Flow: A Flexible DNN Accelerator Architecture for Heterogeneous Dataflow Implementation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GLSVLSI '22: Proceedings of the Great Lakes Symposium on VLSI 2022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316" y="4395335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이원호</a:t>
            </a:r>
          </a:p>
        </p:txBody>
      </p:sp>
    </p:spTree>
    <p:extLst>
      <p:ext uri="{BB962C8B-B14F-4D97-AF65-F5344CB8AC3E}">
        <p14:creationId xmlns:p14="http://schemas.microsoft.com/office/powerpoint/2010/main" val="347067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별로 그에 적합한 </a:t>
            </a:r>
            <a:r>
              <a:rPr lang="en-US" altLang="ko-KR" dirty="0"/>
              <a:t>dataflow </a:t>
            </a:r>
            <a:r>
              <a:rPr lang="ko-KR" altLang="en-US" dirty="0"/>
              <a:t>전략이 존재하지만 기존 시스템은 하드웨어에 따라 고정된 </a:t>
            </a:r>
            <a:r>
              <a:rPr lang="en-US" altLang="ko-KR" dirty="0"/>
              <a:t>dataflow </a:t>
            </a:r>
            <a:r>
              <a:rPr lang="ko-KR" altLang="en-US" dirty="0"/>
              <a:t>전략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Dataflow </a:t>
            </a:r>
            <a:r>
              <a:rPr lang="ko-KR" altLang="en-US" dirty="0"/>
              <a:t>전략에 따라 최대 </a:t>
            </a:r>
            <a:r>
              <a:rPr lang="en-US" altLang="ko-KR" dirty="0"/>
              <a:t>51%</a:t>
            </a:r>
            <a:r>
              <a:rPr lang="ko-KR" altLang="en-US" dirty="0"/>
              <a:t>의 </a:t>
            </a:r>
            <a:r>
              <a:rPr lang="en-US" altLang="ko-KR" dirty="0"/>
              <a:t>DRAM </a:t>
            </a:r>
            <a:r>
              <a:rPr lang="ko-KR" altLang="en-US" dirty="0" err="1"/>
              <a:t>접근량의</a:t>
            </a:r>
            <a:r>
              <a:rPr lang="ko-KR" altLang="en-US" dirty="0"/>
              <a:t> 차이가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60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8355-4B00-B660-3B90-62AB511C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2EEFE-6327-EBCB-71B5-825FE9F3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flexible interconnect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dataflow</a:t>
            </a:r>
            <a:r>
              <a:rPr lang="ko-KR" altLang="en-US" dirty="0"/>
              <a:t>에서 요구하는 </a:t>
            </a:r>
            <a:r>
              <a:rPr lang="en-US" altLang="ko-KR" dirty="0"/>
              <a:t>traffic </a:t>
            </a:r>
            <a:r>
              <a:rPr lang="ko-KR" altLang="en-US" dirty="0"/>
              <a:t>패턴을 동적으로 지원 가능</a:t>
            </a:r>
            <a:endParaRPr lang="en-US" altLang="ko-KR" dirty="0"/>
          </a:p>
          <a:p>
            <a:pPr lvl="1"/>
            <a:r>
              <a:rPr lang="en-US" altLang="ko-KR" dirty="0"/>
              <a:t>Clos network</a:t>
            </a:r>
            <a:r>
              <a:rPr lang="ko-KR" altLang="en-US" dirty="0"/>
              <a:t>의 특성을 활용</a:t>
            </a:r>
            <a:r>
              <a:rPr lang="en-US" altLang="ko-KR" dirty="0"/>
              <a:t>(unicast, multicast, broadcast 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 dataflow selection algorithm</a:t>
            </a:r>
          </a:p>
          <a:p>
            <a:pPr lvl="1"/>
            <a:r>
              <a:rPr lang="ko-KR" altLang="en-US" dirty="0"/>
              <a:t>성능 향상을 목적으로 </a:t>
            </a:r>
            <a:r>
              <a:rPr lang="en-US" altLang="ko-KR" dirty="0"/>
              <a:t>DNN layer</a:t>
            </a:r>
            <a:r>
              <a:rPr lang="ko-KR" altLang="en-US" dirty="0"/>
              <a:t>에 대해 최적의 </a:t>
            </a:r>
            <a:r>
              <a:rPr lang="en-US" altLang="ko-KR" dirty="0"/>
              <a:t>dataflow </a:t>
            </a:r>
            <a:r>
              <a:rPr lang="ko-KR" altLang="en-US" dirty="0"/>
              <a:t>전략을 취함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dataflow mapping technique</a:t>
            </a:r>
          </a:p>
          <a:p>
            <a:pPr lvl="1"/>
            <a:r>
              <a:rPr lang="en-US" altLang="ko-KR" dirty="0"/>
              <a:t>Flex interconnect</a:t>
            </a:r>
            <a:r>
              <a:rPr lang="ko-KR" altLang="en-US" dirty="0"/>
              <a:t>에 맞는 </a:t>
            </a:r>
            <a:r>
              <a:rPr lang="en-US" altLang="ko-KR" dirty="0"/>
              <a:t>dataflow</a:t>
            </a:r>
            <a:r>
              <a:rPr lang="ko-KR" altLang="en-US" dirty="0"/>
              <a:t>를 효과적으로 연결</a:t>
            </a:r>
          </a:p>
        </p:txBody>
      </p:sp>
    </p:spTree>
    <p:extLst>
      <p:ext uri="{BB962C8B-B14F-4D97-AF65-F5344CB8AC3E}">
        <p14:creationId xmlns:p14="http://schemas.microsoft.com/office/powerpoint/2010/main" val="176466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8355-4B00-B660-3B90-62AB511C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Flexible interconnect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2EEFE-6327-EBCB-71B5-825FE9F3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6857" cy="280815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Weight stationary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Weight</a:t>
            </a:r>
            <a:r>
              <a:rPr lang="ko-KR" altLang="en-US" sz="1400" dirty="0"/>
              <a:t>에 대한 메모리 접근을 줄임</a:t>
            </a:r>
            <a:endParaRPr lang="en-US" altLang="ko-KR" sz="1600" dirty="0"/>
          </a:p>
          <a:p>
            <a:r>
              <a:rPr lang="en-US" altLang="ko-KR" sz="1800" dirty="0"/>
              <a:t>Output stationary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Partial sum</a:t>
            </a:r>
            <a:r>
              <a:rPr lang="ko-KR" altLang="en-US" sz="1400" dirty="0"/>
              <a:t>에 대한 메모리 접근을 줄임</a:t>
            </a:r>
            <a:endParaRPr lang="en-US" altLang="ko-KR" sz="1600" dirty="0"/>
          </a:p>
          <a:p>
            <a:r>
              <a:rPr lang="en-US" altLang="ko-KR" sz="1800" dirty="0"/>
              <a:t>Input stationary</a:t>
            </a:r>
          </a:p>
          <a:p>
            <a:pPr lvl="1">
              <a:lnSpc>
                <a:spcPct val="160000"/>
              </a:lnSpc>
            </a:pPr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fmap</a:t>
            </a:r>
            <a:r>
              <a:rPr lang="en-US" altLang="ko-KR" sz="1400" dirty="0"/>
              <a:t>(activation)</a:t>
            </a:r>
            <a:r>
              <a:rPr lang="ko-KR" altLang="en-US" sz="1400" dirty="0"/>
              <a:t>에 대한 메모리 접근을 줄임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Buffer</a:t>
            </a:r>
            <a:r>
              <a:rPr lang="ko-KR" altLang="en-US" sz="1800" dirty="0"/>
              <a:t>에서 해당 값을 지니고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175B9-8AC8-FAD2-1967-919F3B48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5443" y="365125"/>
            <a:ext cx="4476591" cy="6434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CEB220-88F1-5E05-B7AA-97311DC3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33784"/>
            <a:ext cx="4476591" cy="19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2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E627-3716-9EEA-4178-3A000F8A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Dataflow selection algorithm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73D7-3FFB-E0F3-4743-34F78B50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768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입력 </a:t>
            </a:r>
            <a:r>
              <a:rPr lang="ko-KR" altLang="en-US" sz="2400" dirty="0" err="1"/>
              <a:t>특징값</a:t>
            </a:r>
            <a:r>
              <a:rPr lang="en-US" altLang="ko-KR" sz="2400" dirty="0"/>
              <a:t>(input feature map)</a:t>
            </a:r>
          </a:p>
          <a:p>
            <a:r>
              <a:rPr lang="ko-KR" altLang="en-US" sz="2400" dirty="0"/>
              <a:t>출력 </a:t>
            </a:r>
            <a:r>
              <a:rPr lang="ko-KR" altLang="en-US" sz="2400" dirty="0" err="1"/>
              <a:t>특징값</a:t>
            </a:r>
            <a:r>
              <a:rPr lang="en-US" altLang="ko-KR" sz="2400" dirty="0"/>
              <a:t>(partial sum)</a:t>
            </a:r>
          </a:p>
          <a:p>
            <a:r>
              <a:rPr lang="ko-KR" altLang="en-US" sz="2400" dirty="0"/>
              <a:t>가중치</a:t>
            </a:r>
            <a:r>
              <a:rPr lang="en-US" altLang="ko-KR" sz="2400" dirty="0"/>
              <a:t>(weight)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위의 세 가지 모두에 관해 </a:t>
            </a:r>
            <a:r>
              <a:rPr lang="en-US" altLang="ko-KR" sz="2400" dirty="0"/>
              <a:t>DRAM </a:t>
            </a:r>
            <a:r>
              <a:rPr lang="ko-KR" altLang="en-US" sz="2400" dirty="0"/>
              <a:t>접근이 가장 적은 </a:t>
            </a:r>
            <a:r>
              <a:rPr lang="en-US" altLang="ko-KR" sz="2400" dirty="0"/>
              <a:t>dataflow</a:t>
            </a:r>
            <a:r>
              <a:rPr lang="ko-KR" altLang="en-US" sz="2400" dirty="0"/>
              <a:t>를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97077-E6AB-AD39-AEA9-CB858E35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717" y="663070"/>
            <a:ext cx="3673158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6AE98-74E7-8EA1-FA39-F7B3A4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Dataflow mapping technique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8023C-2F7D-D09C-EE82-2FAA8D42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04232" cy="466725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WS </a:t>
            </a:r>
            <a:r>
              <a:rPr lang="ko-KR" altLang="en-US" sz="2000" dirty="0"/>
              <a:t>최적화 가속기를 예시로 모든 </a:t>
            </a:r>
            <a:r>
              <a:rPr lang="en-US" altLang="ko-KR" sz="2000" dirty="0"/>
              <a:t>dataflow</a:t>
            </a:r>
            <a:r>
              <a:rPr lang="ko-KR" altLang="en-US" sz="2000" dirty="0"/>
              <a:t>에 대해 적용할 수 있도록 </a:t>
            </a:r>
            <a:r>
              <a:rPr lang="en-US" altLang="ko-KR" sz="2000" dirty="0"/>
              <a:t>mapping </a:t>
            </a:r>
            <a:r>
              <a:rPr lang="ko-KR" altLang="en-US" sz="2000" dirty="0"/>
              <a:t>기술을 제안</a:t>
            </a:r>
            <a:endParaRPr lang="en-US" altLang="ko-KR" sz="2000" dirty="0"/>
          </a:p>
          <a:p>
            <a:r>
              <a:rPr lang="ko-KR" altLang="en-US" sz="2000" dirty="0"/>
              <a:t>기존에는 </a:t>
            </a:r>
            <a:r>
              <a:rPr lang="en-US" altLang="ko-KR" sz="2000" dirty="0"/>
              <a:t>unicast, broadcast </a:t>
            </a:r>
            <a:r>
              <a:rPr lang="ko-KR" altLang="en-US" sz="2000" dirty="0"/>
              <a:t>모두 </a:t>
            </a:r>
            <a:r>
              <a:rPr lang="en-US" altLang="ko-KR" sz="2000" dirty="0"/>
              <a:t>row-wise bus</a:t>
            </a:r>
            <a:r>
              <a:rPr lang="ko-KR" altLang="en-US" sz="2000" dirty="0"/>
              <a:t>를 활용</a:t>
            </a:r>
            <a:endParaRPr lang="en-US" altLang="ko-KR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row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broadcast</a:t>
            </a:r>
            <a:r>
              <a:rPr lang="ko-KR" altLang="en-US" sz="2000" dirty="0"/>
              <a:t>를 활용하기에는 </a:t>
            </a:r>
            <a:r>
              <a:rPr lang="en-US" altLang="ko-KR" sz="2000" dirty="0"/>
              <a:t>ring topology</a:t>
            </a:r>
            <a:r>
              <a:rPr lang="ko-KR" altLang="en-US" sz="2000" dirty="0"/>
              <a:t>가 비효율적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Broadcast </a:t>
            </a:r>
            <a:r>
              <a:rPr lang="ko-KR" altLang="en-US" sz="2000" dirty="0"/>
              <a:t>통신을 쓰는 연산 </a:t>
            </a:r>
            <a:r>
              <a:rPr lang="en-US" altLang="ko-KR" sz="2000" dirty="0"/>
              <a:t>(spatial optimization)</a:t>
            </a:r>
            <a:r>
              <a:rPr lang="ko-KR" altLang="en-US" sz="2000" dirty="0"/>
              <a:t>을 요구하는 경우 같은 행에 매핑</a:t>
            </a:r>
            <a:endParaRPr lang="en-US" altLang="ko-KR" sz="2000" dirty="0"/>
          </a:p>
          <a:p>
            <a:r>
              <a:rPr lang="en-US" altLang="ko-KR" sz="2000" dirty="0"/>
              <a:t>Unicast </a:t>
            </a:r>
            <a:r>
              <a:rPr lang="ko-KR" altLang="en-US" sz="2000" dirty="0"/>
              <a:t>통신을 쓰는 연산 </a:t>
            </a:r>
            <a:r>
              <a:rPr lang="en-US" altLang="ko-KR" sz="2000" dirty="0"/>
              <a:t>(temporal optimization)</a:t>
            </a:r>
            <a:r>
              <a:rPr lang="ko-KR" altLang="en-US" sz="2000" dirty="0"/>
              <a:t>을 요구하는 경우 같은 열에 매핑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CA391-ECD6-56B5-1288-97D1CA27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1" y="540911"/>
            <a:ext cx="4209288" cy="59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8ABE-0B4C-7445-0921-B6B5B2E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3027-A911-55A9-5CB0-B0356780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신경망의 형태에 따라 적합한 </a:t>
            </a:r>
            <a:r>
              <a:rPr lang="en-US" altLang="ko-KR" dirty="0"/>
              <a:t>dataflow</a:t>
            </a:r>
            <a:r>
              <a:rPr lang="ko-KR" altLang="en-US" dirty="0"/>
              <a:t>를 사용해 </a:t>
            </a:r>
            <a:r>
              <a:rPr lang="en-US" altLang="ko-KR" dirty="0"/>
              <a:t>DRAM</a:t>
            </a:r>
            <a:r>
              <a:rPr lang="ko-KR" altLang="en-US" dirty="0"/>
              <a:t>의 접근 횟수를 줄이는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그에 적합한 </a:t>
            </a:r>
            <a:r>
              <a:rPr lang="en-US" altLang="ko-KR" dirty="0"/>
              <a:t>dataflow </a:t>
            </a:r>
            <a:r>
              <a:rPr lang="ko-KR" altLang="en-US" dirty="0"/>
              <a:t>매핑 방식 고안</a:t>
            </a:r>
          </a:p>
        </p:txBody>
      </p:sp>
    </p:spTree>
    <p:extLst>
      <p:ext uri="{BB962C8B-B14F-4D97-AF65-F5344CB8AC3E}">
        <p14:creationId xmlns:p14="http://schemas.microsoft.com/office/powerpoint/2010/main" val="389779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735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Understanding Reuse, Performance, and Hardware Cost of DNN Dataflows: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 Data-Centric Approach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'52: Proceedings of the 52nd Annual IEEE/ACM International Symposium on Microarchitecture, 2019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316" y="4395335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이원호</a:t>
            </a:r>
          </a:p>
        </p:txBody>
      </p:sp>
    </p:spTree>
    <p:extLst>
      <p:ext uri="{BB962C8B-B14F-4D97-AF65-F5344CB8AC3E}">
        <p14:creationId xmlns:p14="http://schemas.microsoft.com/office/powerpoint/2010/main" val="174077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Dataflow</a:t>
            </a:r>
            <a:r>
              <a:rPr lang="ko-KR" altLang="en-US" sz="2400" dirty="0"/>
              <a:t>의 결과와 선택에 대한 직관적 이해와 </a:t>
            </a:r>
            <a:r>
              <a:rPr lang="en-US" altLang="ko-KR" sz="2400" dirty="0"/>
              <a:t>HW/SW</a:t>
            </a:r>
            <a:r>
              <a:rPr lang="ko-KR" altLang="en-US" sz="2400" dirty="0"/>
              <a:t> 동시 최적화 설계 영역을 탐색하기 위한 도구와 방법론의 부족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이에 대한 탐색 방법론으로 기존의 </a:t>
            </a:r>
            <a:r>
              <a:rPr lang="en-US" altLang="ko-KR" sz="2400" dirty="0"/>
              <a:t>compute-centric notation</a:t>
            </a:r>
            <a:r>
              <a:rPr lang="ko-KR" altLang="en-US" sz="2400" dirty="0"/>
              <a:t>이 아닌 </a:t>
            </a:r>
            <a:r>
              <a:rPr lang="en-US" altLang="ko-KR" sz="2400" dirty="0"/>
              <a:t>data-centric notation</a:t>
            </a:r>
            <a:r>
              <a:rPr lang="ko-KR" altLang="en-US" sz="2400" dirty="0"/>
              <a:t>을 제안함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탐색 도구로 </a:t>
            </a:r>
            <a:r>
              <a:rPr lang="en-US" altLang="ko-KR" sz="2400" dirty="0"/>
              <a:t>MAESTRO </a:t>
            </a:r>
            <a:r>
              <a:rPr lang="ko-KR" altLang="en-US" sz="2400" dirty="0"/>
              <a:t>분석 도구를 제안함</a:t>
            </a:r>
          </a:p>
        </p:txBody>
      </p:sp>
    </p:spTree>
    <p:extLst>
      <p:ext uri="{BB962C8B-B14F-4D97-AF65-F5344CB8AC3E}">
        <p14:creationId xmlns:p14="http://schemas.microsoft.com/office/powerpoint/2010/main" val="9410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DF5FF-5D19-DCF5-26FB-6F920D1C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accelerator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1B0CB-E9CF-D58E-025C-04045FD0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인공지능 가속기에서의 논의사항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FC(Fully Connected),</a:t>
            </a:r>
            <a:r>
              <a:rPr lang="ko-KR" altLang="en-US" sz="1800" dirty="0"/>
              <a:t> </a:t>
            </a:r>
            <a:r>
              <a:rPr lang="en-US" altLang="ko-KR" sz="1800" dirty="0"/>
              <a:t>CONV(Convolutional) </a:t>
            </a:r>
            <a:r>
              <a:rPr lang="ko-KR" altLang="en-US" sz="1800" dirty="0"/>
              <a:t>등과 같은 다양한 데이터 형태에 대한 최적화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다양한 데이터</a:t>
            </a:r>
            <a:r>
              <a:rPr lang="en-US" altLang="ko-KR" sz="1800" dirty="0"/>
              <a:t>, </a:t>
            </a:r>
            <a:r>
              <a:rPr lang="ko-KR" altLang="en-US" sz="1800" dirty="0"/>
              <a:t>모델 형태에 따른 다양한 </a:t>
            </a:r>
            <a:r>
              <a:rPr lang="en-US" altLang="ko-KR" sz="1800" dirty="0"/>
              <a:t>dataflow (data partitioning, scheduling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메모리 용량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</a:t>
            </a:r>
            <a:r>
              <a:rPr lang="ko-KR" altLang="en-US" sz="1800" dirty="0"/>
              <a:t>간의 연결 방식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6161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9308-739F-53D3-0011-E086284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Data-centric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C14E2-CB67-D17B-2DC4-0477AE6A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ko-KR" altLang="en-US" sz="2400" dirty="0"/>
              <a:t>기존의 </a:t>
            </a:r>
            <a:r>
              <a:rPr lang="en-US" altLang="ko-KR" sz="2400" dirty="0"/>
              <a:t>compute-centric notation</a:t>
            </a:r>
            <a:r>
              <a:rPr lang="ko-KR" altLang="en-US" sz="2400" dirty="0"/>
              <a:t>은 </a:t>
            </a:r>
            <a:r>
              <a:rPr lang="en-US" altLang="ko-KR" sz="2400" dirty="0"/>
              <a:t>loop-nest </a:t>
            </a:r>
            <a:r>
              <a:rPr lang="ko-KR" altLang="en-US" sz="2400" dirty="0"/>
              <a:t>표현을 통해 </a:t>
            </a:r>
            <a:r>
              <a:rPr lang="en-US" altLang="ko-KR" sz="2400" dirty="0"/>
              <a:t>data reuse</a:t>
            </a:r>
            <a:r>
              <a:rPr lang="ko-KR" altLang="en-US" sz="2400" dirty="0"/>
              <a:t>를 추론함 </a:t>
            </a:r>
            <a:r>
              <a:rPr lang="en-US" altLang="ko-KR" sz="2400" dirty="0"/>
              <a:t>(</a:t>
            </a:r>
            <a:r>
              <a:rPr lang="ko-KR" altLang="en-US" sz="2400" dirty="0"/>
              <a:t>직관성이 부족함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Data-centric notation</a:t>
            </a:r>
            <a:r>
              <a:rPr lang="ko-KR" altLang="en-US" sz="2400" dirty="0"/>
              <a:t>을 통해 넓은 범위의 </a:t>
            </a:r>
            <a:r>
              <a:rPr lang="en-US" altLang="ko-KR" sz="2400" dirty="0"/>
              <a:t>data reuse</a:t>
            </a:r>
            <a:r>
              <a:rPr lang="ko-KR" altLang="en-US" sz="2400" dirty="0"/>
              <a:t>를 표현할 수 있음</a:t>
            </a:r>
            <a:r>
              <a:rPr lang="en-US" altLang="ko-KR" sz="2400" dirty="0"/>
              <a:t> (spatial, temporal, spatial-temporal)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0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9308-739F-53D3-0011-E086284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Data-centric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C14E2-CB67-D17B-2DC4-0477AE6A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Spatial map(size, offset) </a:t>
            </a:r>
            <a:r>
              <a:rPr lang="el-GR" altLang="ko-KR" sz="2400" dirty="0"/>
              <a:t>α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PE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 </a:t>
            </a:r>
            <a:r>
              <a:rPr lang="el-GR" altLang="ko-KR" sz="2000" dirty="0"/>
              <a:t>α </a:t>
            </a:r>
            <a:r>
              <a:rPr lang="ko-KR" altLang="en-US" sz="2000" dirty="0"/>
              <a:t>의 데이터 차원 분할을 구체화함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Size = </a:t>
            </a:r>
            <a:r>
              <a:rPr lang="ko-KR" altLang="en-US" sz="2000" dirty="0"/>
              <a:t>각 </a:t>
            </a:r>
            <a:r>
              <a:rPr lang="en-US" altLang="ko-KR" sz="2000"/>
              <a:t>PE</a:t>
            </a:r>
            <a:r>
              <a:rPr lang="ko-KR" altLang="en-US" sz="2000"/>
              <a:t>에 </a:t>
            </a:r>
            <a:r>
              <a:rPr lang="ko-KR" altLang="en-US" sz="2000" dirty="0"/>
              <a:t>대해 </a:t>
            </a:r>
            <a:r>
              <a:rPr lang="el-GR" altLang="ko-KR" sz="2000" dirty="0"/>
              <a:t>α</a:t>
            </a:r>
            <a:r>
              <a:rPr lang="ko-KR" altLang="en-US" sz="2000" dirty="0"/>
              <a:t>차원에서 </a:t>
            </a:r>
            <a:r>
              <a:rPr lang="ko-KR" altLang="en-US" sz="2000" dirty="0" err="1"/>
              <a:t>매핑된</a:t>
            </a:r>
            <a:r>
              <a:rPr lang="ko-KR" altLang="en-US" sz="2000" dirty="0"/>
              <a:t> 인덱스의 수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Offset = </a:t>
            </a:r>
            <a:r>
              <a:rPr lang="ko-KR" altLang="en-US" sz="2000" dirty="0"/>
              <a:t>연속적인 </a:t>
            </a:r>
            <a:r>
              <a:rPr lang="en-US" altLang="ko-KR" sz="2000" dirty="0"/>
              <a:t>PE</a:t>
            </a:r>
            <a:r>
              <a:rPr lang="ko-KR" altLang="en-US" sz="2000" dirty="0"/>
              <a:t>에 대해 </a:t>
            </a:r>
            <a:r>
              <a:rPr lang="el-GR" altLang="ko-KR" sz="2000" dirty="0"/>
              <a:t>α</a:t>
            </a:r>
            <a:r>
              <a:rPr lang="ko-KR" altLang="en-US" sz="2000" dirty="0"/>
              <a:t>의 시작 지표의 변화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Temporal map(size,</a:t>
            </a:r>
            <a:r>
              <a:rPr lang="ko-KR" altLang="en-US" sz="2400" dirty="0"/>
              <a:t> </a:t>
            </a:r>
            <a:r>
              <a:rPr lang="en-US" altLang="ko-KR" sz="2400" dirty="0"/>
              <a:t>offset)</a:t>
            </a:r>
            <a:r>
              <a:rPr lang="el-GR" altLang="ko-KR" sz="2400" dirty="0"/>
              <a:t> α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한 </a:t>
            </a:r>
            <a:r>
              <a:rPr lang="en-US" altLang="ko-KR" sz="2000" dirty="0"/>
              <a:t>PE</a:t>
            </a:r>
            <a:r>
              <a:rPr lang="ko-KR" altLang="en-US" sz="2000" dirty="0"/>
              <a:t>에서 각 타임 </a:t>
            </a:r>
            <a:r>
              <a:rPr lang="ko-KR" altLang="en-US" sz="2000" dirty="0" err="1"/>
              <a:t>스탭마다</a:t>
            </a:r>
            <a:r>
              <a:rPr lang="ko-KR" altLang="en-US" sz="2000" dirty="0"/>
              <a:t> </a:t>
            </a:r>
            <a:r>
              <a:rPr lang="el-GR" altLang="ko-KR" sz="2000" dirty="0"/>
              <a:t>α</a:t>
            </a:r>
            <a:r>
              <a:rPr lang="en-US" altLang="ko-KR" sz="2000" dirty="0"/>
              <a:t> </a:t>
            </a:r>
            <a:r>
              <a:rPr lang="ko-KR" altLang="en-US" sz="2000" dirty="0"/>
              <a:t>차원 분할을 구체화함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각 타임 </a:t>
            </a:r>
            <a:r>
              <a:rPr lang="ko-KR" altLang="en-US" sz="2000" dirty="0" err="1"/>
              <a:t>스탭에서</a:t>
            </a:r>
            <a:r>
              <a:rPr lang="ko-KR" altLang="en-US" sz="2000" dirty="0"/>
              <a:t> </a:t>
            </a:r>
            <a:r>
              <a:rPr lang="en-US" altLang="ko-KR" sz="2000" dirty="0"/>
              <a:t>PE</a:t>
            </a:r>
            <a:r>
              <a:rPr lang="ko-KR" altLang="en-US" sz="2000" dirty="0"/>
              <a:t>에 대해 </a:t>
            </a:r>
            <a:r>
              <a:rPr lang="ko-KR" altLang="en-US" sz="2000" dirty="0" err="1"/>
              <a:t>매핑된</a:t>
            </a:r>
            <a:r>
              <a:rPr lang="ko-KR" altLang="en-US" sz="2000" dirty="0"/>
              <a:t> 차원 지표의 조각은 같다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Data movement order</a:t>
            </a:r>
          </a:p>
          <a:p>
            <a:pPr marL="457200" lvl="1" indent="0">
              <a:buNone/>
            </a:pPr>
            <a:r>
              <a:rPr lang="en-US" altLang="ko-KR" sz="2000" dirty="0"/>
              <a:t>Dataflow</a:t>
            </a:r>
            <a:r>
              <a:rPr lang="ko-KR" altLang="en-US" sz="2000" dirty="0"/>
              <a:t> 구체화에서 공간적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시간적 매핑 순서가 가리키는 데이터 이동 순서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Clusters</a:t>
            </a:r>
          </a:p>
          <a:p>
            <a:pPr marL="457200" lvl="1" indent="0">
              <a:buNone/>
            </a:pPr>
            <a:r>
              <a:rPr lang="ko-KR" altLang="en-US" sz="2000" dirty="0"/>
              <a:t>다차원 데이터를 활용하기 위해</a:t>
            </a:r>
            <a:r>
              <a:rPr lang="en-US" altLang="ko-KR" sz="2000" dirty="0"/>
              <a:t>, PE</a:t>
            </a:r>
            <a:r>
              <a:rPr lang="ko-KR" altLang="en-US" sz="2000" dirty="0"/>
              <a:t>를 그룹화하는 것 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03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A1692-EF6E-6536-007D-7E632241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086B5-3EDD-4F9E-9FF4-0D8FD6F8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9A4F8-D125-7159-79E7-1B2161CC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479804"/>
            <a:ext cx="9091448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9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939C4-2398-BD9A-7D66-701A39D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F20DC-7824-D95A-5FFA-E51A88A4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구조화되지 않은 </a:t>
            </a:r>
            <a:r>
              <a:rPr lang="en-US" altLang="ko-KR" dirty="0"/>
              <a:t>dataflow</a:t>
            </a:r>
            <a:r>
              <a:rPr lang="ko-KR" altLang="en-US" dirty="0"/>
              <a:t>에 대해 구조적인 </a:t>
            </a:r>
            <a:r>
              <a:rPr lang="en-US" altLang="ko-KR" dirty="0"/>
              <a:t>data-centric notation</a:t>
            </a:r>
            <a:r>
              <a:rPr lang="ko-KR" altLang="en-US" dirty="0"/>
              <a:t>이라는 방법론을 제시함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reuse</a:t>
            </a:r>
            <a:r>
              <a:rPr lang="ko-KR" altLang="en-US" dirty="0"/>
              <a:t>에 대한 이해와 </a:t>
            </a:r>
            <a:r>
              <a:rPr lang="en-US" altLang="ko-KR" dirty="0"/>
              <a:t>DNN dataflow</a:t>
            </a:r>
            <a:r>
              <a:rPr lang="ko-KR" altLang="en-US" dirty="0"/>
              <a:t>를 정형화된 형태로 구체화함</a:t>
            </a:r>
          </a:p>
        </p:txBody>
      </p:sp>
    </p:spTree>
    <p:extLst>
      <p:ext uri="{BB962C8B-B14F-4D97-AF65-F5344CB8AC3E}">
        <p14:creationId xmlns:p14="http://schemas.microsoft.com/office/powerpoint/2010/main" val="253300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735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TENET: A Framework for Modeling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Tensor Dataflow Based on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Relation-centric Notation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ACM/IEEE 87th Annual International Symposium on Computer Architecture (ISCA)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316" y="4395335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이원호</a:t>
            </a:r>
          </a:p>
        </p:txBody>
      </p:sp>
    </p:spTree>
    <p:extLst>
      <p:ext uri="{BB962C8B-B14F-4D97-AF65-F5344CB8AC3E}">
        <p14:creationId xmlns:p14="http://schemas.microsoft.com/office/powerpoint/2010/main" val="74536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compute-centric, data-centric</a:t>
            </a:r>
            <a:r>
              <a:rPr lang="ko-KR" altLang="en-US" dirty="0"/>
              <a:t>이 직관적이지 않다는 사실</a:t>
            </a:r>
            <a:endParaRPr lang="en-US" altLang="ko-KR" dirty="0"/>
          </a:p>
          <a:p>
            <a:r>
              <a:rPr lang="en-US" altLang="ko-KR" dirty="0"/>
              <a:t>Compute-centric</a:t>
            </a:r>
            <a:r>
              <a:rPr lang="ko-KR" altLang="en-US" dirty="0"/>
              <a:t>은 </a:t>
            </a:r>
            <a:r>
              <a:rPr lang="en-US" altLang="ko-KR" dirty="0"/>
              <a:t>loop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r>
              <a:rPr lang="ko-KR" altLang="en-US" dirty="0"/>
              <a:t>에 대해서만 표현하기 때문에 추가적인 </a:t>
            </a:r>
            <a:r>
              <a:rPr lang="en-US" altLang="ko-KR" dirty="0"/>
              <a:t>loop </a:t>
            </a:r>
            <a:r>
              <a:rPr lang="ko-KR" altLang="en-US" dirty="0"/>
              <a:t>변환을 통해 </a:t>
            </a:r>
            <a:r>
              <a:rPr lang="en-US" altLang="ko-KR" dirty="0"/>
              <a:t>data transfer, data reuse</a:t>
            </a:r>
            <a:r>
              <a:rPr lang="ko-KR" altLang="en-US" dirty="0"/>
              <a:t>를 표현해야 함</a:t>
            </a:r>
            <a:endParaRPr lang="en-US" altLang="ko-KR" dirty="0"/>
          </a:p>
          <a:p>
            <a:r>
              <a:rPr lang="en-US" altLang="ko-KR" dirty="0"/>
              <a:t>Data-centric notation</a:t>
            </a:r>
            <a:r>
              <a:rPr lang="ko-KR" altLang="en-US" dirty="0"/>
              <a:t>은 이를 해결했지만</a:t>
            </a:r>
            <a:r>
              <a:rPr lang="en-US" altLang="ko-KR" dirty="0"/>
              <a:t>, tensor</a:t>
            </a:r>
            <a:r>
              <a:rPr lang="ko-KR" altLang="en-US" dirty="0"/>
              <a:t>의 차원을 표현하지 못한다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29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Limitation of Compute-centric and Data-centric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3611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Compute-centric</a:t>
            </a:r>
            <a:r>
              <a:rPr lang="ko-KR" altLang="en-US" sz="2000" dirty="0"/>
              <a:t> </a:t>
            </a:r>
            <a:r>
              <a:rPr lang="en-US" altLang="ko-KR" sz="2000" dirty="0"/>
              <a:t>notation</a:t>
            </a:r>
            <a:r>
              <a:rPr lang="ko-KR" altLang="en-US" sz="2000" dirty="0"/>
              <a:t>의 경우</a:t>
            </a:r>
            <a:r>
              <a:rPr lang="en-US" altLang="ko-KR" sz="2000" dirty="0"/>
              <a:t> data reuse, locality</a:t>
            </a:r>
            <a:r>
              <a:rPr lang="ko-KR" altLang="en-US" sz="2000" dirty="0"/>
              <a:t>를 위해 좌측 그림처럼 </a:t>
            </a:r>
            <a:r>
              <a:rPr lang="en-US" altLang="ko-KR" sz="2000" dirty="0"/>
              <a:t>loop instance</a:t>
            </a:r>
            <a:r>
              <a:rPr lang="ko-KR" altLang="en-US" sz="2000" dirty="0"/>
              <a:t>에 대해 추가적인 변환이 필요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Data-centric notation</a:t>
            </a:r>
            <a:r>
              <a:rPr lang="ko-KR" altLang="en-US" sz="2000" dirty="0"/>
              <a:t>의 경우 실제 </a:t>
            </a:r>
            <a:r>
              <a:rPr lang="en-US" altLang="ko-KR" sz="2000"/>
              <a:t>data reuse</a:t>
            </a:r>
            <a:r>
              <a:rPr lang="ko-KR" altLang="en-US" sz="2000" dirty="0"/>
              <a:t>와 예측한 </a:t>
            </a:r>
            <a:r>
              <a:rPr lang="en-US" altLang="ko-KR" sz="2000" dirty="0"/>
              <a:t>data reuse</a:t>
            </a:r>
            <a:r>
              <a:rPr lang="ko-KR" altLang="en-US" sz="2000" dirty="0"/>
              <a:t>가 다름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두 </a:t>
            </a:r>
            <a:r>
              <a:rPr lang="en-US" altLang="ko-KR" sz="2000" dirty="0"/>
              <a:t>notation </a:t>
            </a:r>
            <a:r>
              <a:rPr lang="ko-KR" altLang="en-US" sz="2000" dirty="0"/>
              <a:t>모두 </a:t>
            </a:r>
            <a:r>
              <a:rPr lang="en-US" altLang="ko-KR" sz="2000" dirty="0"/>
              <a:t>Rectangle data access</a:t>
            </a:r>
            <a:r>
              <a:rPr lang="ko-KR" altLang="en-US" sz="2000" dirty="0"/>
              <a:t>만 가능함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025B6-8B04-1901-31A7-1A7FA066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34" y="1825625"/>
            <a:ext cx="5471634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6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CF5D-58AC-B43C-92BC-275A8A1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Relation-centric</a:t>
            </a:r>
            <a:r>
              <a:rPr lang="ko-KR" altLang="en-US" dirty="0"/>
              <a:t> </a:t>
            </a:r>
            <a:r>
              <a:rPr lang="en-US" altLang="ko-KR" dirty="0"/>
              <a:t>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E2EC6-9F0A-0707-F22D-3C4FDAB6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관계를 통해 </a:t>
            </a:r>
            <a:r>
              <a:rPr lang="en-US" altLang="ko-KR" sz="2000" dirty="0"/>
              <a:t>tensor </a:t>
            </a:r>
            <a:r>
              <a:rPr lang="ko-KR" altLang="en-US" sz="2000" dirty="0"/>
              <a:t>연산을 위한 </a:t>
            </a:r>
            <a:r>
              <a:rPr lang="en-US" altLang="ko-KR" sz="2000" dirty="0"/>
              <a:t>dataflow</a:t>
            </a:r>
            <a:r>
              <a:rPr lang="ko-KR" altLang="en-US" sz="2000" dirty="0"/>
              <a:t>를 설명함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Loop instance</a:t>
            </a:r>
            <a:r>
              <a:rPr lang="ko-KR" altLang="en-US" sz="2000" dirty="0"/>
              <a:t>와 해당 연산을 수행하는 </a:t>
            </a:r>
            <a:r>
              <a:rPr lang="en-US" altLang="ko-KR" sz="2000" dirty="0"/>
              <a:t>PE</a:t>
            </a:r>
            <a:r>
              <a:rPr lang="ko-KR" altLang="en-US" sz="2000" dirty="0"/>
              <a:t>와의 관계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Loop instance</a:t>
            </a:r>
            <a:r>
              <a:rPr lang="ko-KR" altLang="en-US" sz="2000" dirty="0"/>
              <a:t>와 </a:t>
            </a:r>
            <a:r>
              <a:rPr lang="en-US" altLang="ko-KR" sz="2000" dirty="0"/>
              <a:t>PE</a:t>
            </a:r>
            <a:r>
              <a:rPr lang="ko-KR" altLang="en-US" sz="2000" dirty="0"/>
              <a:t>에서의 계산 순서의 관계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/>
              <a:t>PE</a:t>
            </a:r>
            <a:r>
              <a:rPr lang="ko-KR" altLang="en-US" sz="2000" dirty="0"/>
              <a:t>와 그와 관련해 할당된 </a:t>
            </a:r>
            <a:r>
              <a:rPr lang="en-US" altLang="ko-KR" sz="2000" dirty="0"/>
              <a:t>tensor element</a:t>
            </a:r>
            <a:r>
              <a:rPr lang="ko-KR" altLang="en-US" sz="2000" dirty="0"/>
              <a:t> 사이의 관계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상호 연결된 </a:t>
            </a:r>
            <a:r>
              <a:rPr lang="en-US" altLang="ko-KR" sz="2000" dirty="0"/>
              <a:t>PE</a:t>
            </a:r>
            <a:r>
              <a:rPr lang="ko-KR" altLang="en-US" sz="2000" dirty="0"/>
              <a:t>들 간의 관계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관계</a:t>
            </a:r>
            <a:r>
              <a:rPr lang="en-US" altLang="ko-KR" sz="2000" dirty="0"/>
              <a:t>1,2</a:t>
            </a:r>
            <a:r>
              <a:rPr lang="ko-KR" altLang="en-US" sz="2000" dirty="0"/>
              <a:t>는 언제</a:t>
            </a:r>
            <a:r>
              <a:rPr lang="en-US" altLang="ko-KR" sz="2000" dirty="0"/>
              <a:t>, </a:t>
            </a:r>
            <a:r>
              <a:rPr lang="ko-KR" altLang="en-US" sz="2000" dirty="0"/>
              <a:t>어디서 </a:t>
            </a:r>
            <a:r>
              <a:rPr lang="en-US" altLang="ko-KR" sz="2000" dirty="0"/>
              <a:t>loop instance</a:t>
            </a:r>
            <a:r>
              <a:rPr lang="ko-KR" altLang="en-US" sz="2000" dirty="0"/>
              <a:t>가 실행되는가를 결정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관계 </a:t>
            </a:r>
            <a:r>
              <a:rPr lang="en-US" altLang="ko-KR" sz="2000" dirty="0"/>
              <a:t>3</a:t>
            </a:r>
            <a:r>
              <a:rPr lang="ko-KR" altLang="en-US" sz="2000" dirty="0"/>
              <a:t>은 언제</a:t>
            </a:r>
            <a:r>
              <a:rPr lang="en-US" altLang="ko-KR" sz="2000" dirty="0"/>
              <a:t>, </a:t>
            </a:r>
            <a:r>
              <a:rPr lang="ko-KR" altLang="en-US" sz="2000" dirty="0"/>
              <a:t>어디서 </a:t>
            </a:r>
            <a:r>
              <a:rPr lang="en-US" altLang="ko-KR" sz="2000" dirty="0"/>
              <a:t>tensor element</a:t>
            </a:r>
            <a:r>
              <a:rPr lang="ko-KR" altLang="en-US" sz="2000" dirty="0"/>
              <a:t>가 접근되는가를 결정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관계</a:t>
            </a:r>
            <a:r>
              <a:rPr lang="en-US" altLang="ko-KR" sz="2000" dirty="0"/>
              <a:t>4</a:t>
            </a:r>
            <a:r>
              <a:rPr lang="ko-KR" altLang="en-US" sz="2000" dirty="0"/>
              <a:t>는 </a:t>
            </a:r>
            <a:r>
              <a:rPr lang="en-US" altLang="ko-KR" sz="2000" dirty="0"/>
              <a:t>tensor elements</a:t>
            </a:r>
            <a:r>
              <a:rPr lang="ko-KR" altLang="en-US" sz="2000" dirty="0"/>
              <a:t>들이 어떻게 </a:t>
            </a:r>
            <a:r>
              <a:rPr lang="en-US" altLang="ko-KR" sz="2000" dirty="0"/>
              <a:t>PE</a:t>
            </a:r>
            <a:r>
              <a:rPr lang="ko-KR" altLang="en-US" sz="2000" dirty="0"/>
              <a:t>를 순회하는가를 설명 </a:t>
            </a:r>
            <a:r>
              <a:rPr lang="en-US" altLang="ko-KR" sz="2000" dirty="0"/>
              <a:t>(systolic array, reduction tree)</a:t>
            </a:r>
          </a:p>
          <a:p>
            <a:pPr marL="514350" indent="-51435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6210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CF5D-58AC-B43C-92BC-275A8A1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Relation-centric</a:t>
            </a:r>
            <a:r>
              <a:rPr lang="ko-KR" altLang="en-US" dirty="0"/>
              <a:t> </a:t>
            </a:r>
            <a:r>
              <a:rPr lang="en-US" altLang="ko-KR" dirty="0"/>
              <a:t>notation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B5833-4BFB-DB40-3167-3DCF2BE1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00" y="1586660"/>
            <a:ext cx="9735411" cy="48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7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81E29-ED41-52E8-6D97-096085F2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B45E6-6229-DC7E-65A0-09A22ECA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dataflow notation</a:t>
            </a:r>
            <a:r>
              <a:rPr lang="ko-KR" altLang="en-US" dirty="0"/>
              <a:t>의 문제점을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관계라는 일관적인 방법을 통해 </a:t>
            </a:r>
            <a:r>
              <a:rPr lang="en-US" altLang="ko-KR" dirty="0"/>
              <a:t>dataflow</a:t>
            </a:r>
            <a:r>
              <a:rPr lang="ko-KR" altLang="en-US" dirty="0"/>
              <a:t>에 대해 구조적인 접근이 가능해짐</a:t>
            </a:r>
          </a:p>
        </p:txBody>
      </p:sp>
    </p:spTree>
    <p:extLst>
      <p:ext uri="{BB962C8B-B14F-4D97-AF65-F5344CB8AC3E}">
        <p14:creationId xmlns:p14="http://schemas.microsoft.com/office/powerpoint/2010/main" val="58060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735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 Multi-Neural Network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Acceleration Architecture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ACM/IEEE 47th Annual International Symposium on Computer Architecture (ISCA)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316" y="4395335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이원호</a:t>
            </a:r>
          </a:p>
        </p:txBody>
      </p:sp>
    </p:spTree>
    <p:extLst>
      <p:ext uri="{BB962C8B-B14F-4D97-AF65-F5344CB8AC3E}">
        <p14:creationId xmlns:p14="http://schemas.microsoft.com/office/powerpoint/2010/main" val="82960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30B3-3FCB-6ED4-651A-1706A553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7735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Memory-Computing Decoupling: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 DNN Multitasking Accelerator </a:t>
            </a:r>
            <a:b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With Adaptive Data Arrangement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Transactions on Computer-Aided Design of Integrated Circuits and Systems 2022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3DC8-6323-2E2B-0220-F9B9005D6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7316" y="4395335"/>
            <a:ext cx="2890684" cy="1058376"/>
          </a:xfrm>
        </p:spPr>
        <p:txBody>
          <a:bodyPr>
            <a:normAutofit/>
          </a:bodyPr>
          <a:lstStyle/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차세대 컴퓨터 시스템 연구실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이원호</a:t>
            </a:r>
          </a:p>
        </p:txBody>
      </p:sp>
    </p:spTree>
    <p:extLst>
      <p:ext uri="{BB962C8B-B14F-4D97-AF65-F5344CB8AC3E}">
        <p14:creationId xmlns:p14="http://schemas.microsoft.com/office/powerpoint/2010/main" val="2528464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각 </a:t>
            </a:r>
            <a:r>
              <a:rPr lang="en-US" altLang="ko-KR" sz="2200" dirty="0"/>
              <a:t>layer</a:t>
            </a:r>
            <a:r>
              <a:rPr lang="ko-KR" altLang="en-US" sz="2200" dirty="0"/>
              <a:t>의 </a:t>
            </a:r>
            <a:r>
              <a:rPr lang="en-US" altLang="ko-KR" sz="2200" dirty="0"/>
              <a:t>subtask</a:t>
            </a:r>
            <a:r>
              <a:rPr lang="ko-KR" altLang="en-US" sz="2200" dirty="0"/>
              <a:t>들은 신경망의 크기와 모양에 따라 이종성을 가지기 때문에 각자 특별한 </a:t>
            </a:r>
            <a:r>
              <a:rPr lang="en-US" altLang="ko-KR" sz="2200" dirty="0"/>
              <a:t>dataflow</a:t>
            </a:r>
            <a:r>
              <a:rPr lang="ko-KR" altLang="en-US" sz="2200" dirty="0"/>
              <a:t>를 요구하기 때문에</a:t>
            </a:r>
            <a:r>
              <a:rPr lang="en-US" altLang="ko-KR" sz="2200" dirty="0"/>
              <a:t>, DNN </a:t>
            </a:r>
            <a:r>
              <a:rPr lang="ko-KR" altLang="en-US" sz="2200" dirty="0"/>
              <a:t>가속기들은 다양한 </a:t>
            </a:r>
            <a:r>
              <a:rPr lang="en-US" altLang="ko-KR" sz="2200" dirty="0"/>
              <a:t>dataflow</a:t>
            </a:r>
            <a:r>
              <a:rPr lang="ko-KR" altLang="en-US" sz="2200" dirty="0"/>
              <a:t>를 요구함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Dataflow</a:t>
            </a:r>
            <a:r>
              <a:rPr lang="ko-KR" altLang="en-US" sz="2200" dirty="0"/>
              <a:t> 접근 방식의 병렬 처리</a:t>
            </a:r>
            <a:r>
              <a:rPr lang="en-US" altLang="ko-KR" sz="2200" dirty="0"/>
              <a:t>(</a:t>
            </a:r>
            <a:r>
              <a:rPr lang="ko-KR" altLang="en-US" sz="2200" dirty="0"/>
              <a:t>다차원 구조</a:t>
            </a:r>
            <a:r>
              <a:rPr lang="en-US" altLang="ko-KR" sz="2200" dirty="0"/>
              <a:t>)</a:t>
            </a:r>
            <a:r>
              <a:rPr lang="ko-KR" altLang="en-US" sz="2200" dirty="0"/>
              <a:t>와 선형적인 메모리 구조</a:t>
            </a:r>
            <a:r>
              <a:rPr lang="en-US" altLang="ko-KR" sz="2200" dirty="0"/>
              <a:t>(1</a:t>
            </a:r>
            <a:r>
              <a:rPr lang="ko-KR" altLang="en-US" sz="2200" dirty="0"/>
              <a:t>차원 구조</a:t>
            </a:r>
            <a:r>
              <a:rPr lang="en-US" altLang="ko-KR" sz="2200" dirty="0"/>
              <a:t>)</a:t>
            </a:r>
            <a:r>
              <a:rPr lang="ko-KR" altLang="en-US" sz="2200" dirty="0"/>
              <a:t> 간의 차원 불균형으로 인해 성능이 낮아짐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여러 </a:t>
            </a:r>
            <a:r>
              <a:rPr lang="en-US" altLang="ko-KR" sz="2200" dirty="0"/>
              <a:t>DNN </a:t>
            </a:r>
            <a:r>
              <a:rPr lang="ko-KR" altLang="en-US" sz="2200" dirty="0"/>
              <a:t>작업이 부분적인 특징이나 가중치를 공유할 때</a:t>
            </a:r>
            <a:r>
              <a:rPr lang="en-US" altLang="ko-KR" sz="2200" dirty="0"/>
              <a:t>, </a:t>
            </a:r>
            <a:r>
              <a:rPr lang="ko-KR" altLang="en-US" sz="2200" dirty="0"/>
              <a:t>이런 불균형이 악화됨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불균형 </a:t>
            </a:r>
            <a:r>
              <a:rPr lang="en-US" altLang="ko-KR" sz="2200" dirty="0"/>
              <a:t>-&gt; </a:t>
            </a:r>
            <a:r>
              <a:rPr lang="ko-KR" altLang="en-US" sz="2200" dirty="0"/>
              <a:t>메모리에서 데이터 공급을 느리게 만듦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833893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A27-8970-C822-6C86-A2044BE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mismatch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993EA-6B45-BAE1-E836-4B99982F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메모리와 계산 유닛들이 요구하는 데이터 차원이 다르기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둘 중하나가 데이터 관리에 대해 지배적인 영향을 가지게 됨</a:t>
            </a:r>
            <a:endParaRPr lang="en-US" altLang="ko-KR" sz="2000" dirty="0"/>
          </a:p>
          <a:p>
            <a:r>
              <a:rPr lang="en-US" altLang="ko-KR" sz="2000" dirty="0"/>
              <a:t>PE</a:t>
            </a:r>
            <a:r>
              <a:rPr lang="ko-KR" altLang="en-US" sz="2000" dirty="0"/>
              <a:t> </a:t>
            </a:r>
            <a:r>
              <a:rPr lang="en-US" altLang="ko-KR" sz="2000" dirty="0"/>
              <a:t>array</a:t>
            </a:r>
            <a:r>
              <a:rPr lang="ko-KR" altLang="en-US" sz="2000" dirty="0"/>
              <a:t>가 이를 관리하는 경우가 많음</a:t>
            </a:r>
            <a:endParaRPr lang="en-US" altLang="ko-KR" sz="2000" dirty="0"/>
          </a:p>
          <a:p>
            <a:r>
              <a:rPr lang="ko-KR" altLang="en-US" sz="2000" dirty="0"/>
              <a:t>두 </a:t>
            </a:r>
            <a:r>
              <a:rPr lang="en-US" altLang="ko-KR" sz="2000" dirty="0"/>
              <a:t>DNN</a:t>
            </a:r>
            <a:r>
              <a:rPr lang="ko-KR" altLang="en-US" sz="2000" dirty="0"/>
              <a:t>이 공유를 하면 목적에 따라 서로 다른 </a:t>
            </a:r>
            <a:r>
              <a:rPr lang="en-US" altLang="ko-KR" sz="2000" dirty="0"/>
              <a:t>dataflow</a:t>
            </a:r>
            <a:r>
              <a:rPr lang="ko-KR" altLang="en-US" sz="2000" dirty="0"/>
              <a:t>를 가짐</a:t>
            </a:r>
            <a:endParaRPr lang="en-US" altLang="ko-KR" sz="2000" dirty="0"/>
          </a:p>
          <a:p>
            <a:r>
              <a:rPr lang="ko-KR" altLang="en-US" sz="2000" dirty="0"/>
              <a:t>다른 </a:t>
            </a:r>
            <a:r>
              <a:rPr lang="en-US" altLang="ko-KR" sz="2000" dirty="0"/>
              <a:t>dataflow</a:t>
            </a:r>
            <a:r>
              <a:rPr lang="ko-KR" altLang="en-US" sz="2000" dirty="0"/>
              <a:t>로 인해 데이터의 색인과 할당이 매우 달라짐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FECC9B-A6CD-FC79-F9D7-985967FC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1" y="1253913"/>
            <a:ext cx="5097379" cy="492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1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A27-8970-C822-6C86-A2044BE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Dimension mismatch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993EA-6B45-BAE1-E836-4B99982F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Memory </a:t>
            </a:r>
            <a:r>
              <a:rPr lang="ko-KR" altLang="en-US" sz="2000" dirty="0"/>
              <a:t>주소 공간이 연속적이지 않을 수 있기 때문에</a:t>
            </a:r>
            <a:r>
              <a:rPr lang="en-US" altLang="ko-KR" sz="2000" dirty="0"/>
              <a:t>, data</a:t>
            </a:r>
            <a:r>
              <a:rPr lang="ko-KR" altLang="en-US" sz="2000" dirty="0"/>
              <a:t> </a:t>
            </a:r>
            <a:r>
              <a:rPr lang="en-US" altLang="ko-KR" sz="2000" dirty="0"/>
              <a:t>space</a:t>
            </a:r>
            <a:r>
              <a:rPr lang="ko-KR" altLang="en-US" sz="2000" dirty="0"/>
              <a:t>와 </a:t>
            </a:r>
            <a:r>
              <a:rPr lang="en-US" altLang="ko-KR" sz="2000" dirty="0"/>
              <a:t>time locality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data access conflicts</a:t>
            </a:r>
            <a:r>
              <a:rPr lang="ko-KR" altLang="en-US" sz="2000" dirty="0"/>
              <a:t>가 발생할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메모리와 연산 처리 간 차원 불균형을 맞추기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이를 분할하고 그 사이에 </a:t>
            </a:r>
            <a:r>
              <a:rPr lang="en-US" altLang="ko-KR" sz="2000" dirty="0"/>
              <a:t>tensor dimension conversion</a:t>
            </a:r>
            <a:r>
              <a:rPr lang="ko-KR" altLang="en-US" sz="2000" dirty="0"/>
              <a:t> </a:t>
            </a:r>
            <a:r>
              <a:rPr lang="en-US" altLang="ko-KR" sz="2000" dirty="0"/>
              <a:t>unit</a:t>
            </a:r>
            <a:r>
              <a:rPr lang="ko-KR" altLang="en-US" sz="2000" dirty="0"/>
              <a:t>을 추가한다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D909F-C7C3-4244-AB2D-9ADB0658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89" y="2831071"/>
            <a:ext cx="6574285" cy="18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4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51A33-E166-D0FC-7841-85B8FE55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Dataflow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B9C88-4303-0A96-8E86-71ECA6CE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453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</a:t>
            </a:r>
            <a:r>
              <a:rPr lang="en-US" altLang="ko-KR" sz="2000" dirty="0"/>
              <a:t>relation-centric notation</a:t>
            </a:r>
            <a:r>
              <a:rPr lang="ko-KR" altLang="en-US" sz="2000" dirty="0"/>
              <a:t>에서는 언제</a:t>
            </a:r>
            <a:r>
              <a:rPr lang="en-US" altLang="ko-KR" sz="2000" dirty="0"/>
              <a:t>, </a:t>
            </a:r>
            <a:r>
              <a:rPr lang="ko-KR" altLang="en-US" sz="2000" dirty="0"/>
              <a:t>어떤 관계에 대해서만 설명하고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접근에 대한 설명이 없으며 이에 대한 정량적인 해석이 부족함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그런 이유로 메모리 접근에 대한 </a:t>
            </a:r>
            <a:r>
              <a:rPr lang="en-US" altLang="ko-KR" sz="2000" dirty="0"/>
              <a:t>5</a:t>
            </a:r>
            <a:r>
              <a:rPr lang="ko-KR" altLang="en-US" sz="2000" dirty="0"/>
              <a:t>번째 관계를 설정해 이를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7F378-609E-BB66-6918-5B0C4C64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1926"/>
            <a:ext cx="5705978" cy="19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1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51A27-8402-AD64-0807-161E128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CF5E9-634E-615A-9EE9-1BE6C468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시스템의 문제점에 대해 차원 불일치의 문제점을 기술하고</a:t>
            </a:r>
            <a:r>
              <a:rPr lang="en-US" altLang="ko-KR" dirty="0"/>
              <a:t>, </a:t>
            </a:r>
            <a:r>
              <a:rPr lang="ko-KR" altLang="en-US" dirty="0"/>
              <a:t>이가 시스템에 미치는 영향을 서술함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dataflow notation</a:t>
            </a:r>
            <a:r>
              <a:rPr lang="ko-KR" altLang="en-US" dirty="0"/>
              <a:t>에서 빈약한 메모리 접근에 대한 부분을 추가해 좀 더 직관적인 방법론을 제시함</a:t>
            </a:r>
          </a:p>
        </p:txBody>
      </p:sp>
    </p:spTree>
    <p:extLst>
      <p:ext uri="{BB962C8B-B14F-4D97-AF65-F5344CB8AC3E}">
        <p14:creationId xmlns:p14="http://schemas.microsoft.com/office/powerpoint/2010/main" val="3737935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A9EE-17E2-0727-2B6D-B1B16EF0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68A77-F3E1-2627-E9EF-4A330A1E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클라우드 시스템에서의 사용과 멀티 </a:t>
            </a:r>
            <a:r>
              <a:rPr lang="ko-KR" altLang="en-US" sz="2000" dirty="0" err="1"/>
              <a:t>모달</a:t>
            </a:r>
            <a:r>
              <a:rPr lang="ko-KR" altLang="en-US" sz="2000" dirty="0"/>
              <a:t> 모델의 수요로 인해 </a:t>
            </a:r>
            <a:r>
              <a:rPr lang="en-US" altLang="ko-KR" sz="2000" dirty="0"/>
              <a:t>Parallelism </a:t>
            </a:r>
            <a:r>
              <a:rPr lang="ko-KR" altLang="en-US" sz="2000" dirty="0"/>
              <a:t>에 대한 논의가 많이 발의되고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HW</a:t>
            </a:r>
            <a:r>
              <a:rPr lang="ko-KR" altLang="en-US" sz="2000" dirty="0"/>
              <a:t>적인 측면에서 </a:t>
            </a:r>
            <a:r>
              <a:rPr lang="en-US" altLang="ko-KR" sz="2000" dirty="0"/>
              <a:t>mapping </a:t>
            </a:r>
            <a:r>
              <a:rPr lang="ko-KR" altLang="en-US" sz="2000" dirty="0"/>
              <a:t>방식이나</a:t>
            </a:r>
            <a:r>
              <a:rPr lang="en-US" altLang="ko-KR" sz="2000" dirty="0"/>
              <a:t>, </a:t>
            </a:r>
            <a:r>
              <a:rPr lang="ko-KR" altLang="en-US" sz="2000" dirty="0"/>
              <a:t>연결 방식에 대한 논의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SW</a:t>
            </a:r>
            <a:r>
              <a:rPr lang="ko-KR" altLang="en-US" sz="2000" dirty="0"/>
              <a:t>적인 측면에서 </a:t>
            </a:r>
            <a:r>
              <a:rPr lang="en-US" altLang="ko-KR" sz="2000" dirty="0"/>
              <a:t>data partitioning, scheduling</a:t>
            </a:r>
            <a:r>
              <a:rPr lang="ko-KR" altLang="en-US" sz="2000" dirty="0"/>
              <a:t>에 대한 논의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전체적인 </a:t>
            </a:r>
            <a:r>
              <a:rPr lang="en-US" altLang="ko-KR" sz="2000" dirty="0"/>
              <a:t>dataflow</a:t>
            </a:r>
            <a:r>
              <a:rPr lang="ko-KR" altLang="en-US" sz="2000" dirty="0"/>
              <a:t>를 설명하는 방법론에 대한 대한 논의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다양한 </a:t>
            </a:r>
            <a:r>
              <a:rPr lang="en-US" altLang="ko-KR" sz="2000" dirty="0"/>
              <a:t>dataflow</a:t>
            </a:r>
            <a:r>
              <a:rPr lang="ko-KR" altLang="en-US" sz="2000" dirty="0"/>
              <a:t>와 모델에 대해 하나의 방식에 대한 최적화가 아닌 여러 </a:t>
            </a:r>
            <a:r>
              <a:rPr lang="en-US" altLang="ko-KR" sz="2000" dirty="0"/>
              <a:t>dataflow</a:t>
            </a:r>
            <a:r>
              <a:rPr lang="ko-KR" altLang="en-US" sz="2000" dirty="0"/>
              <a:t>를 수용할 수 있는 동적인 방식에 대한 논의</a:t>
            </a:r>
          </a:p>
        </p:txBody>
      </p:sp>
    </p:spTree>
    <p:extLst>
      <p:ext uri="{BB962C8B-B14F-4D97-AF65-F5344CB8AC3E}">
        <p14:creationId xmlns:p14="http://schemas.microsoft.com/office/powerpoint/2010/main" val="303017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F196-70C6-D5B4-9CBD-635FDA4C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F9B4E-42F4-FD69-F23F-A74734BB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hlinkClick r:id="rId2"/>
              </a:rPr>
              <a:t>A Multi-Neural Network Acceleration Architecture,</a:t>
            </a:r>
            <a:r>
              <a:rPr lang="en-US" altLang="ko-KR" sz="1900" dirty="0">
                <a:hlinkClick r:id="rId2"/>
              </a:rPr>
              <a:t>2020 ACM/IEEE 47th Annual International Symposium on Computer Architecture (ISCA)</a:t>
            </a:r>
            <a:endParaRPr lang="en-US" altLang="ko-KR" sz="1900" dirty="0"/>
          </a:p>
          <a:p>
            <a:endParaRPr lang="en-US" altLang="ko-KR" sz="2000" dirty="0"/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Adapt-Flow: A Flexible DNN Accelerator Architecture for Heterogeneous Dataflow Implementation,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GLSVLSI '22: Proceedings of the Great Lakes Symposium on VLSI 2022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Understanding Reuse, Performance, and Hardware Cost of DNN Dataflows: 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</a:b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 Data-Centric Approach,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MICRO '52: Proceedings of the 52nd Annual IEEE/ACM International Symposium on Microarchitecture, 2019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TENET: A Framework for Modeling Tensor Dataflow Based on Relation-centric Notation,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2021 ACM/IEEE 87th Annual International Symposium on Computer Architecture (ISCA)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Memory-Computing Decoupling: A DNN Multitasking Accelerator With Adaptive Data Arrangement,</a:t>
            </a:r>
            <a:r>
              <a:rPr lang="en-US" altLang="ko-KR" sz="3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</a:t>
            </a:r>
            <a:r>
              <a:rPr lang="en-US" altLang="ko-KR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IEEE Transactions on Computer-Aided Design of Integrated Circuits and Systems 2022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DB38-ADF2-5AC4-A922-608068B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FFA9-62BA-E3EB-4277-B9C940D8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064" cy="45037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MB(Memory Block)</a:t>
            </a:r>
          </a:p>
          <a:p>
            <a:pPr lvl="1"/>
            <a:r>
              <a:rPr lang="en-US" altLang="ko-KR" sz="2000" dirty="0"/>
              <a:t>On-chip SRAM</a:t>
            </a:r>
            <a:r>
              <a:rPr lang="ko-KR" altLang="en-US" sz="2000" dirty="0"/>
              <a:t>에 올라가는 단계</a:t>
            </a:r>
            <a:endParaRPr lang="en-US" altLang="ko-KR" sz="2000" dirty="0"/>
          </a:p>
          <a:p>
            <a:pPr lvl="1"/>
            <a:r>
              <a:rPr lang="ko-KR" altLang="en-US" sz="2000" dirty="0"/>
              <a:t>메모리 영역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CB(Compute Block)</a:t>
            </a:r>
          </a:p>
          <a:p>
            <a:pPr lvl="1"/>
            <a:r>
              <a:rPr lang="ko-KR" altLang="en-US" sz="2000" dirty="0"/>
              <a:t>입력과 </a:t>
            </a:r>
            <a:r>
              <a:rPr lang="en-US" altLang="ko-KR" sz="2000" dirty="0"/>
              <a:t>MB</a:t>
            </a:r>
            <a:r>
              <a:rPr lang="ko-KR" altLang="en-US" sz="2000" dirty="0"/>
              <a:t>에 올라온 가중치를 함께 처리하는 단계</a:t>
            </a:r>
            <a:endParaRPr lang="en-US" altLang="ko-KR" sz="2000" dirty="0"/>
          </a:p>
          <a:p>
            <a:pPr lvl="1"/>
            <a:r>
              <a:rPr lang="en-US" altLang="ko-KR" sz="2000" dirty="0"/>
              <a:t>PE </a:t>
            </a:r>
            <a:r>
              <a:rPr lang="ko-KR" altLang="en-US" sz="2000" dirty="0"/>
              <a:t>영역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컴파일 단계에서 각 </a:t>
            </a:r>
            <a:r>
              <a:rPr lang="en-US" altLang="ko-KR" sz="2000" dirty="0"/>
              <a:t>layer</a:t>
            </a:r>
            <a:r>
              <a:rPr lang="ko-KR" altLang="en-US" sz="2000" dirty="0"/>
              <a:t>를 일정한 </a:t>
            </a:r>
            <a:r>
              <a:rPr lang="en-US" altLang="ko-KR" sz="2000" dirty="0"/>
              <a:t>sub-layer</a:t>
            </a:r>
            <a:r>
              <a:rPr lang="ko-KR" altLang="en-US" sz="2000" dirty="0"/>
              <a:t>로 나눔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5F157-BCF9-EE6C-CDD1-8BE73BD11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44"/>
          <a:stretch/>
        </p:blipFill>
        <p:spPr>
          <a:xfrm>
            <a:off x="6375738" y="1939925"/>
            <a:ext cx="5628819" cy="29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2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B195-5F25-C33A-E842-2080E476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643E-E0BB-EC3D-473A-77DBF6A8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52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클라우드 시스템에서 </a:t>
            </a:r>
            <a:r>
              <a:rPr lang="en-US" altLang="ko-KR" sz="2000" dirty="0"/>
              <a:t>AI </a:t>
            </a:r>
            <a:r>
              <a:rPr lang="ko-KR" altLang="en-US" sz="2000" dirty="0"/>
              <a:t>가속기의 사용이 증가</a:t>
            </a:r>
            <a:endParaRPr lang="en-US" altLang="ko-KR" sz="2000" dirty="0"/>
          </a:p>
          <a:p>
            <a:r>
              <a:rPr lang="ko-KR" altLang="en-US" sz="2000" dirty="0"/>
              <a:t>여러 사용자가 </a:t>
            </a:r>
            <a:r>
              <a:rPr lang="en-US" altLang="ko-KR" sz="2000" dirty="0"/>
              <a:t>AI </a:t>
            </a:r>
            <a:r>
              <a:rPr lang="ko-KR" altLang="en-US" sz="2000" dirty="0"/>
              <a:t>가속기를 이용하기 때문에 동시에 여러 신경망을 실행할 수 있도록 해야함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AI </a:t>
            </a:r>
            <a:r>
              <a:rPr lang="ko-KR" altLang="en-US" sz="2000" dirty="0"/>
              <a:t>가속기들은 단일 신경망에 대해 최적화됨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여러 신경망을 실행하려면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순차적으로 실행하기 때문에</a:t>
            </a:r>
            <a:r>
              <a:rPr lang="en-US" altLang="ko-KR" sz="1800" dirty="0"/>
              <a:t>, throughput</a:t>
            </a:r>
            <a:r>
              <a:rPr lang="ko-KR" altLang="en-US" sz="1800" dirty="0"/>
              <a:t>성능이 떨어짐</a:t>
            </a:r>
            <a:endParaRPr lang="en-US" altLang="ko-KR" sz="1800" dirty="0"/>
          </a:p>
          <a:p>
            <a:r>
              <a:rPr lang="ko-KR" altLang="en-US" sz="2000" dirty="0"/>
              <a:t>다양한 형태의 신경망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Fully-Connected</a:t>
            </a:r>
            <a:r>
              <a:rPr lang="ko-KR" altLang="en-US" sz="1800" dirty="0"/>
              <a:t>와 같이 </a:t>
            </a:r>
            <a:r>
              <a:rPr lang="en-US" altLang="ko-KR" sz="1800" dirty="0"/>
              <a:t>memory-intensive</a:t>
            </a:r>
            <a:r>
              <a:rPr lang="ko-KR" altLang="en-US" sz="1800" dirty="0"/>
              <a:t>한 신경망</a:t>
            </a:r>
            <a:r>
              <a:rPr lang="en-US" altLang="ko-KR" sz="1800" dirty="0"/>
              <a:t>, CONV</a:t>
            </a:r>
            <a:r>
              <a:rPr lang="ko-KR" altLang="en-US" sz="1800" dirty="0"/>
              <a:t>와 같은 </a:t>
            </a:r>
            <a:r>
              <a:rPr lang="en-US" altLang="ko-KR" sz="1800" dirty="0"/>
              <a:t>compute-intensive</a:t>
            </a:r>
            <a:r>
              <a:rPr lang="ko-KR" altLang="en-US" sz="1800" dirty="0"/>
              <a:t>한 신경망 등 신경망 별로 다양한 특성을 가짐</a:t>
            </a:r>
            <a:endParaRPr lang="en-US" altLang="ko-KR" sz="1800" dirty="0"/>
          </a:p>
          <a:p>
            <a:r>
              <a:rPr lang="ko-KR" altLang="en-US" sz="2000" dirty="0"/>
              <a:t>메모리 접근과 계산의 불균형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다양한 형태의 신경망으로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자원의 사용량이 달라</a:t>
            </a:r>
            <a:r>
              <a:rPr lang="en-US" altLang="ko-KR" sz="1800" dirty="0"/>
              <a:t>, </a:t>
            </a:r>
            <a:r>
              <a:rPr lang="ko-KR" altLang="en-US" sz="1800" dirty="0"/>
              <a:t>특정 자원의 고갈이 발생할 수 있음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7441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C3BE-8ED7-3418-5BC5-FB4298A9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B0947-9E39-77DA-5FEB-7D4E7ACA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Prefetching</a:t>
            </a:r>
          </a:p>
          <a:p>
            <a:pPr lvl="1"/>
            <a:r>
              <a:rPr lang="ko-KR" altLang="en-US" dirty="0"/>
              <a:t>부하 균형을 맞추기 위함 </a:t>
            </a:r>
            <a:r>
              <a:rPr lang="en-US" altLang="ko-KR" dirty="0"/>
              <a:t>(Memory</a:t>
            </a:r>
            <a:r>
              <a:rPr lang="ko-KR" altLang="en-US" dirty="0"/>
              <a:t> </a:t>
            </a:r>
            <a:r>
              <a:rPr lang="en-US" altLang="ko-KR" dirty="0"/>
              <a:t>Idleness)</a:t>
            </a:r>
          </a:p>
          <a:p>
            <a:r>
              <a:rPr lang="en-US" altLang="ko-KR" dirty="0"/>
              <a:t>Compute Block Merging</a:t>
            </a:r>
          </a:p>
          <a:p>
            <a:pPr lvl="1"/>
            <a:r>
              <a:rPr lang="ko-KR" altLang="en-US" dirty="0"/>
              <a:t>부하 균형을 맞추기 위함 </a:t>
            </a:r>
            <a:r>
              <a:rPr lang="en-US" altLang="ko-KR" dirty="0"/>
              <a:t>(PE Idleness)</a:t>
            </a:r>
          </a:p>
          <a:p>
            <a:r>
              <a:rPr lang="en-US" altLang="ko-KR" dirty="0"/>
              <a:t>Memory Block Eviction</a:t>
            </a:r>
          </a:p>
          <a:p>
            <a:pPr lvl="1"/>
            <a:r>
              <a:rPr lang="en-US" altLang="ko-KR" dirty="0"/>
              <a:t>On-chip </a:t>
            </a:r>
            <a:r>
              <a:rPr lang="ko-KR" altLang="en-US" dirty="0"/>
              <a:t>메모리 사용을 최소화함 </a:t>
            </a:r>
            <a:r>
              <a:rPr lang="en-US" altLang="ko-KR" dirty="0"/>
              <a:t>(SRAM capacity)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7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DB38-ADF2-5AC4-A922-608068B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Block Prefetching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FFA9-62BA-E3EB-4277-B9C940D8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064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 가속기에서는 </a:t>
            </a:r>
            <a:r>
              <a:rPr lang="en-US" altLang="ko-KR" sz="2400" dirty="0"/>
              <a:t>CB</a:t>
            </a:r>
            <a:r>
              <a:rPr lang="ko-KR" altLang="en-US" sz="2400" dirty="0"/>
              <a:t>가 진행되는 동안 </a:t>
            </a:r>
            <a:r>
              <a:rPr lang="en-US" altLang="ko-KR" sz="2400" dirty="0"/>
              <a:t>MB </a:t>
            </a:r>
            <a:r>
              <a:rPr lang="ko-KR" altLang="en-US" sz="2400" dirty="0"/>
              <a:t>과정이 진행되지 않음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CB</a:t>
            </a:r>
            <a:r>
              <a:rPr lang="ko-KR" altLang="en-US" sz="2400" dirty="0"/>
              <a:t> 과정 중에 다음 </a:t>
            </a:r>
            <a:r>
              <a:rPr lang="en-US" altLang="ko-KR" sz="2400" dirty="0"/>
              <a:t>MB</a:t>
            </a:r>
            <a:r>
              <a:rPr lang="ko-KR" altLang="en-US" sz="2400" dirty="0"/>
              <a:t>를 진행해 </a:t>
            </a:r>
            <a:r>
              <a:rPr lang="en-US" altLang="ko-KR" sz="2400" dirty="0"/>
              <a:t>MB</a:t>
            </a:r>
            <a:r>
              <a:rPr lang="ko-KR" altLang="en-US" sz="2400" dirty="0"/>
              <a:t> </a:t>
            </a:r>
            <a:r>
              <a:rPr lang="en-US" altLang="ko-KR" sz="2400" dirty="0"/>
              <a:t>Idleness</a:t>
            </a:r>
            <a:r>
              <a:rPr lang="ko-KR" altLang="en-US" sz="2400" dirty="0"/>
              <a:t>를 줄임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5F157-BCF9-EE6C-CDD1-8BE73BD1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7" y="1825625"/>
            <a:ext cx="5628819" cy="41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DB38-ADF2-5AC4-A922-608068B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 Block Merging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FFA9-62BA-E3EB-4277-B9C940D8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064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MB</a:t>
            </a:r>
            <a:r>
              <a:rPr lang="ko-KR" altLang="en-US" sz="2400" dirty="0"/>
              <a:t>가 </a:t>
            </a:r>
            <a:r>
              <a:rPr lang="en-US" altLang="ko-KR" sz="2400" dirty="0"/>
              <a:t>CB</a:t>
            </a:r>
            <a:r>
              <a:rPr lang="ko-KR" altLang="en-US" sz="2400" dirty="0"/>
              <a:t>보다 큰 경우에 </a:t>
            </a:r>
            <a:r>
              <a:rPr lang="en-US" altLang="ko-KR" sz="2400" dirty="0"/>
              <a:t>sub-layer</a:t>
            </a:r>
            <a:r>
              <a:rPr lang="ko-KR" altLang="en-US" sz="2400" dirty="0"/>
              <a:t>간의 의존성으로 인해 </a:t>
            </a:r>
            <a:r>
              <a:rPr lang="en-US" altLang="ko-KR" sz="2400" dirty="0"/>
              <a:t>PE</a:t>
            </a:r>
            <a:r>
              <a:rPr lang="ko-KR" altLang="en-US" sz="2400" dirty="0"/>
              <a:t>의 성능이 떨어지게 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다음 </a:t>
            </a:r>
            <a:r>
              <a:rPr lang="en-US" altLang="ko-KR" sz="2400" dirty="0"/>
              <a:t>MB</a:t>
            </a:r>
            <a:r>
              <a:rPr lang="ko-KR" altLang="en-US" sz="2400" dirty="0"/>
              <a:t>를 올리기에 충분한 </a:t>
            </a:r>
            <a:r>
              <a:rPr lang="en-US" altLang="ko-KR" sz="2400" dirty="0"/>
              <a:t>CB </a:t>
            </a:r>
            <a:r>
              <a:rPr lang="ko-KR" altLang="en-US" sz="2400" dirty="0"/>
              <a:t>실행 시간을 갖는 </a:t>
            </a:r>
            <a:r>
              <a:rPr lang="en-US" altLang="ko-KR" sz="2400" dirty="0"/>
              <a:t>CB </a:t>
            </a:r>
            <a:r>
              <a:rPr lang="ko-KR" altLang="en-US" sz="2400" dirty="0"/>
              <a:t>후보들을 추적하고 있음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PE</a:t>
            </a:r>
            <a:r>
              <a:rPr lang="ko-KR" altLang="en-US" sz="2400" dirty="0"/>
              <a:t>의 </a:t>
            </a:r>
            <a:r>
              <a:rPr lang="en-US" altLang="ko-KR" sz="2400" dirty="0"/>
              <a:t>Idle time</a:t>
            </a:r>
            <a:r>
              <a:rPr lang="ko-KR" altLang="en-US" sz="2400" dirty="0"/>
              <a:t>을 줄일 수 있음 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808FD-5074-7DA0-D6CE-5E46C1BF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64" y="1768137"/>
            <a:ext cx="4610100" cy="47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5DB38-ADF2-5AC4-A922-608068BC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/>
              <a:t>Block Eviction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BFFA9-62BA-E3EB-4277-B9C940D8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064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CB</a:t>
            </a:r>
            <a:r>
              <a:rPr lang="ko-KR" altLang="en-US" sz="2400" dirty="0"/>
              <a:t>의 실행시간이 긴 경우 </a:t>
            </a:r>
            <a:r>
              <a:rPr lang="en-US" altLang="ko-KR" sz="2400" dirty="0"/>
              <a:t>SRAM</a:t>
            </a:r>
            <a:r>
              <a:rPr lang="ko-KR" altLang="en-US" sz="2400" dirty="0"/>
              <a:t>에 </a:t>
            </a:r>
            <a:r>
              <a:rPr lang="en-US" altLang="ko-KR" sz="2400" dirty="0"/>
              <a:t>MB</a:t>
            </a:r>
            <a:r>
              <a:rPr lang="ko-KR" altLang="en-US" sz="2400" dirty="0"/>
              <a:t>가 지속적으로 </a:t>
            </a:r>
            <a:r>
              <a:rPr lang="en-US" altLang="ko-KR" sz="2400" dirty="0"/>
              <a:t>prefetching</a:t>
            </a:r>
            <a:r>
              <a:rPr lang="ko-KR" altLang="en-US" sz="2400" dirty="0"/>
              <a:t>이 진행되면</a:t>
            </a:r>
            <a:r>
              <a:rPr lang="en-US" altLang="ko-KR" sz="2400" dirty="0"/>
              <a:t>, SRAM</a:t>
            </a:r>
            <a:r>
              <a:rPr lang="ko-KR" altLang="en-US" sz="2400" dirty="0"/>
              <a:t> 부족으로 </a:t>
            </a:r>
            <a:r>
              <a:rPr lang="en-US" altLang="ko-KR" sz="2400" dirty="0"/>
              <a:t>MB</a:t>
            </a:r>
            <a:r>
              <a:rPr lang="ko-KR" altLang="en-US" sz="2400" dirty="0"/>
              <a:t>의 </a:t>
            </a:r>
            <a:r>
              <a:rPr lang="en-US" altLang="ko-KR" sz="2400" dirty="0"/>
              <a:t>idle</a:t>
            </a:r>
            <a:r>
              <a:rPr lang="ko-KR" altLang="en-US" sz="2400" dirty="0"/>
              <a:t> </a:t>
            </a:r>
            <a:r>
              <a:rPr lang="en-US" altLang="ko-KR" sz="2400" dirty="0"/>
              <a:t>time</a:t>
            </a:r>
            <a:r>
              <a:rPr lang="ko-KR" altLang="en-US" sz="2400" dirty="0"/>
              <a:t>이 증가함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작은 </a:t>
            </a:r>
            <a:r>
              <a:rPr lang="en-US" altLang="ko-KR" sz="2400" dirty="0"/>
              <a:t>CB</a:t>
            </a:r>
            <a:r>
              <a:rPr lang="ko-KR" altLang="en-US" sz="2400" dirty="0"/>
              <a:t>를 먼저 처리해 </a:t>
            </a:r>
            <a:r>
              <a:rPr lang="en-US" altLang="ko-KR" sz="2400" dirty="0"/>
              <a:t>SRAM</a:t>
            </a:r>
            <a:r>
              <a:rPr lang="ko-KR" altLang="en-US" sz="2400" dirty="0"/>
              <a:t>의 확보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CB block</a:t>
            </a:r>
            <a:r>
              <a:rPr lang="ko-KR" altLang="en-US" sz="2400" dirty="0"/>
              <a:t>을 작은 단위로 나눠서 처리해 </a:t>
            </a:r>
            <a:r>
              <a:rPr lang="en-US" altLang="ko-KR" sz="2400" dirty="0"/>
              <a:t>SRAM</a:t>
            </a:r>
            <a:r>
              <a:rPr lang="ko-KR" altLang="en-US" sz="2400" dirty="0"/>
              <a:t>을 확보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1808FD-5074-7DA0-D6CE-5E46C1BF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1809" y="1768137"/>
            <a:ext cx="4272609" cy="47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1526</Words>
  <Application>Microsoft Office PowerPoint</Application>
  <PresentationFormat>와이드스크린</PresentationFormat>
  <Paragraphs>210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AI Accelerator </vt:lpstr>
      <vt:lpstr>AI accelerator</vt:lpstr>
      <vt:lpstr>A Multi-Neural Network  Acceleration Architecture 2020 ACM/IEEE 47th Annual International Symposium on Computer Architecture (ISCA)</vt:lpstr>
      <vt:lpstr>기본 개념</vt:lpstr>
      <vt:lpstr>문제점과 동기</vt:lpstr>
      <vt:lpstr>제안 사항</vt:lpstr>
      <vt:lpstr>Memory Block Prefetching</vt:lpstr>
      <vt:lpstr>Compute Block Merging</vt:lpstr>
      <vt:lpstr>Memory Block Eviction</vt:lpstr>
      <vt:lpstr>요약</vt:lpstr>
      <vt:lpstr>Adapt-Flow: A Flexible DNN Accelerator Architecture for Heterogeneous Dataflow Implementation  GLSVLSI '22: Proceedings of the Great Lakes Symposium on VLSI 2022</vt:lpstr>
      <vt:lpstr>문제점과 동기</vt:lpstr>
      <vt:lpstr>제안 사항</vt:lpstr>
      <vt:lpstr>Flexible interconnect</vt:lpstr>
      <vt:lpstr>Dataflow selection algorithm</vt:lpstr>
      <vt:lpstr>Dataflow mapping technique</vt:lpstr>
      <vt:lpstr>요약</vt:lpstr>
      <vt:lpstr>Understanding Reuse, Performance, and Hardware Cost of DNN Dataflows:  A Data-Centric Approach MICRO '52: Proceedings of the 52nd Annual IEEE/ACM International Symposium on Microarchitecture, 2019</vt:lpstr>
      <vt:lpstr>문제점과 동기</vt:lpstr>
      <vt:lpstr>Data-centric notation</vt:lpstr>
      <vt:lpstr>Data-centric notation</vt:lpstr>
      <vt:lpstr>PowerPoint 프레젠테이션</vt:lpstr>
      <vt:lpstr>요약</vt:lpstr>
      <vt:lpstr>TENET: A Framework for Modeling  Tensor Dataflow Based on  Relation-centric Notation 2021 ACM/IEEE 87th Annual International Symposium on Computer Architecture (ISCA)</vt:lpstr>
      <vt:lpstr>문제점과 동기</vt:lpstr>
      <vt:lpstr>Limitation of Compute-centric and Data-centric notation</vt:lpstr>
      <vt:lpstr>Relation-centric notation</vt:lpstr>
      <vt:lpstr>Relation-centric notation</vt:lpstr>
      <vt:lpstr>요약</vt:lpstr>
      <vt:lpstr>Memory-Computing Decoupling:  A DNN Multitasking Accelerator  With Adaptive Data Arrangement  IEEE Transactions on Computer-Aided Design of Integrated Circuits and Systems 2022</vt:lpstr>
      <vt:lpstr>문제점과 동기</vt:lpstr>
      <vt:lpstr>Dimension mismatch</vt:lpstr>
      <vt:lpstr>Dimension mismatch</vt:lpstr>
      <vt:lpstr>Dataflow notation</vt:lpstr>
      <vt:lpstr>요약</vt:lpstr>
      <vt:lpstr>최종 요약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원호</dc:creator>
  <cp:lastModifiedBy>이 원호</cp:lastModifiedBy>
  <cp:revision>127</cp:revision>
  <dcterms:created xsi:type="dcterms:W3CDTF">2023-01-19T09:52:01Z</dcterms:created>
  <dcterms:modified xsi:type="dcterms:W3CDTF">2023-01-26T04:46:08Z</dcterms:modified>
</cp:coreProperties>
</file>