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5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84" r:id="rId12"/>
    <p:sldId id="283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58" r:id="rId29"/>
    <p:sldId id="286" r:id="rId30"/>
    <p:sldId id="287" r:id="rId31"/>
    <p:sldId id="288" r:id="rId32"/>
    <p:sldId id="289" r:id="rId33"/>
    <p:sldId id="290" r:id="rId34"/>
    <p:sldId id="291" r:id="rId35"/>
    <p:sldId id="265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82" r:id="rId52"/>
    <p:sldId id="307" r:id="rId53"/>
    <p:sldId id="308" r:id="rId5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a332d67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a332d67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57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4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332d6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332d6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a332d6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a332d6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a332d67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a332d67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a332d67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a332d67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5d90997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5d90997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d909973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5d909973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047626b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047626b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047626b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047626b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047626b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047626b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047626b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047626b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047626b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047626b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5d90997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5d909973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04decb5_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304decb5_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5d4ca2f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5d4ca2f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d4ca2f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5d4ca2f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5d90997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5d90997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5d4ca2f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5d4ca2f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5d4ca2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5d4ca2f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5d4ca2f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5d4ca2f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5d4ca2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5d4ca2f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4decb5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04decb5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a1d17a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a1d17a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a1d17a6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a1d17a6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1d17a6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1d17a6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a1d17a6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a1d17a6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a1d17a6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a1d17a6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d90997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d90997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a1d17a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fa1d17a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a1d17a6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a1d17a6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a1d17a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a1d17a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a1d17a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a1d17a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a1d17a6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a1d17a6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a1d17a6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a1d17a6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fa1d17a6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fa1d17a6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a1d17a6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a1d17a6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a1d17a6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fa1d17a6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a1d17a6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a1d17a6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5d90997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5d90997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a1d17a6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a1d17a6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a1d17a6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a1d17a6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a1d17a6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a1d17a6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5d90997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5d90997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47626b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047626b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a332d67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a332d67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 Fitting,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Residuals, and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Correlation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2654700" cy="45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3D85C6"/>
                </a:solidFill>
              </a:rPr>
              <a:t>The high school graduate rate for some new state (not plotted) is 85.1%. What poverty level do you predict for this state?</a:t>
            </a: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0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7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linear model for predicting poverty from high school graduation rate in the US is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"hat" is used to signify that this is an estimate.</a:t>
            </a:r>
            <a:endParaRPr sz="2200"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85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The linear model for predicting poverty from high school graduation rate in the US is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The "hat" is used to signify that this is an estimate.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D85C6"/>
                </a:solidFill>
              </a:rPr>
              <a:t>The high school graduate rate </a:t>
            </a:r>
            <a:r>
              <a:rPr lang="en-US" sz="2200" dirty="0">
                <a:solidFill>
                  <a:srgbClr val="3D85C6"/>
                </a:solidFill>
              </a:rPr>
              <a:t>for some new state (not plotted) is 85.1%. What poverty level do you predict for this state?</a:t>
            </a:r>
            <a:endParaRPr sz="2200" dirty="0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64.78 − 0.62 x 85.1 = 12.018</a:t>
            </a:r>
            <a:endParaRPr sz="2200" dirty="0"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5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= Fit + Residual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75" y="2210275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value of 0 indicates no linear association.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-0.75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8" y="2439063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-0.75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8" y="2439063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0.9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arenBoth"/>
            </a:pPr>
            <a:r>
              <a:rPr lang="en" sz="2200">
                <a:solidFill>
                  <a:srgbClr val="000000"/>
                </a:solidFill>
              </a:rPr>
              <a:t>0.5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8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0.9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0.5</a:t>
            </a:r>
            <a:endParaRPr sz="2200" i="1">
              <a:solidFill>
                <a:srgbClr val="FF9900"/>
              </a:solidFill>
            </a:endParaRPr>
          </a:p>
        </p:txBody>
      </p:sp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8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 flipH="1">
            <a:off x="5828950" y="3111575"/>
            <a:ext cx="2905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FF9900"/>
                </a:solidFill>
              </a:rPr>
              <a:t>(b)  → correlation means </a:t>
            </a:r>
            <a:r>
              <a:rPr lang="en" sz="2200" i="1" u="sng">
                <a:solidFill>
                  <a:srgbClr val="FF9900"/>
                </a:solidFill>
              </a:rPr>
              <a:t>linear</a:t>
            </a:r>
            <a:r>
              <a:rPr lang="en" sz="2200" i="1">
                <a:solidFill>
                  <a:srgbClr val="FF9900"/>
                </a:solidFill>
              </a:rPr>
              <a:t> association</a:t>
            </a:r>
            <a:endParaRPr sz="2200" i="1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Fitting a line by least squares regression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  <a:endParaRPr sz="200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  <a:endParaRPr sz="200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  <a:endParaRPr sz="2000" i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74" name="Google Shape;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  <a:endParaRPr sz="200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  <a:endParaRPr sz="2000" i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least squares?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  <a:endParaRPr sz="200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  <a:endParaRPr sz="2000" i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least squares?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Most commonly used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a line that has small residuals</a:t>
            </a:r>
            <a:endParaRPr sz="200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1: Minimize the sum of magnitudes (absolute values) of residuals</a:t>
            </a:r>
            <a:br>
              <a:rPr lang="en" sz="2000"/>
            </a:br>
            <a:r>
              <a:rPr lang="en" sz="2000"/>
              <a:t>                          |</a:t>
            </a:r>
            <a:r>
              <a:rPr lang="en" sz="2000" i="1"/>
              <a:t>e</a:t>
            </a:r>
            <a:r>
              <a:rPr lang="en" sz="2000" i="1" baseline="-25000"/>
              <a:t>1</a:t>
            </a:r>
            <a:r>
              <a:rPr lang="en" sz="2000"/>
              <a:t>| + |</a:t>
            </a:r>
            <a:r>
              <a:rPr lang="en" sz="2000" i="1"/>
              <a:t>e</a:t>
            </a:r>
            <a:r>
              <a:rPr lang="en" sz="2000" i="1" baseline="-25000"/>
              <a:t>2</a:t>
            </a:r>
            <a:r>
              <a:rPr lang="en" sz="2000"/>
              <a:t>| + … + |</a:t>
            </a:r>
            <a:r>
              <a:rPr lang="en" sz="2000" i="1"/>
              <a:t>e</a:t>
            </a:r>
            <a:r>
              <a:rPr lang="en" sz="2000" i="1" baseline="-25000"/>
              <a:t>n</a:t>
            </a:r>
            <a:r>
              <a:rPr lang="en" sz="2000"/>
              <a:t>|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Option 2: Minimize the sum of squared residuals -- </a:t>
            </a:r>
            <a:r>
              <a:rPr lang="en" sz="2000" i="1">
                <a:solidFill>
                  <a:schemeClr val="accent1"/>
                </a:solidFill>
              </a:rPr>
              <a:t>least squares</a:t>
            </a:r>
            <a:endParaRPr sz="2000" i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             e</a:t>
            </a:r>
            <a:r>
              <a:rPr lang="en" sz="2000" baseline="-25000"/>
              <a:t>1</a:t>
            </a:r>
            <a:r>
              <a:rPr lang="en" sz="2000" baseline="30000"/>
              <a:t>2</a:t>
            </a:r>
            <a:r>
              <a:rPr lang="en" sz="2000"/>
              <a:t> + e</a:t>
            </a:r>
            <a:r>
              <a:rPr lang="en" sz="2000" baseline="-25000"/>
              <a:t>2</a:t>
            </a:r>
            <a:r>
              <a:rPr lang="en" sz="2000" baseline="30000"/>
              <a:t>2</a:t>
            </a:r>
            <a:r>
              <a:rPr lang="en" sz="2000"/>
              <a:t> + … + e</a:t>
            </a:r>
            <a:r>
              <a:rPr lang="en" sz="2000" baseline="-25000"/>
              <a:t>n</a:t>
            </a:r>
            <a:r>
              <a:rPr lang="en" sz="2000" baseline="30000"/>
              <a:t>2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least squares?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Most commonly used</a:t>
            </a:r>
            <a:endParaRPr sz="2000"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Easier to compute by hand and using software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23"/>
              <p:cNvSpPr txBox="1">
                <a:spLocks noGrp="1"/>
              </p:cNvSpPr>
              <p:nvPr>
                <p:ph type="body" idx="1"/>
              </p:nvPr>
            </p:nvSpPr>
            <p:spPr>
              <a:xfrm flipH="1">
                <a:off x="457075" y="1305775"/>
                <a:ext cx="7822200" cy="4137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sz="2000" dirty="0">
                    <a:solidFill>
                      <a:srgbClr val="000000"/>
                    </a:solidFill>
                  </a:rPr>
                  <a:t>We want a line that has small residuals</a:t>
                </a:r>
              </a:p>
              <a:p>
                <a:pPr marL="9144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AutoNum type="arabicPeriod"/>
                </a:pPr>
                <a:r>
                  <a:rPr lang="en-US" sz="2000" dirty="0"/>
                  <a:t>Option 1: Minimize the sum of magnitudes (absolute values) of residuals</a:t>
                </a:r>
                <a:br>
                  <a:rPr lang="en-US" sz="2000" dirty="0"/>
                </a:br>
                <a:r>
                  <a:rPr lang="en-US" sz="2000" dirty="0"/>
                  <a:t>                          |</a:t>
                </a:r>
                <a:r>
                  <a:rPr lang="en-US" sz="2000" i="1" dirty="0"/>
                  <a:t>e</a:t>
                </a:r>
                <a:r>
                  <a:rPr lang="en-US" sz="2000" i="1" baseline="-25000" dirty="0"/>
                  <a:t>1</a:t>
                </a:r>
                <a:r>
                  <a:rPr lang="en-US" sz="2000" dirty="0"/>
                  <a:t>| + |</a:t>
                </a:r>
                <a:r>
                  <a:rPr lang="en-US" sz="2000" i="1" dirty="0"/>
                  <a:t>e</a:t>
                </a:r>
                <a:r>
                  <a:rPr lang="en-US" sz="2000" i="1" baseline="-25000" dirty="0"/>
                  <a:t>2</a:t>
                </a:r>
                <a:r>
                  <a:rPr lang="en-US" sz="2000" dirty="0"/>
                  <a:t>| + … + |</a:t>
                </a:r>
                <a:r>
                  <a:rPr lang="en-US" sz="2000" i="1" dirty="0" err="1"/>
                  <a:t>e</a:t>
                </a:r>
                <a:r>
                  <a:rPr lang="en-US" sz="2000" i="1" baseline="-25000" dirty="0" err="1"/>
                  <a:t>n</a:t>
                </a:r>
                <a:r>
                  <a:rPr lang="en-US" sz="2000" dirty="0"/>
                  <a:t>|</a:t>
                </a:r>
              </a:p>
              <a:p>
                <a:pPr marL="9144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AutoNum type="arabicPeriod"/>
                </a:pPr>
                <a:r>
                  <a:rPr lang="en-US" sz="2000" dirty="0"/>
                  <a:t>Option 2: Minimize the sum of squared residuals --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least squares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000" dirty="0"/>
                  <a:t>                                        e</a:t>
                </a:r>
                <a:r>
                  <a:rPr lang="en-US" sz="2000" baseline="-25000" dirty="0"/>
                  <a:t>1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+ e</a:t>
                </a:r>
                <a:r>
                  <a:rPr lang="en-US" sz="2000" baseline="-25000" dirty="0"/>
                  <a:t>2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+ … + e</a:t>
                </a:r>
                <a:r>
                  <a:rPr lang="en-US" sz="2000" baseline="-25000" dirty="0"/>
                  <a:t>n</a:t>
                </a:r>
                <a:r>
                  <a:rPr lang="en-US" sz="2000" baseline="30000" dirty="0"/>
                  <a:t>2</a:t>
                </a:r>
                <a:endParaRPr lang="en-US" sz="20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2000" dirty="0"/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Char char="●"/>
                </a:pPr>
                <a:r>
                  <a:rPr lang="en-US" sz="2000" dirty="0"/>
                  <a:t>Why least squares?</a:t>
                </a:r>
              </a:p>
              <a:p>
                <a:pPr marL="9144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AutoNum type="arabicPeriod"/>
                </a:pPr>
                <a:r>
                  <a:rPr lang="en-US" sz="2000" dirty="0"/>
                  <a:t>Most commonly used</a:t>
                </a:r>
              </a:p>
              <a:p>
                <a:pPr marL="9144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AutoNum type="arabicPeriod"/>
                </a:pPr>
                <a:r>
                  <a:rPr lang="en-US" sz="2000" dirty="0"/>
                  <a:t>Easier to compute by hand and using software</a:t>
                </a:r>
              </a:p>
              <a:p>
                <a:pPr marL="9144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2000"/>
                  <a:buAutoNum type="arabicPeriod"/>
                </a:pPr>
                <a:r>
                  <a:rPr lang="en-US" sz="2000" dirty="0"/>
                  <a:t>Equivalent to assuming that residuals are normally distributed,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93" name="Google Shape;93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 flipH="1">
                <a:off x="457075" y="1305775"/>
                <a:ext cx="7822200" cy="4137900"/>
              </a:xfrm>
              <a:prstGeom prst="rect">
                <a:avLst/>
              </a:prstGeom>
              <a:blipFill>
                <a:blip r:embed="rId3"/>
                <a:stretch>
                  <a:fillRect b="-15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measure for the best line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 flipH="1">
            <a:off x="457075" y="3265725"/>
            <a:ext cx="78222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Notation:</a:t>
            </a: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Intercept:</a:t>
            </a:r>
            <a:endParaRPr sz="2200">
              <a:solidFill>
                <a:srgbClr val="000000"/>
              </a:solidFill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Parameter: </a:t>
            </a:r>
            <a:r>
              <a:rPr lang="en" sz="2200" i="1"/>
              <a:t>β</a:t>
            </a:r>
            <a:r>
              <a:rPr lang="en" sz="2200" i="1" baseline="-25000"/>
              <a:t>0</a:t>
            </a:r>
            <a:endParaRPr sz="2200" i="1" baseline="-2500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estimate: </a:t>
            </a:r>
            <a:r>
              <a:rPr lang="en" sz="2200" i="1"/>
              <a:t>b</a:t>
            </a:r>
            <a:r>
              <a:rPr lang="en" sz="2200" i="1" baseline="-25000"/>
              <a:t>0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Slope:</a:t>
            </a:r>
            <a:endParaRPr sz="2200">
              <a:solidFill>
                <a:srgbClr val="000000"/>
              </a:solidFill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Parameter: </a:t>
            </a:r>
            <a:r>
              <a:rPr lang="en" sz="2200" i="1"/>
              <a:t>β</a:t>
            </a:r>
            <a:r>
              <a:rPr lang="en" sz="2200" i="1" baseline="-25000"/>
              <a:t>1</a:t>
            </a:r>
            <a:endParaRPr sz="2200" i="1" baseline="-2500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estimate: </a:t>
            </a:r>
            <a:r>
              <a:rPr lang="en" sz="2200" i="1"/>
              <a:t>b</a:t>
            </a:r>
            <a:r>
              <a:rPr lang="en" sz="2200" i="1" baseline="-25000"/>
              <a:t>1</a:t>
            </a:r>
            <a:endParaRPr sz="2200" i="1"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least squares line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75" y="1222825"/>
            <a:ext cx="8045874" cy="18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 for the least squares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Linearity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 for the least squares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Linearity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Nearly normal residuals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 for the least squares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Linearity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Nearly 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Constant variability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relationship between the explanatory and the response variable should be linear.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(1) Linearity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The relationship between the explanatory and the response variable should be linear.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Check using a scatterplot of the data, or a </a:t>
            </a:r>
            <a:r>
              <a:rPr lang="en" sz="1900" i="1" dirty="0">
                <a:solidFill>
                  <a:schemeClr val="accent1"/>
                </a:solidFill>
              </a:rPr>
              <a:t>residuals plot</a:t>
            </a:r>
            <a:r>
              <a:rPr lang="en" sz="1900" dirty="0"/>
              <a:t>.</a:t>
            </a:r>
            <a:endParaRPr sz="1900" dirty="0"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(1) Linearity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154" y="2960690"/>
            <a:ext cx="5607074" cy="2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Anatomy of a residuals plot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1412498"/>
            <a:ext cx="3749600" cy="421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523" y="1412498"/>
            <a:ext cx="4538075" cy="2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Anatomy of a residuals plot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1412498"/>
            <a:ext cx="3749600" cy="421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523" y="1412498"/>
            <a:ext cx="4538075" cy="22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525" y="3654025"/>
            <a:ext cx="4634850" cy="24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457200" y="323620"/>
            <a:ext cx="82296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Conditions: (2) Nearly normal residuals</a:t>
            </a:r>
            <a:endParaRPr sz="3000" baseline="30000">
              <a:solidFill>
                <a:schemeClr val="accent1"/>
              </a:solidFill>
            </a:endParaRPr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residuals should be nearly normal.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>
            <a:off x="457200" y="323620"/>
            <a:ext cx="82296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Conditions: (2) Nearly normal residuals</a:t>
            </a:r>
            <a:endParaRPr sz="3000" baseline="30000">
              <a:solidFill>
                <a:schemeClr val="accent1"/>
              </a:solidFill>
            </a:endParaRPr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residuals should be nearly normal.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condition may not be satisfied when there are unusual observations that don't follow the trend of the rest of the data.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457200" y="323620"/>
            <a:ext cx="82296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Conditions: (2) Nearly normal residuals</a:t>
            </a:r>
            <a:endParaRPr sz="3000" baseline="30000">
              <a:solidFill>
                <a:schemeClr val="accent1"/>
              </a:solidFill>
            </a:endParaRPr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residuals should be nearly normal.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condition may not be satisfied when there are unusual observations that don't follow the trend of the rest of the data.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Check using a histogram or normal probability plot of residuals.</a:t>
            </a:r>
            <a:endParaRPr sz="1900"/>
          </a:p>
        </p:txBody>
      </p:sp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 r="49225"/>
          <a:stretch/>
        </p:blipFill>
        <p:spPr>
          <a:xfrm>
            <a:off x="1813150" y="3075575"/>
            <a:ext cx="4178550" cy="33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body" idx="1"/>
          </p:nvPr>
        </p:nvSpPr>
        <p:spPr>
          <a:xfrm flipH="1">
            <a:off x="4983300" y="1305775"/>
            <a:ext cx="37035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variability of points around the least squares line should be roughly constant.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(3) Constant variability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407425"/>
            <a:ext cx="43910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body" idx="1"/>
          </p:nvPr>
        </p:nvSpPr>
        <p:spPr>
          <a:xfrm flipH="1">
            <a:off x="4983300" y="1305775"/>
            <a:ext cx="37035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variability of points around the least squares line should be roughly constant.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implies that the variability of residuals around the 0 line should be roughly constant as well.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/>
          </a:p>
        </p:txBody>
      </p:sp>
      <p:sp>
        <p:nvSpPr>
          <p:cNvPr id="185" name="Google Shape;185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(3) Constant variability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407425"/>
            <a:ext cx="43910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 flipH="1">
            <a:off x="4983300" y="1305775"/>
            <a:ext cx="37035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variability of points around the least squares line should be roughly constant.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implies that the variability of residuals around the 0 line should be roughly constant as well.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Also called </a:t>
            </a:r>
            <a:r>
              <a:rPr lang="en" sz="1900" i="1">
                <a:solidFill>
                  <a:schemeClr val="accent1"/>
                </a:solidFill>
              </a:rPr>
              <a:t>homoscedasticity</a:t>
            </a:r>
            <a:r>
              <a:rPr lang="en" sz="1900"/>
              <a:t>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(3) Constant variability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3" name="Google Shape;1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407425"/>
            <a:ext cx="43910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body" idx="1"/>
          </p:nvPr>
        </p:nvSpPr>
        <p:spPr>
          <a:xfrm flipH="1">
            <a:off x="4983300" y="1305775"/>
            <a:ext cx="37035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variability of points around the least squares line should be roughly constant.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implies that the variability of residuals around the 0 line should be roughly constant as well.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Also called </a:t>
            </a:r>
            <a:r>
              <a:rPr lang="en" sz="1900" i="1">
                <a:solidFill>
                  <a:schemeClr val="accent1"/>
                </a:solidFill>
              </a:rPr>
              <a:t>homoscedasticity</a:t>
            </a:r>
            <a:r>
              <a:rPr lang="en" sz="1900"/>
              <a:t>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Check using a histogram or normal probability plot of residuals.</a:t>
            </a:r>
            <a:endParaRPr sz="1900"/>
          </a:p>
        </p:txBody>
      </p:sp>
      <p:sp>
        <p:nvSpPr>
          <p:cNvPr id="199" name="Google Shape;199;p3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(3) Constant variability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407425"/>
            <a:ext cx="43910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37599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206" name="Google Shape;206;p4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88" y="1360700"/>
            <a:ext cx="43148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37599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Linear relationship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88" y="1360700"/>
            <a:ext cx="43148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body" idx="1"/>
          </p:nvPr>
        </p:nvSpPr>
        <p:spPr>
          <a:xfrm flipH="1">
            <a:off x="457150" y="1305775"/>
            <a:ext cx="34617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1" name="Google Shape;2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38" y="1305775"/>
            <a:ext cx="43338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body" idx="1"/>
          </p:nvPr>
        </p:nvSpPr>
        <p:spPr>
          <a:xfrm flipH="1">
            <a:off x="457150" y="1305775"/>
            <a:ext cx="34617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Constant variability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38" y="1305775"/>
            <a:ext cx="43338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2654700" cy="45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0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2654700" cy="45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E69138"/>
                </a:solidFill>
              </a:rPr>
              <a:t>(a)</a:t>
            </a:r>
            <a:endParaRPr sz="2200" i="1">
              <a:solidFill>
                <a:srgbClr val="E69138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0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1838</Words>
  <Application>Microsoft Macintosh PowerPoint</Application>
  <PresentationFormat>On-screen Show (4:3)</PresentationFormat>
  <Paragraphs>243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Cambria Math</vt:lpstr>
      <vt:lpstr>Simple Light</vt:lpstr>
      <vt:lpstr>Custom</vt:lpstr>
      <vt:lpstr>Line Fitting, Residuals, and Correlation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Eyeballing the line</vt:lpstr>
      <vt:lpstr>Eyeballing the line</vt:lpstr>
      <vt:lpstr>Eyeballing the line</vt:lpstr>
      <vt:lpstr>Poverty vs. HS graduate rate</vt:lpstr>
      <vt:lpstr>Poverty vs. HS graduate rate</vt:lpstr>
      <vt:lpstr>Residuals</vt:lpstr>
      <vt:lpstr>Residuals (cont.)</vt:lpstr>
      <vt:lpstr>Residuals (cont.)</vt:lpstr>
      <vt:lpstr>Residuals (cont.)</vt:lpstr>
      <vt:lpstr>Quantifying the relationship</vt:lpstr>
      <vt:lpstr>Quantifying the relationship</vt:lpstr>
      <vt:lpstr>Quantifying the relationship</vt:lpstr>
      <vt:lpstr>Guessing the correlation</vt:lpstr>
      <vt:lpstr>Guessing the correlation</vt:lpstr>
      <vt:lpstr>Guessing the correlation</vt:lpstr>
      <vt:lpstr>Guessing the correlation</vt:lpstr>
      <vt:lpstr>Assessing the correlation</vt:lpstr>
      <vt:lpstr>Assessing the correlation</vt:lpstr>
      <vt:lpstr>Fitting a line by least squares regression </vt:lpstr>
      <vt:lpstr>A measure for the best line</vt:lpstr>
      <vt:lpstr>A measure for the best line</vt:lpstr>
      <vt:lpstr>A measure for the best line</vt:lpstr>
      <vt:lpstr>A measure for the best line</vt:lpstr>
      <vt:lpstr>A measure for the best line</vt:lpstr>
      <vt:lpstr>A measure for the best line</vt:lpstr>
      <vt:lpstr>A measure for the best line</vt:lpstr>
      <vt:lpstr>The least squares line</vt:lpstr>
      <vt:lpstr>Conditions for the least squares line</vt:lpstr>
      <vt:lpstr>Conditions for the least squares line</vt:lpstr>
      <vt:lpstr>Conditions for the least squares line</vt:lpstr>
      <vt:lpstr>Conditions: (1) Linearity</vt:lpstr>
      <vt:lpstr>Conditions: (1) Linearity</vt:lpstr>
      <vt:lpstr>Anatomy of a residuals plot</vt:lpstr>
      <vt:lpstr>Anatomy of a residuals plot</vt:lpstr>
      <vt:lpstr>Conditions: (2) Nearly normal residuals</vt:lpstr>
      <vt:lpstr>Conditions: (2) Nearly normal residuals</vt:lpstr>
      <vt:lpstr>Conditions: (2) Nearly normal residuals</vt:lpstr>
      <vt:lpstr>Conditions: (3) Constant variability</vt:lpstr>
      <vt:lpstr>Conditions: (3) Constant variability</vt:lpstr>
      <vt:lpstr>Conditions: (3) Constant variability</vt:lpstr>
      <vt:lpstr>Conditions: (3) Constant variability</vt:lpstr>
      <vt:lpstr>Checking conditions</vt:lpstr>
      <vt:lpstr>Checking conditions</vt:lpstr>
      <vt:lpstr>Checking conditions</vt:lpstr>
      <vt:lpstr>Checking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Fitting, Residuals, and Correlation</dc:title>
  <cp:lastModifiedBy>Willwerscheid, Jason R</cp:lastModifiedBy>
  <cp:revision>5</cp:revision>
  <dcterms:modified xsi:type="dcterms:W3CDTF">2022-11-11T02:45:43Z</dcterms:modified>
</cp:coreProperties>
</file>