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IBM Plex Sans"/>
      <p:regular r:id="rId32"/>
      <p:bold r:id="rId33"/>
      <p:italic r:id="rId34"/>
      <p:boldItalic r:id="rId35"/>
    </p:embeddedFont>
    <p:embeddedFont>
      <p:font typeface="IBM Plex Sans Light"/>
      <p:regular r:id="rId36"/>
      <p:bold r:id="rId37"/>
      <p:italic r:id="rId38"/>
      <p:boldItalic r:id="rId39"/>
    </p:embeddedFont>
    <p:embeddedFont>
      <p:font typeface="Saira Condensed SemiBold"/>
      <p:regular r:id="rId40"/>
      <p:bold r:id="rId41"/>
    </p:embeddedFont>
    <p:embeddedFont>
      <p:font typeface="Saira Condensed Light"/>
      <p:regular r:id="rId42"/>
      <p:bold r:id="rId43"/>
    </p:embeddedFont>
    <p:embeddedFont>
      <p:font typeface="IBM Plex Sans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airaCondensedSemiBold-regular.fntdata"/><Relationship Id="rId20" Type="http://schemas.openxmlformats.org/officeDocument/2006/relationships/slide" Target="slides/slide16.xml"/><Relationship Id="rId42" Type="http://schemas.openxmlformats.org/officeDocument/2006/relationships/font" Target="fonts/SairaCondensedLight-regular.fntdata"/><Relationship Id="rId41" Type="http://schemas.openxmlformats.org/officeDocument/2006/relationships/font" Target="fonts/SairaCondensedSemiBold-bold.fntdata"/><Relationship Id="rId22" Type="http://schemas.openxmlformats.org/officeDocument/2006/relationships/slide" Target="slides/slide18.xml"/><Relationship Id="rId44" Type="http://schemas.openxmlformats.org/officeDocument/2006/relationships/font" Target="fonts/IBMPlexSansSemiBold-regular.fntdata"/><Relationship Id="rId21" Type="http://schemas.openxmlformats.org/officeDocument/2006/relationships/slide" Target="slides/slide17.xml"/><Relationship Id="rId43" Type="http://schemas.openxmlformats.org/officeDocument/2006/relationships/font" Target="fonts/SairaCondensedLight-bold.fntdata"/><Relationship Id="rId24" Type="http://schemas.openxmlformats.org/officeDocument/2006/relationships/slide" Target="slides/slide20.xml"/><Relationship Id="rId46" Type="http://schemas.openxmlformats.org/officeDocument/2006/relationships/font" Target="fonts/IBMPlexSansSemiBold-italic.fntdata"/><Relationship Id="rId23" Type="http://schemas.openxmlformats.org/officeDocument/2006/relationships/slide" Target="slides/slide19.xml"/><Relationship Id="rId45" Type="http://schemas.openxmlformats.org/officeDocument/2006/relationships/font" Target="fonts/IBMPlex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IBMPlexSansSemiBold-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IBMPlexSans-bold.fntdata"/><Relationship Id="rId10" Type="http://schemas.openxmlformats.org/officeDocument/2006/relationships/slide" Target="slides/slide6.xml"/><Relationship Id="rId32" Type="http://schemas.openxmlformats.org/officeDocument/2006/relationships/font" Target="fonts/IBMPlexSans-regular.fntdata"/><Relationship Id="rId13" Type="http://schemas.openxmlformats.org/officeDocument/2006/relationships/slide" Target="slides/slide9.xml"/><Relationship Id="rId35" Type="http://schemas.openxmlformats.org/officeDocument/2006/relationships/font" Target="fonts/IBMPlexSans-boldItalic.fntdata"/><Relationship Id="rId12" Type="http://schemas.openxmlformats.org/officeDocument/2006/relationships/slide" Target="slides/slide8.xml"/><Relationship Id="rId34" Type="http://schemas.openxmlformats.org/officeDocument/2006/relationships/font" Target="fonts/IBMPlexSans-italic.fntdata"/><Relationship Id="rId15" Type="http://schemas.openxmlformats.org/officeDocument/2006/relationships/slide" Target="slides/slide11.xml"/><Relationship Id="rId37" Type="http://schemas.openxmlformats.org/officeDocument/2006/relationships/font" Target="fonts/IBMPlexSansLight-bold.fntdata"/><Relationship Id="rId14" Type="http://schemas.openxmlformats.org/officeDocument/2006/relationships/slide" Target="slides/slide10.xml"/><Relationship Id="rId36" Type="http://schemas.openxmlformats.org/officeDocument/2006/relationships/font" Target="fonts/IBMPlexSansLight-regular.fntdata"/><Relationship Id="rId17" Type="http://schemas.openxmlformats.org/officeDocument/2006/relationships/slide" Target="slides/slide13.xml"/><Relationship Id="rId39" Type="http://schemas.openxmlformats.org/officeDocument/2006/relationships/font" Target="fonts/IBMPlexSansLight-boldItalic.fntdata"/><Relationship Id="rId16" Type="http://schemas.openxmlformats.org/officeDocument/2006/relationships/slide" Target="slides/slide12.xml"/><Relationship Id="rId38" Type="http://schemas.openxmlformats.org/officeDocument/2006/relationships/font" Target="fonts/IBMPlexSans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7176c2411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a7176c241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7176c2411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a7176c2411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176c2411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a7176c241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7176c2411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a7176c2411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7176c2411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a7176c2411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7176c2411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a7176c2411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7176c2411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a7176c2411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7176c2411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2a7176c2411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7176c2411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a7176c2411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7176c2411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a7176c2411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7176c2411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a7176c2411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7176c2411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2a7176c2411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7176c2411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a7176c2411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7176c2411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a7176c2411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7176c2411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2a7176c2411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6da5342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6da5342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a6da5342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7176c2411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7176c2411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a7176c2411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176c2411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a7176c241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7176c2411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a7176c241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7176c241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a7176c241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7176c2411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a7176c241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7176c241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a7176c241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7176c2411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a7176c2411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7176c2411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a7176c241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descr="Background pattern&#10;&#10;Description automatically generated" id="15" name="Google Shape;15;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 name="Google Shape;16;p2"/>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65" name="Shape 65"/>
        <p:cNvGrpSpPr/>
        <p:nvPr/>
      </p:nvGrpSpPr>
      <p:grpSpPr>
        <a:xfrm>
          <a:off x="0" y="0"/>
          <a:ext cx="0" cy="0"/>
          <a:chOff x="0" y="0"/>
          <a:chExt cx="0" cy="0"/>
        </a:xfrm>
      </p:grpSpPr>
      <p:sp>
        <p:nvSpPr>
          <p:cNvPr id="66" name="Google Shape;66;p11"/>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2" type="body"/>
          </p:nvPr>
        </p:nvSpPr>
        <p:spPr>
          <a:xfrm>
            <a:off x="644773"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3" type="body"/>
          </p:nvPr>
        </p:nvSpPr>
        <p:spPr>
          <a:xfrm>
            <a:off x="4351622"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4" type="body"/>
          </p:nvPr>
        </p:nvSpPr>
        <p:spPr>
          <a:xfrm>
            <a:off x="8058471"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72" name="Shape 72"/>
        <p:cNvGrpSpPr/>
        <p:nvPr/>
      </p:nvGrpSpPr>
      <p:grpSpPr>
        <a:xfrm>
          <a:off x="0" y="0"/>
          <a:ext cx="0" cy="0"/>
          <a:chOff x="0" y="0"/>
          <a:chExt cx="0" cy="0"/>
        </a:xfrm>
      </p:grpSpPr>
      <p:sp>
        <p:nvSpPr>
          <p:cNvPr id="73" name="Google Shape;73;p12"/>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a:off x="644526"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2" type="body"/>
          </p:nvPr>
        </p:nvSpPr>
        <p:spPr>
          <a:xfrm>
            <a:off x="6400803"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3" type="body"/>
          </p:nvPr>
        </p:nvSpPr>
        <p:spPr>
          <a:xfrm>
            <a:off x="644526"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4" type="body"/>
          </p:nvPr>
        </p:nvSpPr>
        <p:spPr>
          <a:xfrm>
            <a:off x="6400803"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79" name="Shape 79"/>
        <p:cNvGrpSpPr/>
        <p:nvPr/>
      </p:nvGrpSpPr>
      <p:grpSpPr>
        <a:xfrm>
          <a:off x="0" y="0"/>
          <a:ext cx="0" cy="0"/>
          <a:chOff x="0" y="0"/>
          <a:chExt cx="0" cy="0"/>
        </a:xfrm>
      </p:grpSpPr>
      <p:sp>
        <p:nvSpPr>
          <p:cNvPr id="80" name="Google Shape;80;p1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2" type="body"/>
          </p:nvPr>
        </p:nvSpPr>
        <p:spPr>
          <a:xfrm>
            <a:off x="644526"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3" type="body"/>
          </p:nvPr>
        </p:nvSpPr>
        <p:spPr>
          <a:xfrm>
            <a:off x="6400803"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4" type="body"/>
          </p:nvPr>
        </p:nvSpPr>
        <p:spPr>
          <a:xfrm>
            <a:off x="644526"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5" type="body"/>
          </p:nvPr>
        </p:nvSpPr>
        <p:spPr>
          <a:xfrm>
            <a:off x="6400803"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87" name="Shape 87"/>
        <p:cNvGrpSpPr/>
        <p:nvPr/>
      </p:nvGrpSpPr>
      <p:grpSpPr>
        <a:xfrm>
          <a:off x="0" y="0"/>
          <a:ext cx="0" cy="0"/>
          <a:chOff x="0" y="0"/>
          <a:chExt cx="0" cy="0"/>
        </a:xfrm>
      </p:grpSpPr>
      <p:sp>
        <p:nvSpPr>
          <p:cNvPr id="88" name="Google Shape;88;p14"/>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4"/>
          <p:cNvSpPr txBox="1"/>
          <p:nvPr>
            <p:ph idx="2" type="body"/>
          </p:nvPr>
        </p:nvSpPr>
        <p:spPr>
          <a:xfrm>
            <a:off x="5359999" y="2210085"/>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4"/>
          <p:cNvSpPr txBox="1"/>
          <p:nvPr>
            <p:ph idx="3" type="body"/>
          </p:nvPr>
        </p:nvSpPr>
        <p:spPr>
          <a:xfrm>
            <a:off x="8429308"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4"/>
          <p:cNvSpPr txBox="1"/>
          <p:nvPr>
            <p:ph idx="4" type="body"/>
          </p:nvPr>
        </p:nvSpPr>
        <p:spPr>
          <a:xfrm>
            <a:off x="5359999" y="4448439"/>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4"/>
          <p:cNvSpPr txBox="1"/>
          <p:nvPr>
            <p:ph idx="5" type="body"/>
          </p:nvPr>
        </p:nvSpPr>
        <p:spPr>
          <a:xfrm>
            <a:off x="8429308"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4"/>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95" name="Shape 95"/>
        <p:cNvGrpSpPr/>
        <p:nvPr/>
      </p:nvGrpSpPr>
      <p:grpSpPr>
        <a:xfrm>
          <a:off x="0" y="0"/>
          <a:ext cx="0" cy="0"/>
          <a:chOff x="0" y="0"/>
          <a:chExt cx="0" cy="0"/>
        </a:xfrm>
      </p:grpSpPr>
      <p:sp>
        <p:nvSpPr>
          <p:cNvPr id="96" name="Google Shape;96;p15"/>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5"/>
          <p:cNvSpPr txBox="1"/>
          <p:nvPr>
            <p:ph idx="2"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5"/>
          <p:cNvSpPr txBox="1"/>
          <p:nvPr>
            <p:ph idx="3" type="body"/>
          </p:nvPr>
        </p:nvSpPr>
        <p:spPr>
          <a:xfrm>
            <a:off x="5359205"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5"/>
          <p:cNvSpPr txBox="1"/>
          <p:nvPr>
            <p:ph idx="4" type="body"/>
          </p:nvPr>
        </p:nvSpPr>
        <p:spPr>
          <a:xfrm>
            <a:off x="8427720"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5" type="body"/>
          </p:nvPr>
        </p:nvSpPr>
        <p:spPr>
          <a:xfrm>
            <a:off x="5359205"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5"/>
          <p:cNvSpPr txBox="1"/>
          <p:nvPr>
            <p:ph idx="6" type="body"/>
          </p:nvPr>
        </p:nvSpPr>
        <p:spPr>
          <a:xfrm>
            <a:off x="8427720"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104" name="Shape 104"/>
        <p:cNvGrpSpPr/>
        <p:nvPr/>
      </p:nvGrpSpPr>
      <p:grpSpPr>
        <a:xfrm>
          <a:off x="0" y="0"/>
          <a:ext cx="0" cy="0"/>
          <a:chOff x="0" y="0"/>
          <a:chExt cx="0" cy="0"/>
        </a:xfrm>
      </p:grpSpPr>
      <p:sp>
        <p:nvSpPr>
          <p:cNvPr id="105" name="Google Shape;105;p16"/>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6"/>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6"/>
          <p:cNvSpPr txBox="1"/>
          <p:nvPr>
            <p:ph idx="2" type="body"/>
          </p:nvPr>
        </p:nvSpPr>
        <p:spPr>
          <a:xfrm>
            <a:off x="644769"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6"/>
          <p:cNvSpPr txBox="1"/>
          <p:nvPr>
            <p:ph idx="3" type="body"/>
          </p:nvPr>
        </p:nvSpPr>
        <p:spPr>
          <a:xfrm>
            <a:off x="6172200"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17"/>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7"/>
          <p:cNvSpPr txBox="1"/>
          <p:nvPr>
            <p:ph idx="1" type="body"/>
          </p:nvPr>
        </p:nvSpPr>
        <p:spPr>
          <a:xfrm>
            <a:off x="644772"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17"/>
          <p:cNvSpPr txBox="1"/>
          <p:nvPr>
            <p:ph idx="2" type="body"/>
          </p:nvPr>
        </p:nvSpPr>
        <p:spPr>
          <a:xfrm>
            <a:off x="644772"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7"/>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5" name="Google Shape;115;p17"/>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7"/>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2" name="Shape 122"/>
        <p:cNvGrpSpPr/>
        <p:nvPr/>
      </p:nvGrpSpPr>
      <p:grpSpPr>
        <a:xfrm>
          <a:off x="0" y="0"/>
          <a:ext cx="0" cy="0"/>
          <a:chOff x="0" y="0"/>
          <a:chExt cx="0" cy="0"/>
        </a:xfrm>
      </p:grpSpPr>
      <p:sp>
        <p:nvSpPr>
          <p:cNvPr id="123" name="Google Shape;12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pic>
        <p:nvPicPr>
          <p:cNvPr descr="A statue of a person riding a horse&#10;&#10;Description automatically generated with medium confidence" id="21" name="Google Shape;21;p3"/>
          <p:cNvPicPr preferRelativeResize="0"/>
          <p:nvPr/>
        </p:nvPicPr>
        <p:blipFill rotWithShape="1">
          <a:blip r:embed="rId2">
            <a:alphaModFix/>
          </a:blip>
          <a:srcRect b="0" l="16253" r="0" t="0"/>
          <a:stretch/>
        </p:blipFill>
        <p:spPr>
          <a:xfrm>
            <a:off x="2" y="0"/>
            <a:ext cx="8636340" cy="6858000"/>
          </a:xfrm>
          <a:prstGeom prst="rect">
            <a:avLst/>
          </a:prstGeom>
          <a:noFill/>
          <a:ln>
            <a:noFill/>
          </a:ln>
        </p:spPr>
      </p:pic>
      <p:pic>
        <p:nvPicPr>
          <p:cNvPr descr="A picture containing shape&#10;&#10;Description automatically generated" id="22" name="Google Shape;22;p3"/>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23" name="Google Shape;23;p3"/>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10406269" y="6342033"/>
            <a:ext cx="1124345"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1"/>
          <p:cNvSpPr txBox="1"/>
          <p:nvPr>
            <p:ph idx="1" type="body"/>
          </p:nvPr>
        </p:nvSpPr>
        <p:spPr>
          <a:xfrm>
            <a:off x="5183188" y="987428"/>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7" name="Google Shape;127;p21"/>
          <p:cNvSpPr txBox="1"/>
          <p:nvPr>
            <p:ph idx="2"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8" name="Google Shape;128;p21"/>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2"/>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2"/>
          <p:cNvSpPr txBox="1"/>
          <p:nvPr>
            <p:ph idx="1"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2"/>
          <p:cNvSpPr/>
          <p:nvPr>
            <p:ph idx="2" type="pic"/>
          </p:nvPr>
        </p:nvSpPr>
        <p:spPr>
          <a:xfrm>
            <a:off x="5183188" y="987428"/>
            <a:ext cx="6172200" cy="4873625"/>
          </a:xfrm>
          <a:prstGeom prst="rect">
            <a:avLst/>
          </a:prstGeom>
          <a:noFill/>
          <a:ln>
            <a:noFill/>
          </a:ln>
        </p:spPr>
      </p:sp>
      <p:sp>
        <p:nvSpPr>
          <p:cNvPr id="133" name="Google Shape;133;p2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3"/>
          <p:cNvSpPr txBox="1"/>
          <p:nvPr>
            <p:ph idx="1" type="body"/>
          </p:nvPr>
        </p:nvSpPr>
        <p:spPr>
          <a:xfrm rot="5400000">
            <a:off x="3881699" y="-1411302"/>
            <a:ext cx="4235176" cy="107090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7133433" y="1956597"/>
            <a:ext cx="5811839"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4"/>
          <p:cNvSpPr txBox="1"/>
          <p:nvPr>
            <p:ph idx="1" type="body"/>
          </p:nvPr>
        </p:nvSpPr>
        <p:spPr>
          <a:xfrm rot="5400000">
            <a:off x="1702715" y="-692819"/>
            <a:ext cx="5811839" cy="7927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103" r="14569" t="0"/>
          <a:stretch/>
        </p:blipFill>
        <p:spPr>
          <a:xfrm>
            <a:off x="-2033456" y="0"/>
            <a:ext cx="10392405" cy="6858000"/>
          </a:xfrm>
          <a:prstGeom prst="rect">
            <a:avLst/>
          </a:prstGeom>
          <a:noFill/>
          <a:ln>
            <a:noFill/>
          </a:ln>
        </p:spPr>
      </p:pic>
      <p:pic>
        <p:nvPicPr>
          <p:cNvPr descr="A picture containing shape&#10;&#10;Description automatically generated" id="29" name="Google Shape;29;p4"/>
          <p:cNvPicPr preferRelativeResize="0"/>
          <p:nvPr/>
        </p:nvPicPr>
        <p:blipFill rotWithShape="1">
          <a:blip r:embed="rId3">
            <a:alphaModFix/>
          </a:blip>
          <a:srcRect b="0" l="0" r="0" t="0"/>
          <a:stretch/>
        </p:blipFill>
        <p:spPr>
          <a:xfrm>
            <a:off x="298449" y="0"/>
            <a:ext cx="11893551" cy="6858000"/>
          </a:xfrm>
          <a:prstGeom prst="rect">
            <a:avLst/>
          </a:prstGeom>
          <a:noFill/>
          <a:ln>
            <a:noFill/>
          </a:ln>
        </p:spPr>
      </p:pic>
      <p:sp>
        <p:nvSpPr>
          <p:cNvPr id="30" name="Google Shape;30;p4"/>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4"/>
          <p:cNvSpPr txBox="1"/>
          <p:nvPr>
            <p:ph idx="10" type="dt"/>
          </p:nvPr>
        </p:nvSpPr>
        <p:spPr>
          <a:xfrm>
            <a:off x="10446026" y="6362185"/>
            <a:ext cx="1084590"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nvSpPr>
        <p:spPr>
          <a:xfrm>
            <a:off x="912816" y="1325690"/>
            <a:ext cx="4215776" cy="51354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IBM Plex Sans"/>
                <a:ea typeface="IBM Plex Sans"/>
                <a:cs typeface="IBM Plex Sans"/>
                <a:sym typeface="IBM Plex Sans"/>
              </a:rPr>
              <a:t>INSTRUCTIONS TO REPLACE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IBM Plex Sans"/>
              <a:ea typeface="IBM Plex Sans"/>
              <a:cs typeface="IBM Plex Sans"/>
              <a:sym typeface="IBM Plex Sans"/>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Go to View&gt;Slide Master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Locate this layout and duplicate it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Right-click the orange circle on the far-left side of this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Scroll to “Change Picture”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Select “From File” (note that your version of PowerPoint may use different menu language)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Select desired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Resize and crop image as necessary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Make sure image is sent to back (right click on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A body of water with buildings along it&#10;&#10;Description automatically generated with medium confidence" id="36" name="Google Shape;36;p5"/>
          <p:cNvPicPr preferRelativeResize="0"/>
          <p:nvPr/>
        </p:nvPicPr>
        <p:blipFill rotWithShape="1">
          <a:blip r:embed="rId2">
            <a:alphaModFix/>
          </a:blip>
          <a:srcRect b="0" l="0" r="0" t="0"/>
          <a:stretch/>
        </p:blipFill>
        <p:spPr>
          <a:xfrm>
            <a:off x="0" y="0"/>
            <a:ext cx="12090400" cy="6858000"/>
          </a:xfrm>
          <a:prstGeom prst="rect">
            <a:avLst/>
          </a:prstGeom>
          <a:noFill/>
          <a:ln>
            <a:noFill/>
          </a:ln>
        </p:spPr>
      </p:pic>
      <p:pic>
        <p:nvPicPr>
          <p:cNvPr descr="A picture containing shape&#10;&#10;Description automatically generated" id="37" name="Google Shape;37;p5"/>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38" name="Google Shape;38;p5"/>
          <p:cNvSpPr txBox="1"/>
          <p:nvPr>
            <p:ph type="title"/>
          </p:nvPr>
        </p:nvSpPr>
        <p:spPr>
          <a:xfrm>
            <a:off x="6617373" y="974037"/>
            <a:ext cx="4913243" cy="425436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5400"/>
              <a:buFont typeface="Saira Condensed SemiBol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6858002" y="5394965"/>
            <a:ext cx="4672615" cy="93149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2000"/>
              <a:buNone/>
              <a:defRPr b="0" i="0" sz="2000">
                <a:solidFill>
                  <a:schemeClr val="dk1"/>
                </a:solidFill>
                <a:latin typeface="IBM Plex Sans"/>
                <a:ea typeface="IBM Plex Sans"/>
                <a:cs typeface="IBM Plex Sans"/>
                <a:sym typeface="IBM Plex Sans"/>
              </a:defRPr>
            </a:lvl1pPr>
            <a:lvl2pPr indent="-228600" lvl="1" marL="914400" algn="l">
              <a:lnSpc>
                <a:spcPct val="90000"/>
              </a:lnSpc>
              <a:spcBef>
                <a:spcPts val="500"/>
              </a:spcBef>
              <a:spcAft>
                <a:spcPts val="0"/>
              </a:spcAft>
              <a:buSzPts val="2000"/>
              <a:buNone/>
              <a:defRPr sz="2000">
                <a:solidFill>
                  <a:srgbClr val="8E8F92"/>
                </a:solidFill>
              </a:defRPr>
            </a:lvl2pPr>
            <a:lvl3pPr indent="-228600" lvl="2" marL="1371600" algn="l">
              <a:lnSpc>
                <a:spcPct val="90000"/>
              </a:lnSpc>
              <a:spcBef>
                <a:spcPts val="500"/>
              </a:spcBef>
              <a:spcAft>
                <a:spcPts val="0"/>
              </a:spcAft>
              <a:buSzPts val="1800"/>
              <a:buNone/>
              <a:defRPr sz="1800">
                <a:solidFill>
                  <a:srgbClr val="8E8F92"/>
                </a:solidFill>
              </a:defRPr>
            </a:lvl3pPr>
            <a:lvl4pPr indent="-228600" lvl="3" marL="1828800" algn="l">
              <a:lnSpc>
                <a:spcPct val="90000"/>
              </a:lnSpc>
              <a:spcBef>
                <a:spcPts val="500"/>
              </a:spcBef>
              <a:spcAft>
                <a:spcPts val="0"/>
              </a:spcAft>
              <a:buSzPts val="1600"/>
              <a:buNone/>
              <a:defRPr sz="1600">
                <a:solidFill>
                  <a:srgbClr val="8E8F92"/>
                </a:solidFill>
              </a:defRPr>
            </a:lvl4pPr>
            <a:lvl5pPr indent="-228600" lvl="4" marL="2286000" algn="l">
              <a:lnSpc>
                <a:spcPct val="90000"/>
              </a:lnSpc>
              <a:spcBef>
                <a:spcPts val="500"/>
              </a:spcBef>
              <a:spcAft>
                <a:spcPts val="0"/>
              </a:spcAft>
              <a:buSzPts val="1600"/>
              <a:buNone/>
              <a:defRPr sz="1600">
                <a:solidFill>
                  <a:srgbClr val="8E8F92"/>
                </a:solidFill>
              </a:defRPr>
            </a:lvl5pPr>
            <a:lvl6pPr indent="-228600" lvl="5" marL="2743200" algn="l">
              <a:lnSpc>
                <a:spcPct val="90000"/>
              </a:lnSpc>
              <a:spcBef>
                <a:spcPts val="500"/>
              </a:spcBef>
              <a:spcAft>
                <a:spcPts val="0"/>
              </a:spcAft>
              <a:buClr>
                <a:srgbClr val="8E8F92"/>
              </a:buClr>
              <a:buSzPts val="1600"/>
              <a:buNone/>
              <a:defRPr sz="1600">
                <a:solidFill>
                  <a:srgbClr val="8E8F92"/>
                </a:solidFill>
              </a:defRPr>
            </a:lvl6pPr>
            <a:lvl7pPr indent="-228600" lvl="6" marL="3200400" algn="l">
              <a:lnSpc>
                <a:spcPct val="90000"/>
              </a:lnSpc>
              <a:spcBef>
                <a:spcPts val="500"/>
              </a:spcBef>
              <a:spcAft>
                <a:spcPts val="0"/>
              </a:spcAft>
              <a:buClr>
                <a:srgbClr val="8E8F92"/>
              </a:buClr>
              <a:buSzPts val="1600"/>
              <a:buNone/>
              <a:defRPr sz="1600">
                <a:solidFill>
                  <a:srgbClr val="8E8F92"/>
                </a:solidFill>
              </a:defRPr>
            </a:lvl7pPr>
            <a:lvl8pPr indent="-228600" lvl="7" marL="3657600" algn="l">
              <a:lnSpc>
                <a:spcPct val="90000"/>
              </a:lnSpc>
              <a:spcBef>
                <a:spcPts val="500"/>
              </a:spcBef>
              <a:spcAft>
                <a:spcPts val="0"/>
              </a:spcAft>
              <a:buClr>
                <a:srgbClr val="8E8F92"/>
              </a:buClr>
              <a:buSzPts val="1600"/>
              <a:buNone/>
              <a:defRPr sz="1600">
                <a:solidFill>
                  <a:srgbClr val="8E8F92"/>
                </a:solidFill>
              </a:defRPr>
            </a:lvl8pPr>
            <a:lvl9pPr indent="-228600" lvl="8" marL="4114800" algn="l">
              <a:lnSpc>
                <a:spcPct val="90000"/>
              </a:lnSpc>
              <a:spcBef>
                <a:spcPts val="500"/>
              </a:spcBef>
              <a:spcAft>
                <a:spcPts val="0"/>
              </a:spcAft>
              <a:buClr>
                <a:srgbClr val="8E8F92"/>
              </a:buClr>
              <a:buSzPts val="1600"/>
              <a:buNone/>
              <a:defRPr sz="1600">
                <a:solidFill>
                  <a:srgbClr val="8E8F9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40" name="Shape 40"/>
        <p:cNvGrpSpPr/>
        <p:nvPr/>
      </p:nvGrpSpPr>
      <p:grpSpPr>
        <a:xfrm>
          <a:off x="0" y="0"/>
          <a:ext cx="0" cy="0"/>
          <a:chOff x="0" y="0"/>
          <a:chExt cx="0" cy="0"/>
        </a:xfrm>
      </p:grpSpPr>
      <p:sp>
        <p:nvSpPr>
          <p:cNvPr id="41" name="Google Shape;41;p6"/>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44771" y="2202874"/>
            <a:ext cx="10709031" cy="38792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5" name="Shape 45"/>
        <p:cNvGrpSpPr/>
        <p:nvPr/>
      </p:nvGrpSpPr>
      <p:grpSpPr>
        <a:xfrm>
          <a:off x="0" y="0"/>
          <a:ext cx="0" cy="0"/>
          <a:chOff x="0" y="0"/>
          <a:chExt cx="0" cy="0"/>
        </a:xfrm>
      </p:grpSpPr>
      <p:pic>
        <p:nvPicPr>
          <p:cNvPr descr="A picture containing person, crowd, event, several&#10;&#10;Description automatically generated" id="46" name="Google Shape;46;p7"/>
          <p:cNvPicPr preferRelativeResize="0"/>
          <p:nvPr/>
        </p:nvPicPr>
        <p:blipFill rotWithShape="1">
          <a:blip r:embed="rId2">
            <a:alphaModFix/>
          </a:blip>
          <a:srcRect b="0" l="28985" r="0" t="0"/>
          <a:stretch/>
        </p:blipFill>
        <p:spPr>
          <a:xfrm>
            <a:off x="2" y="0"/>
            <a:ext cx="7305260" cy="6858000"/>
          </a:xfrm>
          <a:prstGeom prst="rect">
            <a:avLst/>
          </a:prstGeom>
          <a:noFill/>
          <a:ln>
            <a:noFill/>
          </a:ln>
        </p:spPr>
      </p:pic>
      <p:pic>
        <p:nvPicPr>
          <p:cNvPr descr="A picture containing shape&#10;&#10;Description automatically generated" id="47" name="Google Shape;47;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8" name="Google Shape;48;p7"/>
          <p:cNvSpPr txBox="1"/>
          <p:nvPr/>
        </p:nvSpPr>
        <p:spPr>
          <a:xfrm>
            <a:off x="7284722" y="3144277"/>
            <a:ext cx="4245895"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Saira Condensed Light"/>
                <a:ea typeface="Saira Condensed Light"/>
                <a:cs typeface="Saira Condensed Light"/>
                <a:sym typeface="Saira Condensed Light"/>
              </a:rPr>
              <a:t>THANK </a:t>
            </a:r>
            <a:r>
              <a:rPr b="1" i="0" lang="en-US" sz="5400" u="none" cap="none" strike="noStrike">
                <a:solidFill>
                  <a:schemeClr val="lt1"/>
                </a:solidFill>
                <a:latin typeface="Saira Condensed Light"/>
                <a:ea typeface="Saira Condensed Light"/>
                <a:cs typeface="Saira Condensed Light"/>
                <a:sym typeface="Saira Condensed Light"/>
              </a:rPr>
              <a:t>YOU</a:t>
            </a:r>
            <a:endParaRPr b="0" i="0" sz="1400" u="none" cap="none" strike="noStrike">
              <a:solidFill>
                <a:srgbClr val="000000"/>
              </a:solidFill>
              <a:latin typeface="Arial"/>
              <a:ea typeface="Arial"/>
              <a:cs typeface="Arial"/>
              <a:sym typeface="Arial"/>
            </a:endParaRPr>
          </a:p>
        </p:txBody>
      </p:sp>
      <p:sp>
        <p:nvSpPr>
          <p:cNvPr id="49" name="Google Shape;49;p7"/>
          <p:cNvSpPr txBox="1"/>
          <p:nvPr/>
        </p:nvSpPr>
        <p:spPr>
          <a:xfrm>
            <a:off x="6096002" y="5170418"/>
            <a:ext cx="5434615" cy="5847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IBM Plex Sans"/>
                <a:ea typeface="IBM Plex Sans"/>
                <a:cs typeface="IBM Plex Sans"/>
                <a:sym typeface="IBM Plex Sans"/>
              </a:rPr>
              <a:t>Stevens Institute of Technology</a:t>
            </a:r>
            <a:br>
              <a:rPr b="1" i="0" lang="en-US" sz="1600" u="none" cap="none" strike="noStrike">
                <a:solidFill>
                  <a:schemeClr val="lt1"/>
                </a:solidFill>
                <a:latin typeface="IBM Plex Sans"/>
                <a:ea typeface="IBM Plex Sans"/>
                <a:cs typeface="IBM Plex Sans"/>
                <a:sym typeface="IBM Plex Sans"/>
              </a:rPr>
            </a:br>
            <a:r>
              <a:rPr b="0" i="0" lang="en-US" sz="1600" u="none" cap="none" strike="noStrike">
                <a:solidFill>
                  <a:schemeClr val="lt1"/>
                </a:solidFill>
                <a:latin typeface="IBM Plex Sans"/>
                <a:ea typeface="IBM Plex Sans"/>
                <a:cs typeface="IBM Plex Sans"/>
                <a:sym typeface="IBM Plex Sans"/>
              </a:rPr>
              <a:t>1 Castle Point Terrace, Hoboken, NJ 07030</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8"/>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Font typeface="NTR"/>
              <a:buChar char="-"/>
              <a:defRPr/>
            </a:lvl2pPr>
            <a:lvl3pPr indent="-330200" lvl="2" marL="1371600" algn="l">
              <a:lnSpc>
                <a:spcPct val="90000"/>
              </a:lnSpc>
              <a:spcBef>
                <a:spcPts val="500"/>
              </a:spcBef>
              <a:spcAft>
                <a:spcPts val="0"/>
              </a:spcAft>
              <a:buSzPts val="1600"/>
              <a:buFont typeface="NTR"/>
              <a:buChar char="-"/>
              <a:defRPr/>
            </a:lvl3pPr>
            <a:lvl4pPr indent="-330200" lvl="3" marL="1828800" algn="l">
              <a:lnSpc>
                <a:spcPct val="90000"/>
              </a:lnSpc>
              <a:spcBef>
                <a:spcPts val="500"/>
              </a:spcBef>
              <a:spcAft>
                <a:spcPts val="0"/>
              </a:spcAft>
              <a:buSzPts val="1600"/>
              <a:buFont typeface="NTR"/>
              <a:buChar char="-"/>
              <a:defRPr/>
            </a:lvl4pPr>
            <a:lvl5pPr indent="-317500" lvl="4" marL="2286000" algn="l">
              <a:lnSpc>
                <a:spcPct val="90000"/>
              </a:lnSpc>
              <a:spcBef>
                <a:spcPts val="500"/>
              </a:spcBef>
              <a:spcAft>
                <a:spcPts val="0"/>
              </a:spcAft>
              <a:buSzPts val="1400"/>
              <a:buFont typeface="NTR"/>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9"/>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644769"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9" name="Shape 59"/>
        <p:cNvGrpSpPr/>
        <p:nvPr/>
      </p:nvGrpSpPr>
      <p:grpSpPr>
        <a:xfrm>
          <a:off x="0" y="0"/>
          <a:ext cx="0" cy="0"/>
          <a:chOff x="0" y="0"/>
          <a:chExt cx="0" cy="0"/>
        </a:xfrm>
      </p:grpSpPr>
      <p:sp>
        <p:nvSpPr>
          <p:cNvPr id="60" name="Google Shape;60;p10"/>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 type="body"/>
          </p:nvPr>
        </p:nvSpPr>
        <p:spPr>
          <a:xfrm>
            <a:off x="644773"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2" type="body"/>
          </p:nvPr>
        </p:nvSpPr>
        <p:spPr>
          <a:xfrm>
            <a:off x="4351622"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3" type="body"/>
          </p:nvPr>
        </p:nvSpPr>
        <p:spPr>
          <a:xfrm>
            <a:off x="8058471"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Saira Condensed SemiBold"/>
              <a:buNone/>
              <a:defRPr b="1" i="0" sz="4000" u="none" cap="none" strike="noStrike">
                <a:solidFill>
                  <a:schemeClr val="dk1"/>
                </a:solidFill>
                <a:latin typeface="Saira Condensed SemiBold"/>
                <a:ea typeface="Saira Condensed SemiBold"/>
                <a:cs typeface="Saira Condensed SemiBold"/>
                <a:sym typeface="Saira Condensed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4"/>
              </a:buClr>
              <a:buSzPts val="1800"/>
              <a:buFont typeface="Noto Sans Symbols"/>
              <a:buChar char="▪"/>
              <a:defRPr b="0" i="0" sz="1800" u="none" cap="none" strike="noStrike">
                <a:solidFill>
                  <a:schemeClr val="dk1"/>
                </a:solidFill>
                <a:latin typeface="IBM Plex Sans"/>
                <a:ea typeface="IBM Plex Sans"/>
                <a:cs typeface="IBM Plex Sans"/>
                <a:sym typeface="IBM Plex Sans"/>
              </a:defRPr>
            </a:lvl1pPr>
            <a:lvl2pPr indent="-342900" lvl="1" marL="914400" marR="0" rtl="0" algn="l">
              <a:lnSpc>
                <a:spcPct val="90000"/>
              </a:lnSpc>
              <a:spcBef>
                <a:spcPts val="500"/>
              </a:spcBef>
              <a:spcAft>
                <a:spcPts val="0"/>
              </a:spcAft>
              <a:buClr>
                <a:schemeClr val="accent4"/>
              </a:buClr>
              <a:buSzPts val="1800"/>
              <a:buFont typeface="NTR"/>
              <a:buChar char="-"/>
              <a:defRPr b="0" i="0" sz="1800" u="none" cap="none" strike="noStrike">
                <a:solidFill>
                  <a:schemeClr val="dk1"/>
                </a:solidFill>
                <a:latin typeface="IBM Plex Sans"/>
                <a:ea typeface="IBM Plex Sans"/>
                <a:cs typeface="IBM Plex Sans"/>
                <a:sym typeface="IBM Plex Sans"/>
              </a:defRPr>
            </a:lvl2pPr>
            <a:lvl3pPr indent="-330200" lvl="2" marL="13716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3pPr>
            <a:lvl4pPr indent="-330200" lvl="3" marL="18288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4pPr>
            <a:lvl5pPr indent="-317500" lvl="4" marL="2286000" marR="0" rtl="0" algn="l">
              <a:lnSpc>
                <a:spcPct val="90000"/>
              </a:lnSpc>
              <a:spcBef>
                <a:spcPts val="5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datasets/nelgiriyewithana/top-spotify-songs-2023/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stevens.zoom.us/rec/share/vyuervA9CmEP9mS1OaIOIijxYdtH4lcybumFuZMk7v29hQD0VnPw6hv9O0TDUry7.cG3qUO3MreXIXySN?startTime=17026927310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Saira Condensed Light"/>
              <a:buNone/>
            </a:pPr>
            <a:r>
              <a:rPr lang="en-US"/>
              <a:t>Analysis of dataset- Top Spotify Songs of 2023</a:t>
            </a:r>
            <a:endParaRPr/>
          </a:p>
        </p:txBody>
      </p:sp>
      <p:sp>
        <p:nvSpPr>
          <p:cNvPr id="145" name="Google Shape;145;p25"/>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000"/>
              <a:buNone/>
            </a:pPr>
            <a:r>
              <a:rPr lang="en-US"/>
              <a:t>Course: AAI 695-A</a:t>
            </a:r>
            <a:endParaRPr/>
          </a:p>
          <a:p>
            <a:pPr indent="0" lvl="0" marL="0" rtl="0" algn="r">
              <a:lnSpc>
                <a:spcPct val="90000"/>
              </a:lnSpc>
              <a:spcBef>
                <a:spcPts val="0"/>
              </a:spcBef>
              <a:spcAft>
                <a:spcPts val="0"/>
              </a:spcAft>
              <a:buSzPts val="2000"/>
              <a:buNone/>
            </a:pPr>
            <a:r>
              <a:rPr lang="en-US"/>
              <a:t>Team- 24</a:t>
            </a:r>
            <a:endParaRPr/>
          </a:p>
        </p:txBody>
      </p:sp>
      <p:sp>
        <p:nvSpPr>
          <p:cNvPr id="146" name="Google Shape;146;p25"/>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t/>
            </a:r>
            <a:endParaRPr/>
          </a:p>
        </p:txBody>
      </p:sp>
      <p:sp>
        <p:nvSpPr>
          <p:cNvPr id="147" name="Google Shape;147;p25"/>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p>
            <a:pPr indent="0" lvl="0" marL="0" rtl="0" algn="r">
              <a:lnSpc>
                <a:spcPct val="100000"/>
              </a:lnSpc>
              <a:spcBef>
                <a:spcPts val="0"/>
              </a:spcBef>
              <a:spcAft>
                <a:spcPts val="0"/>
              </a:spcAft>
              <a:buSzPts val="1400"/>
              <a:buNone/>
            </a:pPr>
            <a:r>
              <a:rPr lang="en-US"/>
              <a:t>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18" name="Google Shape;218;p34"/>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Plot of the highest valued attributes vs Count</a:t>
            </a:r>
            <a:endParaRPr/>
          </a:p>
        </p:txBody>
      </p:sp>
      <p:sp>
        <p:nvSpPr>
          <p:cNvPr id="219" name="Google Shape;219;p34"/>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0" name="Google Shape;220;p34"/>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Songs with high danceability have featured </a:t>
            </a:r>
            <a:r>
              <a:rPr lang="en-US" sz="1400"/>
              <a:t>the most in the top streamed list followed by energy.</a:t>
            </a:r>
            <a:endParaRPr sz="1400"/>
          </a:p>
          <a:p>
            <a:pPr indent="-317500" lvl="0" marL="457200" rtl="0" algn="l">
              <a:lnSpc>
                <a:spcPct val="90000"/>
              </a:lnSpc>
              <a:spcBef>
                <a:spcPts val="0"/>
              </a:spcBef>
              <a:spcAft>
                <a:spcPts val="0"/>
              </a:spcAft>
              <a:buSzPts val="1400"/>
              <a:buChar char="▪"/>
            </a:pPr>
            <a:r>
              <a:rPr lang="en-US" sz="1400"/>
              <a:t>Liveness and Instrumentalness seem to matter least for a song to be popular.</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26" name="Google Shape;226;p35"/>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Plot of a release year vs count with key as the hue for top 400 songs</a:t>
            </a:r>
            <a:endParaRPr/>
          </a:p>
        </p:txBody>
      </p:sp>
      <p:sp>
        <p:nvSpPr>
          <p:cNvPr id="227" name="Google Shape;227;p35"/>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8" name="Google Shape;228;p35"/>
          <p:cNvPicPr preferRelativeResize="0"/>
          <p:nvPr/>
        </p:nvPicPr>
        <p:blipFill>
          <a:blip r:embed="rId3">
            <a:alphaModFix/>
          </a:blip>
          <a:stretch>
            <a:fillRect/>
          </a:stretch>
        </p:blipFill>
        <p:spPr>
          <a:xfrm>
            <a:off x="807050" y="2173427"/>
            <a:ext cx="10577900" cy="409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34" name="Google Shape;234;p36"/>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Plot of Key vs count with popularity as hue for all songs</a:t>
            </a:r>
            <a:endParaRPr/>
          </a:p>
        </p:txBody>
      </p:sp>
      <p:sp>
        <p:nvSpPr>
          <p:cNvPr id="235" name="Google Shape;235;p36"/>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p36"/>
          <p:cNvPicPr preferRelativeResize="0"/>
          <p:nvPr/>
        </p:nvPicPr>
        <p:blipFill>
          <a:blip r:embed="rId3">
            <a:alphaModFix/>
          </a:blip>
          <a:stretch>
            <a:fillRect/>
          </a:stretch>
        </p:blipFill>
        <p:spPr>
          <a:xfrm>
            <a:off x="1064100" y="2032282"/>
            <a:ext cx="10063795" cy="38918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42" name="Google Shape;242;p37"/>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Correlation Analysis</a:t>
            </a:r>
            <a:endParaRPr/>
          </a:p>
        </p:txBody>
      </p:sp>
      <p:sp>
        <p:nvSpPr>
          <p:cNvPr id="243" name="Google Shape;243;p3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4" name="Google Shape;244;p37"/>
          <p:cNvPicPr preferRelativeResize="0"/>
          <p:nvPr/>
        </p:nvPicPr>
        <p:blipFill>
          <a:blip r:embed="rId3">
            <a:alphaModFix/>
          </a:blip>
          <a:stretch>
            <a:fillRect/>
          </a:stretch>
        </p:blipFill>
        <p:spPr>
          <a:xfrm>
            <a:off x="3133725" y="1746100"/>
            <a:ext cx="5924550" cy="489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50" name="Google Shape;250;p38"/>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Correlation Analysis</a:t>
            </a:r>
            <a:endParaRPr/>
          </a:p>
        </p:txBody>
      </p:sp>
      <p:sp>
        <p:nvSpPr>
          <p:cNvPr id="251" name="Google Shape;251;p38"/>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2" name="Google Shape;252;p38"/>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Acousticness has a negative correlation with Energy and </a:t>
            </a:r>
            <a:r>
              <a:rPr lang="en-US" sz="1400"/>
              <a:t>Danceability.</a:t>
            </a:r>
            <a:endParaRPr sz="1400"/>
          </a:p>
          <a:p>
            <a:pPr indent="-317500" lvl="0" marL="457200" rtl="0" algn="l">
              <a:lnSpc>
                <a:spcPct val="90000"/>
              </a:lnSpc>
              <a:spcBef>
                <a:spcPts val="0"/>
              </a:spcBef>
              <a:spcAft>
                <a:spcPts val="0"/>
              </a:spcAft>
              <a:buSzPts val="1400"/>
              <a:buChar char="▪"/>
            </a:pPr>
            <a:r>
              <a:rPr lang="en-US" sz="1400"/>
              <a:t>Energy and Danceability have a positive correlation.</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258" name="Google Shape;258;p39"/>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to predict the popularity/ amount streamed</a:t>
            </a:r>
            <a:endParaRPr/>
          </a:p>
        </p:txBody>
      </p:sp>
      <p:sp>
        <p:nvSpPr>
          <p:cNvPr id="259" name="Google Shape;259;p39"/>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p39"/>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 ['bpm','danceability_%', 'valence_%', 'energy_%', 'acousticness_%','instrumentalness_%', 'liveness_%', 'speechiness_%', 'key_numeric','mode','in_spotify_playlists', 'in_spotify_charts','in_apple_playlists', 'in_apple_charts', 'in_deezer_playlists','in_deezer_charts', 'in_shazam_charts']</a:t>
            </a:r>
            <a:endParaRPr sz="1400"/>
          </a:p>
          <a:p>
            <a:pPr indent="-317500" lvl="0" marL="457200" rtl="0" algn="l">
              <a:lnSpc>
                <a:spcPct val="90000"/>
              </a:lnSpc>
              <a:spcBef>
                <a:spcPts val="0"/>
              </a:spcBef>
              <a:spcAft>
                <a:spcPts val="0"/>
              </a:spcAft>
              <a:buSzPts val="1400"/>
              <a:buChar char="▪"/>
            </a:pPr>
            <a:r>
              <a:rPr lang="en-US" sz="1400"/>
              <a:t>Target: streams_percentile_category</a:t>
            </a:r>
            <a:endParaRPr sz="1400"/>
          </a:p>
          <a:p>
            <a:pPr indent="0" lvl="0" marL="0" rtl="0" algn="l">
              <a:lnSpc>
                <a:spcPct val="90000"/>
              </a:lnSpc>
              <a:spcBef>
                <a:spcPts val="0"/>
              </a:spcBef>
              <a:spcAft>
                <a:spcPts val="0"/>
              </a:spcAft>
              <a:buNone/>
            </a:pPr>
            <a:r>
              <a:t/>
            </a:r>
            <a:endParaRPr sz="1400"/>
          </a:p>
        </p:txBody>
      </p:sp>
      <p:pic>
        <p:nvPicPr>
          <p:cNvPr id="261" name="Google Shape;261;p39"/>
          <p:cNvPicPr preferRelativeResize="0"/>
          <p:nvPr/>
        </p:nvPicPr>
        <p:blipFill>
          <a:blip r:embed="rId3">
            <a:alphaModFix/>
          </a:blip>
          <a:stretch>
            <a:fillRect/>
          </a:stretch>
        </p:blipFill>
        <p:spPr>
          <a:xfrm>
            <a:off x="3671875" y="3111888"/>
            <a:ext cx="4848225"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267" name="Google Shape;267;p40"/>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to predict the popularity/ amount streamed- Feature importance</a:t>
            </a:r>
            <a:endParaRPr/>
          </a:p>
        </p:txBody>
      </p:sp>
      <p:sp>
        <p:nvSpPr>
          <p:cNvPr id="268" name="Google Shape;268;p4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9" name="Google Shape;269;p40"/>
          <p:cNvPicPr preferRelativeResize="0"/>
          <p:nvPr/>
        </p:nvPicPr>
        <p:blipFill>
          <a:blip r:embed="rId3">
            <a:alphaModFix/>
          </a:blip>
          <a:stretch>
            <a:fillRect/>
          </a:stretch>
        </p:blipFill>
        <p:spPr>
          <a:xfrm>
            <a:off x="2050550" y="1803582"/>
            <a:ext cx="8090901" cy="44730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275" name="Google Shape;275;p41"/>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for classifying number of Spotify playlists a song will be in.</a:t>
            </a:r>
            <a:endParaRPr/>
          </a:p>
        </p:txBody>
      </p:sp>
      <p:sp>
        <p:nvSpPr>
          <p:cNvPr id="276" name="Google Shape;276;p41"/>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41"/>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features=['streams','bpm','danceability_%', 'valence_%', 'energy_%', 'acousticness_%','instrumentalness_%', 'liveness_%', 'speechiness_%', 'key_numeric','mode', 'in_spotify_charts','in_apple_playlists', 'in_apple_charts', 'in_deezer_playlists','in_deezer_charts', 'in_shazam_charts']</a:t>
            </a:r>
            <a:endParaRPr sz="1400"/>
          </a:p>
          <a:p>
            <a:pPr indent="-317500" lvl="0" marL="457200" rtl="0" algn="l">
              <a:lnSpc>
                <a:spcPct val="90000"/>
              </a:lnSpc>
              <a:spcBef>
                <a:spcPts val="0"/>
              </a:spcBef>
              <a:spcAft>
                <a:spcPts val="0"/>
              </a:spcAft>
              <a:buSzPts val="1400"/>
              <a:buChar char="▪"/>
            </a:pPr>
            <a:r>
              <a:rPr lang="en-US" sz="1400"/>
              <a:t>Target: percentile category for the number of Spotify playlists a song will appear in</a:t>
            </a:r>
            <a:endParaRPr sz="1400"/>
          </a:p>
          <a:p>
            <a:pPr indent="0" lvl="0" marL="0" rtl="0" algn="l">
              <a:lnSpc>
                <a:spcPct val="90000"/>
              </a:lnSpc>
              <a:spcBef>
                <a:spcPts val="0"/>
              </a:spcBef>
              <a:spcAft>
                <a:spcPts val="0"/>
              </a:spcAft>
              <a:buNone/>
            </a:pPr>
            <a:r>
              <a:t/>
            </a:r>
            <a:endParaRPr sz="1400"/>
          </a:p>
        </p:txBody>
      </p:sp>
      <p:pic>
        <p:nvPicPr>
          <p:cNvPr id="278" name="Google Shape;278;p41"/>
          <p:cNvPicPr preferRelativeResize="0"/>
          <p:nvPr/>
        </p:nvPicPr>
        <p:blipFill>
          <a:blip r:embed="rId3">
            <a:alphaModFix/>
          </a:blip>
          <a:stretch>
            <a:fillRect/>
          </a:stretch>
        </p:blipFill>
        <p:spPr>
          <a:xfrm>
            <a:off x="3681550" y="3340163"/>
            <a:ext cx="4638675" cy="2562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284" name="Google Shape;284;p42"/>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for classifying number of Spotify playlists a song will be in.</a:t>
            </a:r>
            <a:endParaRPr/>
          </a:p>
        </p:txBody>
      </p:sp>
      <p:sp>
        <p:nvSpPr>
          <p:cNvPr id="285" name="Google Shape;285;p42"/>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6" name="Google Shape;286;p42"/>
          <p:cNvPicPr preferRelativeResize="0"/>
          <p:nvPr/>
        </p:nvPicPr>
        <p:blipFill>
          <a:blip r:embed="rId3">
            <a:alphaModFix/>
          </a:blip>
          <a:stretch>
            <a:fillRect/>
          </a:stretch>
        </p:blipFill>
        <p:spPr>
          <a:xfrm>
            <a:off x="2153113" y="1860582"/>
            <a:ext cx="7885766" cy="44730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292" name="Google Shape;292;p43"/>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to predict mode of a song</a:t>
            </a:r>
            <a:endParaRPr/>
          </a:p>
        </p:txBody>
      </p:sp>
      <p:sp>
        <p:nvSpPr>
          <p:cNvPr id="293" name="Google Shape;293;p43"/>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4" name="Google Shape;294;p43"/>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a:t>
            </a:r>
            <a:r>
              <a:rPr lang="en-US" sz="1400"/>
              <a:t>['danceability_%', 'valence_%', 'energy_%', 'acousticness_%','instrumentalness_%', 'liveness_%', 'speechiness_%', 'key_numeric']</a:t>
            </a:r>
            <a:endParaRPr sz="1400"/>
          </a:p>
          <a:p>
            <a:pPr indent="-317500" lvl="0" marL="457200" rtl="0" algn="l">
              <a:lnSpc>
                <a:spcPct val="90000"/>
              </a:lnSpc>
              <a:spcBef>
                <a:spcPts val="0"/>
              </a:spcBef>
              <a:spcAft>
                <a:spcPts val="0"/>
              </a:spcAft>
              <a:buSzPts val="1400"/>
              <a:buChar char="▪"/>
            </a:pPr>
            <a:r>
              <a:rPr lang="en-US" sz="1400"/>
              <a:t>Target: Mode of a song</a:t>
            </a:r>
            <a:endParaRPr sz="1400"/>
          </a:p>
          <a:p>
            <a:pPr indent="0" lvl="0" marL="0" rtl="0" algn="l">
              <a:lnSpc>
                <a:spcPct val="90000"/>
              </a:lnSpc>
              <a:spcBef>
                <a:spcPts val="0"/>
              </a:spcBef>
              <a:spcAft>
                <a:spcPts val="0"/>
              </a:spcAft>
              <a:buNone/>
            </a:pPr>
            <a:r>
              <a:t/>
            </a:r>
            <a:endParaRPr sz="1400"/>
          </a:p>
        </p:txBody>
      </p:sp>
      <p:pic>
        <p:nvPicPr>
          <p:cNvPr id="295" name="Google Shape;295;p43"/>
          <p:cNvPicPr preferRelativeResize="0"/>
          <p:nvPr/>
        </p:nvPicPr>
        <p:blipFill>
          <a:blip r:embed="rId3">
            <a:alphaModFix/>
          </a:blip>
          <a:stretch>
            <a:fillRect/>
          </a:stretch>
        </p:blipFill>
        <p:spPr>
          <a:xfrm>
            <a:off x="3762375" y="3478025"/>
            <a:ext cx="4667250"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Introduction</a:t>
            </a:r>
            <a:endParaRPr/>
          </a:p>
        </p:txBody>
      </p:sp>
      <p:sp>
        <p:nvSpPr>
          <p:cNvPr id="153" name="Google Shape;153;p26"/>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Dataset</a:t>
            </a:r>
            <a:endParaRPr/>
          </a:p>
        </p:txBody>
      </p:sp>
      <p:sp>
        <p:nvSpPr>
          <p:cNvPr id="154" name="Google Shape;154;p26"/>
          <p:cNvSpPr txBox="1"/>
          <p:nvPr>
            <p:ph idx="2" type="body"/>
          </p:nvPr>
        </p:nvSpPr>
        <p:spPr>
          <a:xfrm>
            <a:off x="644771" y="2202874"/>
            <a:ext cx="10709031" cy="3879273"/>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This dataset contains a comprehensive list of the most famous songs of 2023 as listed on Spotify. The dataset offers a wealth of features beyond what is typically available in similar datasets. It provides insights into each song's attributes, popularity, and presence on various music platforms. The dataset includes information such as track name, artist(s) name, release date, Spotify playlists and charts, streaming statistics, Apple Music presence, Deezer presence, Shazam charts, and various audio features.</a:t>
            </a:r>
            <a:endParaRPr sz="1400"/>
          </a:p>
          <a:p>
            <a:pPr indent="-317500" lvl="0" marL="457200" rtl="0" algn="l">
              <a:lnSpc>
                <a:spcPct val="90000"/>
              </a:lnSpc>
              <a:spcBef>
                <a:spcPts val="0"/>
              </a:spcBef>
              <a:spcAft>
                <a:spcPts val="0"/>
              </a:spcAft>
              <a:buSzPts val="1400"/>
              <a:buChar char="▪"/>
            </a:pPr>
            <a:r>
              <a:rPr lang="en-US" sz="1400"/>
              <a:t>Link: </a:t>
            </a:r>
            <a:r>
              <a:rPr lang="en-US" sz="1400" u="sng">
                <a:solidFill>
                  <a:schemeClr val="hlink"/>
                </a:solidFill>
                <a:hlinkClick r:id="rId3"/>
              </a:rPr>
              <a:t>https://www.kaggle.com/datasets/nelgiriyewithana/top-spotify-songs-2023/data</a:t>
            </a:r>
            <a:endParaRPr sz="1400"/>
          </a:p>
          <a:p>
            <a:pPr indent="-317500" lvl="0" marL="457200" rtl="0" algn="l">
              <a:lnSpc>
                <a:spcPct val="90000"/>
              </a:lnSpc>
              <a:spcBef>
                <a:spcPts val="0"/>
              </a:spcBef>
              <a:spcAft>
                <a:spcPts val="0"/>
              </a:spcAft>
              <a:buSzPts val="1400"/>
              <a:buChar char="▪"/>
            </a:pPr>
            <a:r>
              <a:rPr lang="en-US" sz="1400"/>
              <a:t>Author: Nidula Elgiriyewithana</a:t>
            </a:r>
            <a:endParaRPr sz="1400"/>
          </a:p>
        </p:txBody>
      </p:sp>
      <p:sp>
        <p:nvSpPr>
          <p:cNvPr id="155" name="Google Shape;155;p2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301" name="Google Shape;301;p44"/>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Random forest to predict mode of a song</a:t>
            </a:r>
            <a:endParaRPr/>
          </a:p>
        </p:txBody>
      </p:sp>
      <p:sp>
        <p:nvSpPr>
          <p:cNvPr id="302" name="Google Shape;302;p44"/>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3" name="Google Shape;303;p44"/>
          <p:cNvPicPr preferRelativeResize="0"/>
          <p:nvPr/>
        </p:nvPicPr>
        <p:blipFill>
          <a:blip r:embed="rId3">
            <a:alphaModFix/>
          </a:blip>
          <a:stretch>
            <a:fillRect/>
          </a:stretch>
        </p:blipFill>
        <p:spPr>
          <a:xfrm>
            <a:off x="2160400" y="1746357"/>
            <a:ext cx="7871188" cy="44730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309" name="Google Shape;309;p45"/>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K Means</a:t>
            </a:r>
            <a:r>
              <a:rPr lang="en-US"/>
              <a:t> to predict mode of a song</a:t>
            </a:r>
            <a:endParaRPr/>
          </a:p>
        </p:txBody>
      </p:sp>
      <p:sp>
        <p:nvSpPr>
          <p:cNvPr id="310" name="Google Shape;310;p45"/>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1" name="Google Shape;311;p45"/>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features=['danceability_%', 'valence_%', 'energy_%', 'acousticness_%','instrumentalness_%', 'liveness_%', 'speechiness_%', 'key_numeric']</a:t>
            </a:r>
            <a:endParaRPr sz="1400"/>
          </a:p>
          <a:p>
            <a:pPr indent="-317500" lvl="0" marL="457200" rtl="0" algn="l">
              <a:lnSpc>
                <a:spcPct val="90000"/>
              </a:lnSpc>
              <a:spcBef>
                <a:spcPts val="0"/>
              </a:spcBef>
              <a:spcAft>
                <a:spcPts val="0"/>
              </a:spcAft>
              <a:buSzPts val="1400"/>
              <a:buChar char="▪"/>
            </a:pPr>
            <a:r>
              <a:rPr lang="en-US" sz="1400"/>
              <a:t>Target: Mode of a song</a:t>
            </a:r>
            <a:endParaRPr sz="1400"/>
          </a:p>
          <a:p>
            <a:pPr indent="0" lvl="0" marL="0" rtl="0" algn="l">
              <a:lnSpc>
                <a:spcPct val="90000"/>
              </a:lnSpc>
              <a:spcBef>
                <a:spcPts val="0"/>
              </a:spcBef>
              <a:spcAft>
                <a:spcPts val="0"/>
              </a:spcAft>
              <a:buNone/>
            </a:pPr>
            <a:r>
              <a:t/>
            </a:r>
            <a:endParaRPr sz="1400"/>
          </a:p>
        </p:txBody>
      </p:sp>
      <p:pic>
        <p:nvPicPr>
          <p:cNvPr id="312" name="Google Shape;312;p45"/>
          <p:cNvPicPr preferRelativeResize="0"/>
          <p:nvPr/>
        </p:nvPicPr>
        <p:blipFill>
          <a:blip r:embed="rId3">
            <a:alphaModFix/>
          </a:blip>
          <a:stretch>
            <a:fillRect/>
          </a:stretch>
        </p:blipFill>
        <p:spPr>
          <a:xfrm>
            <a:off x="4751313" y="3763904"/>
            <a:ext cx="2689375" cy="1319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318" name="Google Shape;318;p46"/>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Logistic regression </a:t>
            </a:r>
            <a:r>
              <a:rPr lang="en-US"/>
              <a:t>to predict mode of a song</a:t>
            </a:r>
            <a:endParaRPr/>
          </a:p>
        </p:txBody>
      </p:sp>
      <p:sp>
        <p:nvSpPr>
          <p:cNvPr id="319" name="Google Shape;319;p46"/>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0" name="Google Shape;320;p46"/>
          <p:cNvSpPr txBox="1"/>
          <p:nvPr>
            <p:ph idx="2" type="body"/>
          </p:nvPr>
        </p:nvSpPr>
        <p:spPr>
          <a:xfrm>
            <a:off x="644773" y="2202875"/>
            <a:ext cx="50400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features=['danceability_%', 'valence_%', 'energy_%', 'acousticness_%','instrumentalness_%', 'liveness_%', 'speechiness_%', 'key_numeric']</a:t>
            </a:r>
            <a:endParaRPr sz="1400"/>
          </a:p>
          <a:p>
            <a:pPr indent="-317500" lvl="0" marL="457200" rtl="0" algn="l">
              <a:lnSpc>
                <a:spcPct val="90000"/>
              </a:lnSpc>
              <a:spcBef>
                <a:spcPts val="0"/>
              </a:spcBef>
              <a:spcAft>
                <a:spcPts val="0"/>
              </a:spcAft>
              <a:buSzPts val="1400"/>
              <a:buChar char="▪"/>
            </a:pPr>
            <a:r>
              <a:rPr lang="en-US" sz="1400"/>
              <a:t>Target: Mode of a song</a:t>
            </a:r>
            <a:endParaRPr sz="1400"/>
          </a:p>
          <a:p>
            <a:pPr indent="-317500" lvl="0" marL="457200" rtl="0" algn="l">
              <a:lnSpc>
                <a:spcPct val="90000"/>
              </a:lnSpc>
              <a:spcBef>
                <a:spcPts val="0"/>
              </a:spcBef>
              <a:spcAft>
                <a:spcPts val="0"/>
              </a:spcAft>
              <a:buSzPts val="1400"/>
              <a:buChar char="▪"/>
            </a:pPr>
            <a:r>
              <a:rPr lang="en-US" sz="1400"/>
              <a:t>5 PCA components work best.</a:t>
            </a:r>
            <a:endParaRPr sz="1400"/>
          </a:p>
          <a:p>
            <a:pPr indent="0" lvl="0" marL="0" rtl="0" algn="l">
              <a:lnSpc>
                <a:spcPct val="90000"/>
              </a:lnSpc>
              <a:spcBef>
                <a:spcPts val="0"/>
              </a:spcBef>
              <a:spcAft>
                <a:spcPts val="0"/>
              </a:spcAft>
              <a:buNone/>
            </a:pPr>
            <a:r>
              <a:t/>
            </a:r>
            <a:endParaRPr sz="1400"/>
          </a:p>
        </p:txBody>
      </p:sp>
      <p:pic>
        <p:nvPicPr>
          <p:cNvPr id="321" name="Google Shape;321;p46"/>
          <p:cNvPicPr preferRelativeResize="0"/>
          <p:nvPr/>
        </p:nvPicPr>
        <p:blipFill>
          <a:blip r:embed="rId3">
            <a:alphaModFix/>
          </a:blip>
          <a:stretch>
            <a:fillRect/>
          </a:stretch>
        </p:blipFill>
        <p:spPr>
          <a:xfrm>
            <a:off x="5821872" y="2211072"/>
            <a:ext cx="6297250" cy="3934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327" name="Google Shape;327;p47"/>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Lasso regression to predict number of streams with PCA</a:t>
            </a:r>
            <a:endParaRPr/>
          </a:p>
        </p:txBody>
      </p:sp>
      <p:sp>
        <p:nvSpPr>
          <p:cNvPr id="328" name="Google Shape;328;p4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9" name="Google Shape;329;p47"/>
          <p:cNvSpPr txBox="1"/>
          <p:nvPr>
            <p:ph idx="2" type="body"/>
          </p:nvPr>
        </p:nvSpPr>
        <p:spPr>
          <a:xfrm>
            <a:off x="644773" y="2202875"/>
            <a:ext cx="46395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 All columns except ‘streams’.</a:t>
            </a:r>
            <a:endParaRPr sz="1400"/>
          </a:p>
          <a:p>
            <a:pPr indent="-317500" lvl="0" marL="457200" rtl="0" algn="l">
              <a:lnSpc>
                <a:spcPct val="90000"/>
              </a:lnSpc>
              <a:spcBef>
                <a:spcPts val="0"/>
              </a:spcBef>
              <a:spcAft>
                <a:spcPts val="0"/>
              </a:spcAft>
              <a:buSzPts val="1400"/>
              <a:buChar char="▪"/>
            </a:pPr>
            <a:r>
              <a:rPr lang="en-US" sz="1400"/>
              <a:t>Target: streams</a:t>
            </a:r>
            <a:endParaRPr sz="1400"/>
          </a:p>
          <a:p>
            <a:pPr indent="-317500" lvl="0" marL="457200" rtl="0" algn="l">
              <a:lnSpc>
                <a:spcPct val="90000"/>
              </a:lnSpc>
              <a:spcBef>
                <a:spcPts val="0"/>
              </a:spcBef>
              <a:spcAft>
                <a:spcPts val="0"/>
              </a:spcAft>
              <a:buSzPts val="1400"/>
              <a:buChar char="▪"/>
            </a:pPr>
            <a:r>
              <a:rPr lang="en-US" sz="1400"/>
              <a:t>3 PCA components are ideal.</a:t>
            </a:r>
            <a:endParaRPr sz="1400"/>
          </a:p>
          <a:p>
            <a:pPr indent="-317500" lvl="0" marL="457200" rtl="0" algn="l">
              <a:lnSpc>
                <a:spcPct val="90000"/>
              </a:lnSpc>
              <a:spcBef>
                <a:spcPts val="0"/>
              </a:spcBef>
              <a:spcAft>
                <a:spcPts val="0"/>
              </a:spcAft>
              <a:buSzPts val="1400"/>
              <a:buChar char="▪"/>
            </a:pPr>
            <a:r>
              <a:rPr lang="en-US" sz="1400"/>
              <a:t>The MAE is high but minimum value for streams is 2762 and maximum is 3562543890.</a:t>
            </a:r>
            <a:endParaRPr sz="1400"/>
          </a:p>
        </p:txBody>
      </p:sp>
      <p:pic>
        <p:nvPicPr>
          <p:cNvPr id="330" name="Google Shape;330;p47"/>
          <p:cNvPicPr preferRelativeResize="0"/>
          <p:nvPr/>
        </p:nvPicPr>
        <p:blipFill rotWithShape="1">
          <a:blip r:embed="rId3">
            <a:alphaModFix/>
          </a:blip>
          <a:srcRect b="0" l="0" r="0" t="1883"/>
          <a:stretch/>
        </p:blipFill>
        <p:spPr>
          <a:xfrm>
            <a:off x="5510225" y="2154800"/>
            <a:ext cx="6115201" cy="3879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Models</a:t>
            </a:r>
            <a:endParaRPr/>
          </a:p>
        </p:txBody>
      </p:sp>
      <p:sp>
        <p:nvSpPr>
          <p:cNvPr id="336" name="Google Shape;336;p48"/>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Lasso regression to predict number of spotify playlists the song will be in</a:t>
            </a:r>
            <a:endParaRPr/>
          </a:p>
        </p:txBody>
      </p:sp>
      <p:sp>
        <p:nvSpPr>
          <p:cNvPr id="337" name="Google Shape;337;p48"/>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8" name="Google Shape;338;p48"/>
          <p:cNvSpPr txBox="1"/>
          <p:nvPr>
            <p:ph idx="2" type="body"/>
          </p:nvPr>
        </p:nvSpPr>
        <p:spPr>
          <a:xfrm>
            <a:off x="644773" y="2202875"/>
            <a:ext cx="46395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features= All columns except ‘streams’.</a:t>
            </a:r>
            <a:endParaRPr sz="1400"/>
          </a:p>
          <a:p>
            <a:pPr indent="-317500" lvl="0" marL="457200" rtl="0" algn="l">
              <a:lnSpc>
                <a:spcPct val="90000"/>
              </a:lnSpc>
              <a:spcBef>
                <a:spcPts val="0"/>
              </a:spcBef>
              <a:spcAft>
                <a:spcPts val="0"/>
              </a:spcAft>
              <a:buSzPts val="1400"/>
              <a:buChar char="▪"/>
            </a:pPr>
            <a:r>
              <a:rPr lang="en-US" sz="1400"/>
              <a:t>Target: </a:t>
            </a:r>
            <a:r>
              <a:rPr lang="en-US" sz="1400"/>
              <a:t>in_spotify_playlists</a:t>
            </a:r>
            <a:endParaRPr sz="1400"/>
          </a:p>
          <a:p>
            <a:pPr indent="-317500" lvl="0" marL="457200" rtl="0" algn="l">
              <a:lnSpc>
                <a:spcPct val="90000"/>
              </a:lnSpc>
              <a:spcBef>
                <a:spcPts val="0"/>
              </a:spcBef>
              <a:spcAft>
                <a:spcPts val="0"/>
              </a:spcAft>
              <a:buSzPts val="1400"/>
              <a:buChar char="▪"/>
            </a:pPr>
            <a:r>
              <a:rPr lang="en-US" sz="1400"/>
              <a:t>3 PCA components are ideal.</a:t>
            </a:r>
            <a:endParaRPr sz="1400"/>
          </a:p>
          <a:p>
            <a:pPr indent="-317500" lvl="0" marL="457200" rtl="0" algn="l">
              <a:lnSpc>
                <a:spcPct val="90000"/>
              </a:lnSpc>
              <a:spcBef>
                <a:spcPts val="0"/>
              </a:spcBef>
              <a:spcAft>
                <a:spcPts val="0"/>
              </a:spcAft>
              <a:buSzPts val="1400"/>
              <a:buChar char="▪"/>
            </a:pPr>
            <a:r>
              <a:rPr lang="en-US" sz="1400"/>
              <a:t>The MAE is good as minimum value for </a:t>
            </a:r>
            <a:r>
              <a:rPr lang="en-US" sz="1400"/>
              <a:t>in_spotify_playlists</a:t>
            </a:r>
            <a:r>
              <a:rPr lang="en-US" sz="1400"/>
              <a:t> is </a:t>
            </a:r>
            <a:r>
              <a:rPr lang="en-US" sz="1400"/>
              <a:t>31</a:t>
            </a:r>
            <a:r>
              <a:rPr lang="en-US" sz="1400"/>
              <a:t> and maximum is </a:t>
            </a:r>
            <a:r>
              <a:rPr lang="en-US" sz="1400"/>
              <a:t>52898</a:t>
            </a:r>
            <a:r>
              <a:rPr lang="en-US" sz="1400"/>
              <a:t>.</a:t>
            </a:r>
            <a:endParaRPr sz="1400"/>
          </a:p>
        </p:txBody>
      </p:sp>
      <p:pic>
        <p:nvPicPr>
          <p:cNvPr id="339" name="Google Shape;339;p48"/>
          <p:cNvPicPr preferRelativeResize="0"/>
          <p:nvPr/>
        </p:nvPicPr>
        <p:blipFill>
          <a:blip r:embed="rId3">
            <a:alphaModFix/>
          </a:blip>
          <a:stretch>
            <a:fillRect/>
          </a:stretch>
        </p:blipFill>
        <p:spPr>
          <a:xfrm>
            <a:off x="5646523" y="2080182"/>
            <a:ext cx="6111712" cy="38918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646359" y="365127"/>
            <a:ext cx="10709100" cy="734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46" name="Google Shape;346;p49"/>
          <p:cNvSpPr txBox="1"/>
          <p:nvPr>
            <p:ph idx="2" type="body"/>
          </p:nvPr>
        </p:nvSpPr>
        <p:spPr>
          <a:xfrm>
            <a:off x="646346" y="1587274"/>
            <a:ext cx="10709100" cy="3879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400">
                <a:solidFill>
                  <a:srgbClr val="000000"/>
                </a:solidFill>
                <a:latin typeface="Arial"/>
                <a:ea typeface="Arial"/>
                <a:cs typeface="Arial"/>
                <a:sym typeface="Arial"/>
              </a:rPr>
              <a:t>In conclusion, the predictive modeling for music streaming services, as exemplified by platforms like Spotify, has made significant strides. The use of various machine learning techniques has enabled a better understanding of user preferences and streaming patterns. However, there remains a substantial scope for improvement and innovation. Future research directions, including the integration of advanced machine learning models, additional data sources, and real-time analytics, promise to further enhance the accuracy and personalization of these predictions. By continuing to evolve these algorithms, streaming services can offer more tailored experiences to users, benefiting both the platforms and the music industry at large. As technology and data availability continue to expand, so too will the opportunities for deeper insights and more sophisticated predictive capabilities in the dynamic and ever-evolving domain of music streaming. </a:t>
            </a:r>
            <a:endParaRPr sz="2000"/>
          </a:p>
        </p:txBody>
      </p:sp>
      <p:sp>
        <p:nvSpPr>
          <p:cNvPr id="347" name="Google Shape;347;p49"/>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646359" y="365127"/>
            <a:ext cx="10709100" cy="734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Link to Zoom recording</a:t>
            </a:r>
            <a:endParaRPr/>
          </a:p>
        </p:txBody>
      </p:sp>
      <p:sp>
        <p:nvSpPr>
          <p:cNvPr id="354" name="Google Shape;354;p50"/>
          <p:cNvSpPr txBox="1"/>
          <p:nvPr>
            <p:ph idx="2" type="body"/>
          </p:nvPr>
        </p:nvSpPr>
        <p:spPr>
          <a:xfrm>
            <a:off x="646346" y="1587274"/>
            <a:ext cx="10709100" cy="3879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400">
                <a:solidFill>
                  <a:srgbClr val="000000"/>
                </a:solidFill>
                <a:latin typeface="Arial"/>
                <a:ea typeface="Arial"/>
                <a:cs typeface="Arial"/>
                <a:sym typeface="Arial"/>
              </a:rPr>
              <a:t>link: </a:t>
            </a:r>
            <a:r>
              <a:rPr lang="en-US" sz="1400" u="sng">
                <a:solidFill>
                  <a:schemeClr val="hlink"/>
                </a:solidFill>
                <a:latin typeface="Arial"/>
                <a:ea typeface="Arial"/>
                <a:cs typeface="Arial"/>
                <a:sym typeface="Arial"/>
                <a:hlinkClick r:id="rId3"/>
              </a:rPr>
              <a:t>https://stevens.zoom.us/rec/share/vyuervA9CmEP9mS1OaIOIijxYdtH4lcybumFuZMk7v29hQD0VnPw6hv9O0TDUry7.cG3qUO3MreXIXySN?startTime=1702692731000</a:t>
            </a:r>
            <a:endParaRPr sz="2000"/>
          </a:p>
        </p:txBody>
      </p:sp>
      <p:sp>
        <p:nvSpPr>
          <p:cNvPr id="355" name="Google Shape;355;p50"/>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a:t>
            </a:r>
            <a:endParaRPr/>
          </a:p>
        </p:txBody>
      </p:sp>
      <p:sp>
        <p:nvSpPr>
          <p:cNvPr id="161" name="Google Shape;161;p27"/>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a:t>
            </a:r>
            <a:r>
              <a:rPr lang="en-US"/>
              <a:t>olumns</a:t>
            </a:r>
            <a:endParaRPr/>
          </a:p>
        </p:txBody>
      </p:sp>
      <p:sp>
        <p:nvSpPr>
          <p:cNvPr id="162" name="Google Shape;162;p2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3" name="Google Shape;163;p27"/>
          <p:cNvPicPr preferRelativeResize="0"/>
          <p:nvPr/>
        </p:nvPicPr>
        <p:blipFill>
          <a:blip r:embed="rId3">
            <a:alphaModFix/>
          </a:blip>
          <a:stretch>
            <a:fillRect/>
          </a:stretch>
        </p:blipFill>
        <p:spPr>
          <a:xfrm>
            <a:off x="3513500" y="1345475"/>
            <a:ext cx="470535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a:t>
            </a:r>
            <a:endParaRPr/>
          </a:p>
        </p:txBody>
      </p:sp>
      <p:sp>
        <p:nvSpPr>
          <p:cNvPr id="169" name="Google Shape;169;p28"/>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Data engineered columns</a:t>
            </a:r>
            <a:endParaRPr/>
          </a:p>
        </p:txBody>
      </p:sp>
      <p:sp>
        <p:nvSpPr>
          <p:cNvPr id="170" name="Google Shape;170;p28"/>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Added additional categorical columns by converting the percentage columns to categorical values in steps of 25%.</a:t>
            </a:r>
            <a:endParaRPr sz="1400"/>
          </a:p>
          <a:p>
            <a:pPr indent="-317500" lvl="0" marL="457200" rtl="0" algn="l">
              <a:lnSpc>
                <a:spcPct val="90000"/>
              </a:lnSpc>
              <a:spcBef>
                <a:spcPts val="0"/>
              </a:spcBef>
              <a:spcAft>
                <a:spcPts val="0"/>
              </a:spcAft>
              <a:buSzPts val="1400"/>
              <a:buChar char="▪"/>
            </a:pPr>
            <a:r>
              <a:rPr lang="en-US" sz="1400"/>
              <a:t>Added a Maximum percentage column which showed attribute a song had a maximum of.</a:t>
            </a:r>
            <a:endParaRPr sz="1400"/>
          </a:p>
          <a:p>
            <a:pPr indent="-317500" lvl="0" marL="457200" rtl="0" algn="l">
              <a:lnSpc>
                <a:spcPct val="90000"/>
              </a:lnSpc>
              <a:spcBef>
                <a:spcPts val="0"/>
              </a:spcBef>
              <a:spcAft>
                <a:spcPts val="0"/>
              </a:spcAft>
              <a:buSzPts val="1400"/>
              <a:buChar char="▪"/>
            </a:pPr>
            <a:r>
              <a:rPr lang="en-US" sz="1400"/>
              <a:t>Added numeric mappings for the key and mode columns.</a:t>
            </a:r>
            <a:endParaRPr sz="1400"/>
          </a:p>
          <a:p>
            <a:pPr indent="-317500" lvl="0" marL="457200" rtl="0" algn="l">
              <a:lnSpc>
                <a:spcPct val="90000"/>
              </a:lnSpc>
              <a:spcBef>
                <a:spcPts val="0"/>
              </a:spcBef>
              <a:spcAft>
                <a:spcPts val="0"/>
              </a:spcAft>
              <a:buSzPts val="1400"/>
              <a:buChar char="▪"/>
            </a:pPr>
            <a:r>
              <a:rPr lang="en-US" sz="1400"/>
              <a:t>For the ‘streams’ and ‘in_spotify_playlists’ columns we added additional categorical columns which assign categories based on percentile within the dataset.</a:t>
            </a:r>
            <a:endParaRPr sz="1400"/>
          </a:p>
          <a:p>
            <a:pPr indent="-317500" lvl="0" marL="457200" rtl="0" algn="l">
              <a:lnSpc>
                <a:spcPct val="90000"/>
              </a:lnSpc>
              <a:spcBef>
                <a:spcPts val="0"/>
              </a:spcBef>
              <a:spcAft>
                <a:spcPts val="0"/>
              </a:spcAft>
              <a:buSzPts val="1400"/>
              <a:buChar char="▪"/>
            </a:pPr>
            <a:r>
              <a:rPr lang="en-US" sz="1400"/>
              <a:t>In total we added 12 new columns by data engineering.</a:t>
            </a:r>
            <a:endParaRPr sz="1400"/>
          </a:p>
        </p:txBody>
      </p:sp>
      <p:sp>
        <p:nvSpPr>
          <p:cNvPr id="171" name="Google Shape;171;p28"/>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177" name="Google Shape;177;p29"/>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Counts of songs by year with the amount streamed as hue</a:t>
            </a:r>
            <a:endParaRPr/>
          </a:p>
        </p:txBody>
      </p:sp>
      <p:sp>
        <p:nvSpPr>
          <p:cNvPr id="178" name="Google Shape;178;p29"/>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Added additional categorical columns by converting the percentage columns to categorical values in steps of 25%.</a:t>
            </a:r>
            <a:endParaRPr sz="1400"/>
          </a:p>
          <a:p>
            <a:pPr indent="-317500" lvl="0" marL="457200" rtl="0" algn="l">
              <a:lnSpc>
                <a:spcPct val="90000"/>
              </a:lnSpc>
              <a:spcBef>
                <a:spcPts val="0"/>
              </a:spcBef>
              <a:spcAft>
                <a:spcPts val="0"/>
              </a:spcAft>
              <a:buSzPts val="1400"/>
              <a:buChar char="▪"/>
            </a:pPr>
            <a:r>
              <a:rPr lang="en-US" sz="1400"/>
              <a:t>Added a Maximum percentage column which showed attribute a song had a maximum of.</a:t>
            </a:r>
            <a:endParaRPr sz="1400"/>
          </a:p>
          <a:p>
            <a:pPr indent="-317500" lvl="0" marL="457200" rtl="0" algn="l">
              <a:lnSpc>
                <a:spcPct val="90000"/>
              </a:lnSpc>
              <a:spcBef>
                <a:spcPts val="0"/>
              </a:spcBef>
              <a:spcAft>
                <a:spcPts val="0"/>
              </a:spcAft>
              <a:buSzPts val="1400"/>
              <a:buChar char="▪"/>
            </a:pPr>
            <a:r>
              <a:rPr lang="en-US" sz="1400"/>
              <a:t>Added numeric mappings for the key and mode columns.</a:t>
            </a:r>
            <a:endParaRPr sz="1400"/>
          </a:p>
          <a:p>
            <a:pPr indent="-317500" lvl="0" marL="457200" rtl="0" algn="l">
              <a:lnSpc>
                <a:spcPct val="90000"/>
              </a:lnSpc>
              <a:spcBef>
                <a:spcPts val="0"/>
              </a:spcBef>
              <a:spcAft>
                <a:spcPts val="0"/>
              </a:spcAft>
              <a:buSzPts val="1400"/>
              <a:buChar char="▪"/>
            </a:pPr>
            <a:r>
              <a:rPr lang="en-US" sz="1400"/>
              <a:t>For the ‘streams’ and ‘in_spotify_playlists’ columns we added additional categorical columns which assign categories based on percentile within the dataset.</a:t>
            </a:r>
            <a:endParaRPr sz="1400"/>
          </a:p>
          <a:p>
            <a:pPr indent="-317500" lvl="0" marL="457200" rtl="0" algn="l">
              <a:lnSpc>
                <a:spcPct val="90000"/>
              </a:lnSpc>
              <a:spcBef>
                <a:spcPts val="0"/>
              </a:spcBef>
              <a:spcAft>
                <a:spcPts val="0"/>
              </a:spcAft>
              <a:buSzPts val="1400"/>
              <a:buChar char="▪"/>
            </a:pPr>
            <a:r>
              <a:rPr lang="en-US" sz="1400"/>
              <a:t>In total we added 12 new columns by data engineering.</a:t>
            </a:r>
            <a:endParaRPr sz="1400"/>
          </a:p>
        </p:txBody>
      </p:sp>
      <p:sp>
        <p:nvSpPr>
          <p:cNvPr id="179" name="Google Shape;179;p29"/>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0" name="Google Shape;180;p29"/>
          <p:cNvPicPr preferRelativeResize="0"/>
          <p:nvPr/>
        </p:nvPicPr>
        <p:blipFill>
          <a:blip r:embed="rId3">
            <a:alphaModFix/>
          </a:blip>
          <a:stretch>
            <a:fillRect/>
          </a:stretch>
        </p:blipFill>
        <p:spPr>
          <a:xfrm>
            <a:off x="763050" y="1958749"/>
            <a:ext cx="10933786" cy="422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186" name="Google Shape;186;p30"/>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Counts of songs by year with the amount streamed as hue</a:t>
            </a:r>
            <a:endParaRPr/>
          </a:p>
        </p:txBody>
      </p:sp>
      <p:sp>
        <p:nvSpPr>
          <p:cNvPr id="187" name="Google Shape;187;p30"/>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Majority of the songs in the 2023 top streamed list were from year 2022 followed by 2023 and 2021.</a:t>
            </a:r>
            <a:endParaRPr sz="1400"/>
          </a:p>
          <a:p>
            <a:pPr indent="-317500" lvl="0" marL="457200" rtl="0" algn="l">
              <a:lnSpc>
                <a:spcPct val="90000"/>
              </a:lnSpc>
              <a:spcBef>
                <a:spcPts val="0"/>
              </a:spcBef>
              <a:spcAft>
                <a:spcPts val="0"/>
              </a:spcAft>
              <a:buSzPts val="1400"/>
              <a:buChar char="▪"/>
            </a:pPr>
            <a:r>
              <a:rPr lang="en-US" sz="1400"/>
              <a:t>The songs from 2023 are relatively less streamed as they haven’t had as much time to accumulate stream count.</a:t>
            </a:r>
            <a:endParaRPr sz="1400"/>
          </a:p>
        </p:txBody>
      </p:sp>
      <p:sp>
        <p:nvSpPr>
          <p:cNvPr id="188" name="Google Shape;188;p3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194" name="Google Shape;194;p31"/>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Counts of songs by year with the amount streamed as hue- Top 200</a:t>
            </a:r>
            <a:endParaRPr/>
          </a:p>
        </p:txBody>
      </p:sp>
      <p:sp>
        <p:nvSpPr>
          <p:cNvPr id="195" name="Google Shape;195;p31"/>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6" name="Google Shape;196;p31"/>
          <p:cNvPicPr preferRelativeResize="0"/>
          <p:nvPr/>
        </p:nvPicPr>
        <p:blipFill>
          <a:blip r:embed="rId3">
            <a:alphaModFix/>
          </a:blip>
          <a:stretch>
            <a:fillRect/>
          </a:stretch>
        </p:blipFill>
        <p:spPr>
          <a:xfrm>
            <a:off x="987988" y="2080182"/>
            <a:ext cx="10025820" cy="38918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02" name="Google Shape;202;p32"/>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Counts of songs by year with the amount streamed as hue - Top 200</a:t>
            </a:r>
            <a:endParaRPr/>
          </a:p>
        </p:txBody>
      </p:sp>
      <p:sp>
        <p:nvSpPr>
          <p:cNvPr id="203" name="Google Shape;203;p32"/>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0"/>
              </a:spcBef>
              <a:spcAft>
                <a:spcPts val="0"/>
              </a:spcAft>
              <a:buSzPts val="1400"/>
              <a:buChar char="▪"/>
            </a:pPr>
            <a:r>
              <a:rPr lang="en-US" sz="1400"/>
              <a:t>Majority of the songs in the </a:t>
            </a:r>
            <a:r>
              <a:rPr b="1" lang="en-US" sz="1400"/>
              <a:t>top 200</a:t>
            </a:r>
            <a:r>
              <a:rPr lang="en-US" sz="1400"/>
              <a:t> 2023 top streamed list are from year 2023 followed by 2022.</a:t>
            </a:r>
            <a:endParaRPr sz="1400"/>
          </a:p>
          <a:p>
            <a:pPr indent="-317500" lvl="0" marL="457200" rtl="0" algn="l">
              <a:lnSpc>
                <a:spcPct val="90000"/>
              </a:lnSpc>
              <a:spcBef>
                <a:spcPts val="0"/>
              </a:spcBef>
              <a:spcAft>
                <a:spcPts val="0"/>
              </a:spcAft>
              <a:buSzPts val="1400"/>
              <a:buChar char="▪"/>
            </a:pPr>
            <a:r>
              <a:rPr lang="en-US" sz="1400"/>
              <a:t>The songs from 2023 are relatively less streamed as they haven’t had as much time to accumulate stream count.</a:t>
            </a:r>
            <a:endParaRPr sz="1400"/>
          </a:p>
        </p:txBody>
      </p:sp>
      <p:sp>
        <p:nvSpPr>
          <p:cNvPr id="204" name="Google Shape;204;p32"/>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Dataset EDA</a:t>
            </a:r>
            <a:endParaRPr/>
          </a:p>
        </p:txBody>
      </p:sp>
      <p:sp>
        <p:nvSpPr>
          <p:cNvPr id="210" name="Google Shape;210;p33"/>
          <p:cNvSpPr txBox="1"/>
          <p:nvPr>
            <p:ph idx="1" type="body"/>
          </p:nvPr>
        </p:nvSpPr>
        <p:spPr>
          <a:xfrm>
            <a:off x="644771" y="1345482"/>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Plot of the highest valued attributes vs Count</a:t>
            </a:r>
            <a:endParaRPr/>
          </a:p>
        </p:txBody>
      </p:sp>
      <p:sp>
        <p:nvSpPr>
          <p:cNvPr id="211" name="Google Shape;211;p33"/>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2" name="Google Shape;212;p33"/>
          <p:cNvPicPr preferRelativeResize="0"/>
          <p:nvPr/>
        </p:nvPicPr>
        <p:blipFill>
          <a:blip r:embed="rId3">
            <a:alphaModFix/>
          </a:blip>
          <a:stretch>
            <a:fillRect/>
          </a:stretch>
        </p:blipFill>
        <p:spPr>
          <a:xfrm>
            <a:off x="1070450" y="2080182"/>
            <a:ext cx="10051103" cy="38918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