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rawings/drawing3.xml" ContentType="application/vnd.openxmlformats-officedocument.drawingml.chartshap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rawings/drawing1.xml" ContentType="application/vnd.openxmlformats-officedocument.drawingml.chartshapes+xml"/>
  <Override PartName="/ppt/diagrams/drawing1.xml" ContentType="application/vnd.ms-office.drawingml.diagramDrawing+xml"/>
  <Override PartName="/ppt/drawings/drawing2.xml" ContentType="application/vnd.openxmlformats-officedocument.drawingml.chartshapes+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tiff" ContentType="image/tiff"/>
  <Override PartName="/ppt/diagrams/layout1.xml" ContentType="application/vnd.openxmlformats-officedocument.drawingml.diagramLayout+xml"/>
  <Override PartName="/ppt/charts/chart3.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diagrams/data1.xml" ContentType="application/vnd.openxmlformats-officedocument.drawingml.diagramData+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Lst>
  <p:sldSz cx="43889613" cy="32918400"/>
  <p:notesSz cx="6858000" cy="9144000"/>
  <p:defaultTextStyle>
    <a:defPPr>
      <a:defRPr lang="zh-CN"/>
    </a:defPPr>
    <a:lvl1pPr marL="0" algn="l" defTabSz="4386653" rtl="0" eaLnBrk="1" latinLnBrk="0" hangingPunct="1">
      <a:defRPr sz="8600" kern="1200">
        <a:solidFill>
          <a:schemeClr val="tx1"/>
        </a:solidFill>
        <a:latin typeface="+mn-lt"/>
        <a:ea typeface="+mn-ea"/>
        <a:cs typeface="+mn-cs"/>
      </a:defRPr>
    </a:lvl1pPr>
    <a:lvl2pPr marL="2193319" algn="l" defTabSz="4386653" rtl="0" eaLnBrk="1" latinLnBrk="0" hangingPunct="1">
      <a:defRPr sz="8600" kern="1200">
        <a:solidFill>
          <a:schemeClr val="tx1"/>
        </a:solidFill>
        <a:latin typeface="+mn-lt"/>
        <a:ea typeface="+mn-ea"/>
        <a:cs typeface="+mn-cs"/>
      </a:defRPr>
    </a:lvl2pPr>
    <a:lvl3pPr marL="4386653" algn="l" defTabSz="4386653" rtl="0" eaLnBrk="1" latinLnBrk="0" hangingPunct="1">
      <a:defRPr sz="8600" kern="1200">
        <a:solidFill>
          <a:schemeClr val="tx1"/>
        </a:solidFill>
        <a:latin typeface="+mn-lt"/>
        <a:ea typeface="+mn-ea"/>
        <a:cs typeface="+mn-cs"/>
      </a:defRPr>
    </a:lvl3pPr>
    <a:lvl4pPr marL="6579972" algn="l" defTabSz="4386653" rtl="0" eaLnBrk="1" latinLnBrk="0" hangingPunct="1">
      <a:defRPr sz="8600" kern="1200">
        <a:solidFill>
          <a:schemeClr val="tx1"/>
        </a:solidFill>
        <a:latin typeface="+mn-lt"/>
        <a:ea typeface="+mn-ea"/>
        <a:cs typeface="+mn-cs"/>
      </a:defRPr>
    </a:lvl4pPr>
    <a:lvl5pPr marL="8773296" algn="l" defTabSz="4386653" rtl="0" eaLnBrk="1" latinLnBrk="0" hangingPunct="1">
      <a:defRPr sz="8600" kern="1200">
        <a:solidFill>
          <a:schemeClr val="tx1"/>
        </a:solidFill>
        <a:latin typeface="+mn-lt"/>
        <a:ea typeface="+mn-ea"/>
        <a:cs typeface="+mn-cs"/>
      </a:defRPr>
    </a:lvl5pPr>
    <a:lvl6pPr marL="10966624" algn="l" defTabSz="4386653" rtl="0" eaLnBrk="1" latinLnBrk="0" hangingPunct="1">
      <a:defRPr sz="8600" kern="1200">
        <a:solidFill>
          <a:schemeClr val="tx1"/>
        </a:solidFill>
        <a:latin typeface="+mn-lt"/>
        <a:ea typeface="+mn-ea"/>
        <a:cs typeface="+mn-cs"/>
      </a:defRPr>
    </a:lvl6pPr>
    <a:lvl7pPr marL="13159943" algn="l" defTabSz="4386653" rtl="0" eaLnBrk="1" latinLnBrk="0" hangingPunct="1">
      <a:defRPr sz="8600" kern="1200">
        <a:solidFill>
          <a:schemeClr val="tx1"/>
        </a:solidFill>
        <a:latin typeface="+mn-lt"/>
        <a:ea typeface="+mn-ea"/>
        <a:cs typeface="+mn-cs"/>
      </a:defRPr>
    </a:lvl7pPr>
    <a:lvl8pPr marL="15353267" algn="l" defTabSz="4386653" rtl="0" eaLnBrk="1" latinLnBrk="0" hangingPunct="1">
      <a:defRPr sz="8600" kern="1200">
        <a:solidFill>
          <a:schemeClr val="tx1"/>
        </a:solidFill>
        <a:latin typeface="+mn-lt"/>
        <a:ea typeface="+mn-ea"/>
        <a:cs typeface="+mn-cs"/>
      </a:defRPr>
    </a:lvl8pPr>
    <a:lvl9pPr marL="17546596" algn="l" defTabSz="4386653"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4" autoAdjust="0"/>
    <p:restoredTop sz="94620" autoAdjust="0"/>
  </p:normalViewPr>
  <p:slideViewPr>
    <p:cSldViewPr>
      <p:cViewPr>
        <p:scale>
          <a:sx n="20" d="100"/>
          <a:sy n="20" d="100"/>
        </p:scale>
        <p:origin x="-1284" y="6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23398;&#20064;&#30456;&#20851;\Program%20in%20UCD\CPY%20use%20for%20diff%20crops.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style val="7"/>
  <c:chart>
    <c:title>
      <c:tx>
        <c:rich>
          <a:bodyPr/>
          <a:lstStyle/>
          <a:p>
            <a:pPr>
              <a:defRPr lang="zh-CN" sz="1800"/>
            </a:pPr>
            <a:r>
              <a:rPr lang="en-US" sz="1800" dirty="0" smtClean="0"/>
              <a:t>Application</a:t>
            </a:r>
            <a:r>
              <a:rPr lang="en-US" sz="1800" baseline="0" dirty="0" smtClean="0"/>
              <a:t> rate</a:t>
            </a:r>
            <a:r>
              <a:rPr lang="en-US" sz="1800" dirty="0" smtClean="0"/>
              <a:t> </a:t>
            </a:r>
            <a:r>
              <a:rPr lang="en-US" sz="1800" dirty="0"/>
              <a:t>of CPY for different crops in California</a:t>
            </a:r>
            <a:endParaRPr lang="zh-CN" sz="1800" dirty="0"/>
          </a:p>
        </c:rich>
      </c:tx>
      <c:layout>
        <c:manualLayout>
          <c:xMode val="edge"/>
          <c:yMode val="edge"/>
          <c:x val="0.29319807162500122"/>
          <c:y val="2.9209651308584803E-2"/>
        </c:manualLayout>
      </c:layout>
    </c:title>
    <c:plotArea>
      <c:layout/>
      <c:barChart>
        <c:barDir val="col"/>
        <c:grouping val="clustered"/>
        <c:ser>
          <c:idx val="0"/>
          <c:order val="0"/>
          <c:spPr>
            <a:solidFill>
              <a:srgbClr val="00B050"/>
            </a:solidFill>
          </c:spPr>
          <c:cat>
            <c:strRef>
              <c:f>Sheet2!$A$1:$A$7</c:f>
              <c:strCache>
                <c:ptCount val="7"/>
                <c:pt idx="0">
                  <c:v>almond</c:v>
                </c:pt>
                <c:pt idx="1">
                  <c:v>alfalfa</c:v>
                </c:pt>
                <c:pt idx="2">
                  <c:v>walnut</c:v>
                </c:pt>
                <c:pt idx="3">
                  <c:v>orange</c:v>
                </c:pt>
                <c:pt idx="4">
                  <c:v>cotton</c:v>
                </c:pt>
                <c:pt idx="5">
                  <c:v>broccoli</c:v>
                </c:pt>
                <c:pt idx="6">
                  <c:v>grape</c:v>
                </c:pt>
              </c:strCache>
            </c:strRef>
          </c:cat>
          <c:val>
            <c:numRef>
              <c:f>Sheet2!$B$1:$B$7</c:f>
              <c:numCache>
                <c:formatCode>General</c:formatCode>
                <c:ptCount val="7"/>
                <c:pt idx="0">
                  <c:v>1839094</c:v>
                </c:pt>
                <c:pt idx="1">
                  <c:v>899452</c:v>
                </c:pt>
                <c:pt idx="2">
                  <c:v>807233</c:v>
                </c:pt>
                <c:pt idx="3">
                  <c:v>647130</c:v>
                </c:pt>
                <c:pt idx="4">
                  <c:v>476993</c:v>
                </c:pt>
                <c:pt idx="5">
                  <c:v>239756</c:v>
                </c:pt>
                <c:pt idx="6">
                  <c:v>219504</c:v>
                </c:pt>
              </c:numCache>
            </c:numRef>
          </c:val>
        </c:ser>
        <c:axId val="174917504"/>
        <c:axId val="175003520"/>
      </c:barChart>
      <c:catAx>
        <c:axId val="174917504"/>
        <c:scaling>
          <c:orientation val="minMax"/>
        </c:scaling>
        <c:axPos val="b"/>
        <c:tickLblPos val="nextTo"/>
        <c:txPr>
          <a:bodyPr/>
          <a:lstStyle/>
          <a:p>
            <a:pPr>
              <a:defRPr lang="zh-CN" sz="1300" baseline="0"/>
            </a:pPr>
            <a:endParaRPr lang="zh-CN"/>
          </a:p>
        </c:txPr>
        <c:crossAx val="175003520"/>
        <c:crosses val="autoZero"/>
        <c:auto val="1"/>
        <c:lblAlgn val="ctr"/>
        <c:lblOffset val="100"/>
      </c:catAx>
      <c:valAx>
        <c:axId val="175003520"/>
        <c:scaling>
          <c:orientation val="minMax"/>
        </c:scaling>
        <c:axPos val="l"/>
        <c:numFmt formatCode="#,##0_);\(#,##0\)" sourceLinked="0"/>
        <c:tickLblPos val="nextTo"/>
        <c:txPr>
          <a:bodyPr/>
          <a:lstStyle/>
          <a:p>
            <a:pPr>
              <a:defRPr lang="zh-CN" sz="1300" baseline="0"/>
            </a:pPr>
            <a:endParaRPr lang="zh-CN"/>
          </a:p>
        </c:txPr>
        <c:crossAx val="174917504"/>
        <c:crosses val="autoZero"/>
        <c:crossBetween val="between"/>
      </c:valAx>
    </c:plotArea>
    <c:plotVisOnly val="1"/>
  </c:chart>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lang="zh-CN" sz="2400"/>
            </a:pPr>
            <a:r>
              <a:rPr lang="en-US" altLang="zh-CN" sz="2400" dirty="0"/>
              <a:t>Efficacy </a:t>
            </a:r>
            <a:r>
              <a:rPr lang="en-US" altLang="zh-CN" sz="2400" dirty="0" smtClean="0"/>
              <a:t>ratio</a:t>
            </a:r>
            <a:r>
              <a:rPr lang="en-US" altLang="zh-CN" sz="2400" baseline="0" dirty="0" smtClean="0"/>
              <a:t> </a:t>
            </a:r>
            <a:r>
              <a:rPr lang="en-US" altLang="zh-CN" sz="2400" dirty="0" smtClean="0"/>
              <a:t>of </a:t>
            </a:r>
            <a:r>
              <a:rPr lang="en-US" altLang="zh-CN" sz="2400" dirty="0"/>
              <a:t>a </a:t>
            </a:r>
            <a:r>
              <a:rPr lang="en-US" altLang="zh-CN" sz="2400" dirty="0" smtClean="0"/>
              <a:t>pesticide to CPY</a:t>
            </a:r>
            <a:endParaRPr lang="zh-CN" altLang="en-US" sz="2400" dirty="0"/>
          </a:p>
        </c:rich>
      </c:tx>
      <c:layout>
        <c:manualLayout>
          <c:xMode val="edge"/>
          <c:yMode val="edge"/>
          <c:x val="0.29072991889790023"/>
          <c:y val="8.4829745165191109E-2"/>
        </c:manualLayout>
      </c:layout>
    </c:title>
    <c:plotArea>
      <c:layout>
        <c:manualLayout>
          <c:layoutTarget val="inner"/>
          <c:xMode val="edge"/>
          <c:yMode val="edge"/>
          <c:x val="0.12301426558097805"/>
          <c:y val="0.12422339358126912"/>
          <c:w val="0.8528142628347174"/>
          <c:h val="0.74310927258082604"/>
        </c:manualLayout>
      </c:layout>
      <c:scatterChart>
        <c:scatterStyle val="lineMarker"/>
        <c:ser>
          <c:idx val="0"/>
          <c:order val="0"/>
          <c:spPr>
            <a:ln w="28575">
              <a:noFill/>
            </a:ln>
          </c:spPr>
          <c:marker>
            <c:symbol val="circle"/>
            <c:size val="3"/>
            <c:spPr>
              <a:solidFill>
                <a:schemeClr val="tx1"/>
              </a:solidFill>
            </c:spPr>
          </c:marker>
          <c:errBars>
            <c:errDir val="y"/>
            <c:errBarType val="both"/>
            <c:errValType val="cust"/>
            <c:plus>
              <c:numRef>
                <c:f>Sheet1!$C$2:$C$16</c:f>
                <c:numCache>
                  <c:formatCode>General</c:formatCode>
                  <c:ptCount val="15"/>
                  <c:pt idx="0">
                    <c:v>5</c:v>
                  </c:pt>
                  <c:pt idx="1">
                    <c:v>7</c:v>
                  </c:pt>
                  <c:pt idx="2">
                    <c:v>8</c:v>
                  </c:pt>
                  <c:pt idx="3">
                    <c:v>9</c:v>
                  </c:pt>
                  <c:pt idx="4">
                    <c:v>4</c:v>
                  </c:pt>
                  <c:pt idx="5">
                    <c:v>8</c:v>
                  </c:pt>
                  <c:pt idx="6">
                    <c:v>7</c:v>
                  </c:pt>
                  <c:pt idx="7">
                    <c:v>5</c:v>
                  </c:pt>
                  <c:pt idx="8">
                    <c:v>7</c:v>
                  </c:pt>
                  <c:pt idx="9">
                    <c:v>10</c:v>
                  </c:pt>
                  <c:pt idx="10">
                    <c:v>9</c:v>
                  </c:pt>
                  <c:pt idx="11">
                    <c:v>3</c:v>
                  </c:pt>
                  <c:pt idx="12">
                    <c:v>9</c:v>
                  </c:pt>
                  <c:pt idx="13">
                    <c:v>4</c:v>
                  </c:pt>
                  <c:pt idx="14">
                    <c:v>7</c:v>
                  </c:pt>
                </c:numCache>
              </c:numRef>
            </c:plus>
            <c:minus>
              <c:numRef>
                <c:f>Sheet1!$C$2:$C$16</c:f>
                <c:numCache>
                  <c:formatCode>General</c:formatCode>
                  <c:ptCount val="15"/>
                  <c:pt idx="0">
                    <c:v>5</c:v>
                  </c:pt>
                  <c:pt idx="1">
                    <c:v>7</c:v>
                  </c:pt>
                  <c:pt idx="2">
                    <c:v>8</c:v>
                  </c:pt>
                  <c:pt idx="3">
                    <c:v>9</c:v>
                  </c:pt>
                  <c:pt idx="4">
                    <c:v>4</c:v>
                  </c:pt>
                  <c:pt idx="5">
                    <c:v>8</c:v>
                  </c:pt>
                  <c:pt idx="6">
                    <c:v>7</c:v>
                  </c:pt>
                  <c:pt idx="7">
                    <c:v>5</c:v>
                  </c:pt>
                  <c:pt idx="8">
                    <c:v>7</c:v>
                  </c:pt>
                  <c:pt idx="9">
                    <c:v>10</c:v>
                  </c:pt>
                  <c:pt idx="10">
                    <c:v>9</c:v>
                  </c:pt>
                  <c:pt idx="11">
                    <c:v>3</c:v>
                  </c:pt>
                  <c:pt idx="12">
                    <c:v>9</c:v>
                  </c:pt>
                  <c:pt idx="13">
                    <c:v>4</c:v>
                  </c:pt>
                  <c:pt idx="14">
                    <c:v>7</c:v>
                  </c:pt>
                </c:numCache>
              </c:numRef>
            </c:minus>
          </c:errBars>
          <c:yVal>
            <c:numRef>
              <c:f>Sheet1!$B$2:$B$16</c:f>
              <c:numCache>
                <c:formatCode>General</c:formatCode>
                <c:ptCount val="15"/>
                <c:pt idx="0">
                  <c:v>109</c:v>
                </c:pt>
                <c:pt idx="1">
                  <c:v>122</c:v>
                </c:pt>
                <c:pt idx="2">
                  <c:v>112</c:v>
                </c:pt>
                <c:pt idx="3">
                  <c:v>91</c:v>
                </c:pt>
                <c:pt idx="4">
                  <c:v>99</c:v>
                </c:pt>
                <c:pt idx="5">
                  <c:v>114</c:v>
                </c:pt>
                <c:pt idx="6">
                  <c:v>97</c:v>
                </c:pt>
                <c:pt idx="7">
                  <c:v>130</c:v>
                </c:pt>
                <c:pt idx="8">
                  <c:v>126</c:v>
                </c:pt>
                <c:pt idx="9">
                  <c:v>98</c:v>
                </c:pt>
                <c:pt idx="10">
                  <c:v>109</c:v>
                </c:pt>
                <c:pt idx="11">
                  <c:v>130</c:v>
                </c:pt>
                <c:pt idx="12">
                  <c:v>97</c:v>
                </c:pt>
                <c:pt idx="13">
                  <c:v>123</c:v>
                </c:pt>
                <c:pt idx="14">
                  <c:v>95</c:v>
                </c:pt>
              </c:numCache>
            </c:numRef>
          </c:yVal>
        </c:ser>
        <c:axId val="182515584"/>
        <c:axId val="182662272"/>
      </c:scatterChart>
      <c:valAx>
        <c:axId val="182515584"/>
        <c:scaling>
          <c:orientation val="minMax"/>
          <c:max val="15"/>
          <c:min val="1"/>
        </c:scaling>
        <c:axPos val="b"/>
        <c:title>
          <c:tx>
            <c:rich>
              <a:bodyPr/>
              <a:lstStyle/>
              <a:p>
                <a:pPr>
                  <a:defRPr lang="zh-CN" sz="1600"/>
                </a:pPr>
                <a:r>
                  <a:rPr lang="en-US" altLang="zh-CN" sz="1600"/>
                  <a:t>Number of studies</a:t>
                </a:r>
                <a:endParaRPr lang="en-US" altLang="en-US" sz="1600"/>
              </a:p>
            </c:rich>
          </c:tx>
          <c:layout>
            <c:manualLayout>
              <c:xMode val="edge"/>
              <c:yMode val="edge"/>
              <c:x val="0.43701464506440757"/>
              <c:y val="0.92114916918953504"/>
            </c:manualLayout>
          </c:layout>
        </c:title>
        <c:numFmt formatCode="#,##0_);\(#,##0\)" sourceLinked="0"/>
        <c:tickLblPos val="nextTo"/>
        <c:txPr>
          <a:bodyPr/>
          <a:lstStyle/>
          <a:p>
            <a:pPr>
              <a:defRPr lang="zh-CN"/>
            </a:pPr>
            <a:endParaRPr lang="zh-CN"/>
          </a:p>
        </c:txPr>
        <c:crossAx val="182662272"/>
        <c:crosses val="autoZero"/>
        <c:crossBetween val="midCat"/>
        <c:majorUnit val="1"/>
      </c:valAx>
      <c:valAx>
        <c:axId val="182662272"/>
        <c:scaling>
          <c:orientation val="minMax"/>
        </c:scaling>
        <c:axPos val="l"/>
        <c:title>
          <c:tx>
            <c:rich>
              <a:bodyPr rot="-5400000" vert="horz"/>
              <a:lstStyle/>
              <a:p>
                <a:pPr>
                  <a:defRPr lang="zh-CN" sz="1600"/>
                </a:pPr>
                <a:r>
                  <a:rPr lang="en-US" altLang="zh-CN" sz="1600"/>
                  <a:t>Efficacy ratio</a:t>
                </a:r>
                <a:endParaRPr lang="zh-CN" altLang="en-US" sz="1600"/>
              </a:p>
            </c:rich>
          </c:tx>
          <c:layout>
            <c:manualLayout>
              <c:xMode val="edge"/>
              <c:yMode val="edge"/>
              <c:x val="1.5853419532661204E-2"/>
              <c:y val="0.38504423987612502"/>
            </c:manualLayout>
          </c:layout>
        </c:title>
        <c:numFmt formatCode="General" sourceLinked="1"/>
        <c:tickLblPos val="nextTo"/>
        <c:txPr>
          <a:bodyPr/>
          <a:lstStyle/>
          <a:p>
            <a:pPr>
              <a:defRPr lang="zh-CN"/>
            </a:pPr>
            <a:endParaRPr lang="zh-CN"/>
          </a:p>
        </c:txPr>
        <c:crossAx val="182515584"/>
        <c:crosses val="autoZero"/>
        <c:crossBetween val="midCat"/>
      </c:valAx>
    </c:plotArea>
    <c:plotVisOnly val="1"/>
  </c:chart>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lang="zh-CN" sz="2400"/>
            </a:pPr>
            <a:r>
              <a:rPr lang="en-US" altLang="zh-CN" sz="2400"/>
              <a:t>Efficacy value for different pesticides</a:t>
            </a:r>
            <a:endParaRPr lang="zh-CN" altLang="en-US" sz="2400"/>
          </a:p>
        </c:rich>
      </c:tx>
      <c:layout>
        <c:manualLayout>
          <c:xMode val="edge"/>
          <c:yMode val="edge"/>
          <c:x val="0.265490484050525"/>
          <c:y val="1.8224595415324216E-2"/>
        </c:manualLayout>
      </c:layout>
      <c:overlay val="1"/>
    </c:title>
    <c:plotArea>
      <c:layout/>
      <c:barChart>
        <c:barDir val="col"/>
        <c:grouping val="clustered"/>
        <c:ser>
          <c:idx val="0"/>
          <c:order val="0"/>
          <c:spPr>
            <a:solidFill>
              <a:schemeClr val="accent1">
                <a:lumMod val="20000"/>
                <a:lumOff val="80000"/>
              </a:schemeClr>
            </a:solidFill>
            <a:ln w="38100">
              <a:solidFill>
                <a:srgbClr val="92D050"/>
              </a:solidFill>
            </a:ln>
          </c:spPr>
          <c:errBars>
            <c:errBarType val="both"/>
            <c:errValType val="cust"/>
            <c:plus>
              <c:numRef>
                <c:f>Sheet2!$C$2:$C$15</c:f>
                <c:numCache>
                  <c:formatCode>General</c:formatCode>
                  <c:ptCount val="14"/>
                  <c:pt idx="0">
                    <c:v>5</c:v>
                  </c:pt>
                  <c:pt idx="1">
                    <c:v>6</c:v>
                  </c:pt>
                  <c:pt idx="2">
                    <c:v>14</c:v>
                  </c:pt>
                  <c:pt idx="3">
                    <c:v>11</c:v>
                  </c:pt>
                  <c:pt idx="4">
                    <c:v>13</c:v>
                  </c:pt>
                  <c:pt idx="5">
                    <c:v>6</c:v>
                  </c:pt>
                  <c:pt idx="6">
                    <c:v>10</c:v>
                  </c:pt>
                  <c:pt idx="7">
                    <c:v>9</c:v>
                  </c:pt>
                  <c:pt idx="8">
                    <c:v>12</c:v>
                  </c:pt>
                  <c:pt idx="9">
                    <c:v>8</c:v>
                  </c:pt>
                  <c:pt idx="10">
                    <c:v>12</c:v>
                  </c:pt>
                  <c:pt idx="11">
                    <c:v>14</c:v>
                  </c:pt>
                  <c:pt idx="12">
                    <c:v>14</c:v>
                  </c:pt>
                  <c:pt idx="13">
                    <c:v>5</c:v>
                  </c:pt>
                </c:numCache>
              </c:numRef>
            </c:plus>
            <c:minus>
              <c:numRef>
                <c:f>Sheet2!$C$2:$C$15</c:f>
                <c:numCache>
                  <c:formatCode>General</c:formatCode>
                  <c:ptCount val="14"/>
                  <c:pt idx="0">
                    <c:v>5</c:v>
                  </c:pt>
                  <c:pt idx="1">
                    <c:v>6</c:v>
                  </c:pt>
                  <c:pt idx="2">
                    <c:v>14</c:v>
                  </c:pt>
                  <c:pt idx="3">
                    <c:v>11</c:v>
                  </c:pt>
                  <c:pt idx="4">
                    <c:v>13</c:v>
                  </c:pt>
                  <c:pt idx="5">
                    <c:v>6</c:v>
                  </c:pt>
                  <c:pt idx="6">
                    <c:v>10</c:v>
                  </c:pt>
                  <c:pt idx="7">
                    <c:v>9</c:v>
                  </c:pt>
                  <c:pt idx="8">
                    <c:v>12</c:v>
                  </c:pt>
                  <c:pt idx="9">
                    <c:v>8</c:v>
                  </c:pt>
                  <c:pt idx="10">
                    <c:v>12</c:v>
                  </c:pt>
                  <c:pt idx="11">
                    <c:v>14</c:v>
                  </c:pt>
                  <c:pt idx="12">
                    <c:v>14</c:v>
                  </c:pt>
                  <c:pt idx="13">
                    <c:v>5</c:v>
                  </c:pt>
                </c:numCache>
              </c:numRef>
            </c:minus>
            <c:spPr>
              <a:ln w="9525">
                <a:solidFill>
                  <a:sysClr val="windowText" lastClr="000000"/>
                </a:solidFill>
              </a:ln>
            </c:spPr>
          </c:errBars>
          <c:cat>
            <c:strRef>
              <c:f>Sheet2!$A$2:$A$15</c:f>
              <c:strCache>
                <c:ptCount val="14"/>
                <c:pt idx="0">
                  <c:v>pesticide 1</c:v>
                </c:pt>
                <c:pt idx="1">
                  <c:v>pesticide 2</c:v>
                </c:pt>
                <c:pt idx="2">
                  <c:v>pesticide 3</c:v>
                </c:pt>
                <c:pt idx="3">
                  <c:v>pesticide 4</c:v>
                </c:pt>
                <c:pt idx="4">
                  <c:v>pesticide 5</c:v>
                </c:pt>
                <c:pt idx="5">
                  <c:v>pesticide 6</c:v>
                </c:pt>
                <c:pt idx="6">
                  <c:v>pesticide 7</c:v>
                </c:pt>
                <c:pt idx="7">
                  <c:v>pesticide 8</c:v>
                </c:pt>
                <c:pt idx="8">
                  <c:v>pesticide 9</c:v>
                </c:pt>
                <c:pt idx="9">
                  <c:v>pesticide 10</c:v>
                </c:pt>
                <c:pt idx="10">
                  <c:v>pesticide 11</c:v>
                </c:pt>
                <c:pt idx="11">
                  <c:v>pesticide 12</c:v>
                </c:pt>
                <c:pt idx="12">
                  <c:v>pesticide 13</c:v>
                </c:pt>
                <c:pt idx="13">
                  <c:v>pesticide 14</c:v>
                </c:pt>
              </c:strCache>
            </c:strRef>
          </c:cat>
          <c:val>
            <c:numRef>
              <c:f>Sheet2!$B$2:$B$15</c:f>
              <c:numCache>
                <c:formatCode>General</c:formatCode>
                <c:ptCount val="14"/>
                <c:pt idx="0">
                  <c:v>125</c:v>
                </c:pt>
                <c:pt idx="1">
                  <c:v>124</c:v>
                </c:pt>
                <c:pt idx="2">
                  <c:v>124</c:v>
                </c:pt>
                <c:pt idx="3">
                  <c:v>112</c:v>
                </c:pt>
                <c:pt idx="4">
                  <c:v>103</c:v>
                </c:pt>
                <c:pt idx="5">
                  <c:v>98</c:v>
                </c:pt>
                <c:pt idx="6">
                  <c:v>94</c:v>
                </c:pt>
                <c:pt idx="7">
                  <c:v>91</c:v>
                </c:pt>
                <c:pt idx="8">
                  <c:v>87</c:v>
                </c:pt>
                <c:pt idx="9">
                  <c:v>84</c:v>
                </c:pt>
                <c:pt idx="10">
                  <c:v>72</c:v>
                </c:pt>
                <c:pt idx="11">
                  <c:v>69</c:v>
                </c:pt>
                <c:pt idx="12">
                  <c:v>68</c:v>
                </c:pt>
                <c:pt idx="13">
                  <c:v>68</c:v>
                </c:pt>
              </c:numCache>
            </c:numRef>
          </c:val>
        </c:ser>
        <c:axId val="184457472"/>
        <c:axId val="193979136"/>
      </c:barChart>
      <c:catAx>
        <c:axId val="184457472"/>
        <c:scaling>
          <c:orientation val="minMax"/>
        </c:scaling>
        <c:axPos val="b"/>
        <c:title>
          <c:tx>
            <c:rich>
              <a:bodyPr/>
              <a:lstStyle/>
              <a:p>
                <a:pPr>
                  <a:defRPr lang="zh-CN" sz="1600"/>
                </a:pPr>
                <a:r>
                  <a:rPr lang="en-US" altLang="en-US" sz="1600"/>
                  <a:t>Pesticide name</a:t>
                </a:r>
              </a:p>
            </c:rich>
          </c:tx>
          <c:layout>
            <c:manualLayout>
              <c:xMode val="edge"/>
              <c:yMode val="edge"/>
              <c:x val="0.45740297563309323"/>
              <c:y val="0.91404612450468503"/>
            </c:manualLayout>
          </c:layout>
        </c:title>
        <c:tickLblPos val="nextTo"/>
        <c:txPr>
          <a:bodyPr rot="-5400000" vert="horz"/>
          <a:lstStyle/>
          <a:p>
            <a:pPr>
              <a:defRPr lang="zh-CN" sz="1400"/>
            </a:pPr>
            <a:endParaRPr lang="zh-CN"/>
          </a:p>
        </c:txPr>
        <c:crossAx val="193979136"/>
        <c:crosses val="autoZero"/>
        <c:auto val="1"/>
        <c:lblAlgn val="ctr"/>
        <c:lblOffset val="100"/>
      </c:catAx>
      <c:valAx>
        <c:axId val="193979136"/>
        <c:scaling>
          <c:orientation val="minMax"/>
        </c:scaling>
        <c:axPos val="l"/>
        <c:title>
          <c:tx>
            <c:rich>
              <a:bodyPr rot="-5400000" vert="horz"/>
              <a:lstStyle/>
              <a:p>
                <a:pPr>
                  <a:defRPr lang="zh-CN" sz="1600"/>
                </a:pPr>
                <a:r>
                  <a:rPr lang="en-US" altLang="zh-CN" sz="1600"/>
                  <a:t>Efficacy</a:t>
                </a:r>
                <a:r>
                  <a:rPr lang="en-US" altLang="zh-CN" sz="1600" baseline="0"/>
                  <a:t> value</a:t>
                </a:r>
                <a:endParaRPr lang="zh-CN" altLang="en-US" sz="1600"/>
              </a:p>
            </c:rich>
          </c:tx>
          <c:layout>
            <c:manualLayout>
              <c:xMode val="edge"/>
              <c:yMode val="edge"/>
              <c:x val="1.0822510822510803E-2"/>
              <c:y val="0.2474265716785399"/>
            </c:manualLayout>
          </c:layout>
        </c:title>
        <c:numFmt formatCode="General" sourceLinked="1"/>
        <c:tickLblPos val="nextTo"/>
        <c:txPr>
          <a:bodyPr/>
          <a:lstStyle/>
          <a:p>
            <a:pPr>
              <a:defRPr lang="zh-CN"/>
            </a:pPr>
            <a:endParaRPr lang="zh-CN"/>
          </a:p>
        </c:txPr>
        <c:crossAx val="184457472"/>
        <c:crosses val="autoZero"/>
        <c:crossBetween val="between"/>
      </c:valAx>
    </c:plotArea>
    <c:plotVisOnly val="1"/>
  </c:chart>
  <c:externalData r:id="rId1"/>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CEC34D-46A5-448F-9E0C-CE245CF68C16}"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B57DCC71-E53B-4CD3-A1A7-F1AD0DFB87D8}">
      <dgm:prSet phldrT="[文本]" custT="1"/>
      <dgm:spPr>
        <a:solidFill>
          <a:schemeClr val="accent6">
            <a:lumMod val="60000"/>
            <a:lumOff val="40000"/>
          </a:schemeClr>
        </a:solidFill>
      </dgm:spPr>
      <dgm:t>
        <a:bodyPr/>
        <a:lstStyle/>
        <a:p>
          <a:r>
            <a:rPr lang="en-US" altLang="zh-CN" sz="2800" dirty="0" smtClean="0">
              <a:solidFill>
                <a:schemeClr val="tx1"/>
              </a:solidFill>
            </a:rPr>
            <a:t>Environmental risks of CPY</a:t>
          </a:r>
          <a:endParaRPr lang="zh-CN" altLang="en-US" sz="2800" dirty="0">
            <a:solidFill>
              <a:schemeClr val="tx1"/>
            </a:solidFill>
          </a:endParaRPr>
        </a:p>
      </dgm:t>
    </dgm:pt>
    <dgm:pt modelId="{827C7CD8-383B-459B-AA6D-494B6DA67998}" type="parTrans" cxnId="{193607D7-8872-4BF6-9027-38EFF67C0A5A}">
      <dgm:prSet/>
      <dgm:spPr/>
      <dgm:t>
        <a:bodyPr/>
        <a:lstStyle/>
        <a:p>
          <a:endParaRPr lang="zh-CN" altLang="en-US"/>
        </a:p>
      </dgm:t>
    </dgm:pt>
    <dgm:pt modelId="{CEDE051B-BE79-4971-BEE0-CBF8B3B35AB8}" type="sibTrans" cxnId="{193607D7-8872-4BF6-9027-38EFF67C0A5A}">
      <dgm:prSet/>
      <dgm:spPr/>
      <dgm:t>
        <a:bodyPr/>
        <a:lstStyle/>
        <a:p>
          <a:endParaRPr lang="zh-CN" altLang="en-US"/>
        </a:p>
      </dgm:t>
    </dgm:pt>
    <dgm:pt modelId="{C1B57E16-68F1-4FA8-9162-719D23E83787}">
      <dgm:prSet phldrT="[文本]"/>
      <dgm:spPr>
        <a:solidFill>
          <a:schemeClr val="accent5">
            <a:lumMod val="40000"/>
            <a:lumOff val="60000"/>
          </a:schemeClr>
        </a:solidFill>
      </dgm:spPr>
      <dgm:t>
        <a:bodyPr/>
        <a:lstStyle/>
        <a:p>
          <a:r>
            <a:rPr lang="en-US" altLang="zh-CN" dirty="0" smtClean="0">
              <a:solidFill>
                <a:schemeClr val="tx1"/>
              </a:solidFill>
            </a:rPr>
            <a:t>Humans</a:t>
          </a:r>
          <a:endParaRPr lang="zh-CN" altLang="en-US" dirty="0">
            <a:solidFill>
              <a:schemeClr val="tx1"/>
            </a:solidFill>
          </a:endParaRPr>
        </a:p>
      </dgm:t>
    </dgm:pt>
    <dgm:pt modelId="{973681B9-AF7E-40D1-ABAE-ACB21CDBF6A5}" type="parTrans" cxnId="{F1C17B13-AA58-47D7-9949-E981765F6D9C}">
      <dgm:prSet/>
      <dgm:spPr>
        <a:noFill/>
        <a:ln>
          <a:solidFill>
            <a:schemeClr val="tx1"/>
          </a:solidFill>
        </a:ln>
      </dgm:spPr>
      <dgm:t>
        <a:bodyPr/>
        <a:lstStyle/>
        <a:p>
          <a:endParaRPr lang="zh-CN" altLang="en-US"/>
        </a:p>
      </dgm:t>
    </dgm:pt>
    <dgm:pt modelId="{197C2AC1-8F4F-4FE4-BE7B-C85327FB762B}" type="sibTrans" cxnId="{F1C17B13-AA58-47D7-9949-E981765F6D9C}">
      <dgm:prSet/>
      <dgm:spPr/>
      <dgm:t>
        <a:bodyPr/>
        <a:lstStyle/>
        <a:p>
          <a:endParaRPr lang="zh-CN" altLang="en-US"/>
        </a:p>
      </dgm:t>
    </dgm:pt>
    <dgm:pt modelId="{7AB7F5F0-645E-41A5-8ADA-07479342AC68}">
      <dgm:prSet phldrT="[文本]"/>
      <dgm:spPr>
        <a:solidFill>
          <a:schemeClr val="accent5">
            <a:lumMod val="40000"/>
            <a:lumOff val="60000"/>
          </a:schemeClr>
        </a:solidFill>
      </dgm:spPr>
      <dgm:t>
        <a:bodyPr/>
        <a:lstStyle/>
        <a:p>
          <a:r>
            <a:rPr lang="en-US" altLang="zh-CN" dirty="0" smtClean="0">
              <a:solidFill>
                <a:schemeClr val="tx1"/>
              </a:solidFill>
            </a:rPr>
            <a:t>Wild animals</a:t>
          </a:r>
          <a:endParaRPr lang="zh-CN" altLang="en-US" dirty="0">
            <a:solidFill>
              <a:schemeClr val="tx1"/>
            </a:solidFill>
          </a:endParaRPr>
        </a:p>
      </dgm:t>
    </dgm:pt>
    <dgm:pt modelId="{CCB8F91B-D7D5-4665-9CBA-A7D87D580AD4}" type="parTrans" cxnId="{159E16B0-52EB-4882-98C8-15F3F807A970}">
      <dgm:prSet/>
      <dgm:spPr>
        <a:noFill/>
        <a:ln>
          <a:solidFill>
            <a:schemeClr val="tx1"/>
          </a:solidFill>
        </a:ln>
      </dgm:spPr>
      <dgm:t>
        <a:bodyPr/>
        <a:lstStyle/>
        <a:p>
          <a:endParaRPr lang="zh-CN" altLang="en-US"/>
        </a:p>
      </dgm:t>
    </dgm:pt>
    <dgm:pt modelId="{B0FE8E52-7AE8-4EF0-B36A-FB9CCC515A14}" type="sibTrans" cxnId="{159E16B0-52EB-4882-98C8-15F3F807A970}">
      <dgm:prSet/>
      <dgm:spPr/>
      <dgm:t>
        <a:bodyPr/>
        <a:lstStyle/>
        <a:p>
          <a:endParaRPr lang="zh-CN" altLang="en-US"/>
        </a:p>
      </dgm:t>
    </dgm:pt>
    <dgm:pt modelId="{0F0A998B-2B05-432D-A187-5B711ACCE815}">
      <dgm:prSet phldrT="[文本]"/>
      <dgm:spPr>
        <a:solidFill>
          <a:schemeClr val="accent5">
            <a:lumMod val="40000"/>
            <a:lumOff val="60000"/>
          </a:schemeClr>
        </a:solidFill>
      </dgm:spPr>
      <dgm:t>
        <a:bodyPr/>
        <a:lstStyle/>
        <a:p>
          <a:r>
            <a:rPr lang="en-US" altLang="zh-CN" dirty="0" smtClean="0">
              <a:solidFill>
                <a:schemeClr val="tx1"/>
              </a:solidFill>
            </a:rPr>
            <a:t>Ecosystems</a:t>
          </a:r>
          <a:endParaRPr lang="zh-CN" altLang="en-US" dirty="0">
            <a:solidFill>
              <a:schemeClr val="tx1"/>
            </a:solidFill>
          </a:endParaRPr>
        </a:p>
      </dgm:t>
    </dgm:pt>
    <dgm:pt modelId="{606E1BEE-5240-49E5-ADF2-1312619AF552}" type="parTrans" cxnId="{B7C43AE8-524A-403C-9417-983E9027E51C}">
      <dgm:prSet/>
      <dgm:spPr>
        <a:noFill/>
        <a:ln>
          <a:solidFill>
            <a:schemeClr val="tx1"/>
          </a:solidFill>
        </a:ln>
      </dgm:spPr>
      <dgm:t>
        <a:bodyPr/>
        <a:lstStyle/>
        <a:p>
          <a:endParaRPr lang="zh-CN" altLang="en-US"/>
        </a:p>
      </dgm:t>
    </dgm:pt>
    <dgm:pt modelId="{EF00AE25-99DC-4E81-B740-367C07D928A0}" type="sibTrans" cxnId="{B7C43AE8-524A-403C-9417-983E9027E51C}">
      <dgm:prSet/>
      <dgm:spPr/>
      <dgm:t>
        <a:bodyPr/>
        <a:lstStyle/>
        <a:p>
          <a:endParaRPr lang="zh-CN" altLang="en-US"/>
        </a:p>
      </dgm:t>
    </dgm:pt>
    <dgm:pt modelId="{27AC7944-6207-4052-961D-E2F1AE651DD1}" type="pres">
      <dgm:prSet presAssocID="{A8CEC34D-46A5-448F-9E0C-CE245CF68C16}" presName="cycle" presStyleCnt="0">
        <dgm:presLayoutVars>
          <dgm:chMax val="1"/>
          <dgm:dir/>
          <dgm:animLvl val="ctr"/>
          <dgm:resizeHandles val="exact"/>
        </dgm:presLayoutVars>
      </dgm:prSet>
      <dgm:spPr/>
      <dgm:t>
        <a:bodyPr/>
        <a:lstStyle/>
        <a:p>
          <a:endParaRPr lang="zh-CN" altLang="en-US"/>
        </a:p>
      </dgm:t>
    </dgm:pt>
    <dgm:pt modelId="{431C5927-CDAF-41D2-9050-420D7248F882}" type="pres">
      <dgm:prSet presAssocID="{B57DCC71-E53B-4CD3-A1A7-F1AD0DFB87D8}" presName="centerShape" presStyleLbl="node0" presStyleIdx="0" presStyleCnt="1" custScaleX="153391" custLinFactNeighborX="1315" custLinFactNeighborY="8204"/>
      <dgm:spPr/>
      <dgm:t>
        <a:bodyPr/>
        <a:lstStyle/>
        <a:p>
          <a:endParaRPr lang="zh-CN" altLang="en-US"/>
        </a:p>
      </dgm:t>
    </dgm:pt>
    <dgm:pt modelId="{53DFE592-8D91-4D72-B83B-21B8C3FA92FE}" type="pres">
      <dgm:prSet presAssocID="{973681B9-AF7E-40D1-ABAE-ACB21CDBF6A5}" presName="parTrans" presStyleLbl="bgSibTrans2D1" presStyleIdx="0" presStyleCnt="3"/>
      <dgm:spPr/>
      <dgm:t>
        <a:bodyPr/>
        <a:lstStyle/>
        <a:p>
          <a:endParaRPr lang="zh-CN" altLang="en-US"/>
        </a:p>
      </dgm:t>
    </dgm:pt>
    <dgm:pt modelId="{B476CF19-7E17-4C4B-83B7-B7EE03CF32BE}" type="pres">
      <dgm:prSet presAssocID="{C1B57E16-68F1-4FA8-9162-719D23E83787}" presName="node" presStyleLbl="node1" presStyleIdx="0" presStyleCnt="3">
        <dgm:presLayoutVars>
          <dgm:bulletEnabled val="1"/>
        </dgm:presLayoutVars>
      </dgm:prSet>
      <dgm:spPr/>
      <dgm:t>
        <a:bodyPr/>
        <a:lstStyle/>
        <a:p>
          <a:endParaRPr lang="zh-CN" altLang="en-US"/>
        </a:p>
      </dgm:t>
    </dgm:pt>
    <dgm:pt modelId="{0C0C16B0-E2AA-4E9C-AC67-A2359D8D9CE5}" type="pres">
      <dgm:prSet presAssocID="{CCB8F91B-D7D5-4665-9CBA-A7D87D580AD4}" presName="parTrans" presStyleLbl="bgSibTrans2D1" presStyleIdx="1" presStyleCnt="3"/>
      <dgm:spPr/>
      <dgm:t>
        <a:bodyPr/>
        <a:lstStyle/>
        <a:p>
          <a:endParaRPr lang="zh-CN" altLang="en-US"/>
        </a:p>
      </dgm:t>
    </dgm:pt>
    <dgm:pt modelId="{61D52473-88E7-4A7E-98D7-F0F36577B163}" type="pres">
      <dgm:prSet presAssocID="{7AB7F5F0-645E-41A5-8ADA-07479342AC68}" presName="node" presStyleLbl="node1" presStyleIdx="1" presStyleCnt="3">
        <dgm:presLayoutVars>
          <dgm:bulletEnabled val="1"/>
        </dgm:presLayoutVars>
      </dgm:prSet>
      <dgm:spPr/>
      <dgm:t>
        <a:bodyPr/>
        <a:lstStyle/>
        <a:p>
          <a:endParaRPr lang="zh-CN" altLang="en-US"/>
        </a:p>
      </dgm:t>
    </dgm:pt>
    <dgm:pt modelId="{6194653C-BFB6-4184-A038-D95720901C49}" type="pres">
      <dgm:prSet presAssocID="{606E1BEE-5240-49E5-ADF2-1312619AF552}" presName="parTrans" presStyleLbl="bgSibTrans2D1" presStyleIdx="2" presStyleCnt="3"/>
      <dgm:spPr/>
      <dgm:t>
        <a:bodyPr/>
        <a:lstStyle/>
        <a:p>
          <a:endParaRPr lang="zh-CN" altLang="en-US"/>
        </a:p>
      </dgm:t>
    </dgm:pt>
    <dgm:pt modelId="{086E4190-AB26-4521-8DF1-29FAB190B249}" type="pres">
      <dgm:prSet presAssocID="{0F0A998B-2B05-432D-A187-5B711ACCE815}" presName="node" presStyleLbl="node1" presStyleIdx="2" presStyleCnt="3">
        <dgm:presLayoutVars>
          <dgm:bulletEnabled val="1"/>
        </dgm:presLayoutVars>
      </dgm:prSet>
      <dgm:spPr/>
      <dgm:t>
        <a:bodyPr/>
        <a:lstStyle/>
        <a:p>
          <a:endParaRPr lang="zh-CN" altLang="en-US"/>
        </a:p>
      </dgm:t>
    </dgm:pt>
  </dgm:ptLst>
  <dgm:cxnLst>
    <dgm:cxn modelId="{159E16B0-52EB-4882-98C8-15F3F807A970}" srcId="{B57DCC71-E53B-4CD3-A1A7-F1AD0DFB87D8}" destId="{7AB7F5F0-645E-41A5-8ADA-07479342AC68}" srcOrd="1" destOrd="0" parTransId="{CCB8F91B-D7D5-4665-9CBA-A7D87D580AD4}" sibTransId="{B0FE8E52-7AE8-4EF0-B36A-FB9CCC515A14}"/>
    <dgm:cxn modelId="{7B6E4D53-AFDF-4832-8509-A6396E31F747}" type="presOf" srcId="{CCB8F91B-D7D5-4665-9CBA-A7D87D580AD4}" destId="{0C0C16B0-E2AA-4E9C-AC67-A2359D8D9CE5}" srcOrd="0" destOrd="0" presId="urn:microsoft.com/office/officeart/2005/8/layout/radial4"/>
    <dgm:cxn modelId="{B7C43AE8-524A-403C-9417-983E9027E51C}" srcId="{B57DCC71-E53B-4CD3-A1A7-F1AD0DFB87D8}" destId="{0F0A998B-2B05-432D-A187-5B711ACCE815}" srcOrd="2" destOrd="0" parTransId="{606E1BEE-5240-49E5-ADF2-1312619AF552}" sibTransId="{EF00AE25-99DC-4E81-B740-367C07D928A0}"/>
    <dgm:cxn modelId="{DC701FA4-EA42-4C9C-A5BB-0CB9D2621CED}" type="presOf" srcId="{973681B9-AF7E-40D1-ABAE-ACB21CDBF6A5}" destId="{53DFE592-8D91-4D72-B83B-21B8C3FA92FE}" srcOrd="0" destOrd="0" presId="urn:microsoft.com/office/officeart/2005/8/layout/radial4"/>
    <dgm:cxn modelId="{9E6DAD53-CCC3-4D40-954D-FE249317F232}" type="presOf" srcId="{7AB7F5F0-645E-41A5-8ADA-07479342AC68}" destId="{61D52473-88E7-4A7E-98D7-F0F36577B163}" srcOrd="0" destOrd="0" presId="urn:microsoft.com/office/officeart/2005/8/layout/radial4"/>
    <dgm:cxn modelId="{F1C17B13-AA58-47D7-9949-E981765F6D9C}" srcId="{B57DCC71-E53B-4CD3-A1A7-F1AD0DFB87D8}" destId="{C1B57E16-68F1-4FA8-9162-719D23E83787}" srcOrd="0" destOrd="0" parTransId="{973681B9-AF7E-40D1-ABAE-ACB21CDBF6A5}" sibTransId="{197C2AC1-8F4F-4FE4-BE7B-C85327FB762B}"/>
    <dgm:cxn modelId="{B564A591-39F8-4873-B845-31B574A8D033}" type="presOf" srcId="{B57DCC71-E53B-4CD3-A1A7-F1AD0DFB87D8}" destId="{431C5927-CDAF-41D2-9050-420D7248F882}" srcOrd="0" destOrd="0" presId="urn:microsoft.com/office/officeart/2005/8/layout/radial4"/>
    <dgm:cxn modelId="{C4DD7DC8-B40A-4BB7-9A63-EF315F686565}" type="presOf" srcId="{C1B57E16-68F1-4FA8-9162-719D23E83787}" destId="{B476CF19-7E17-4C4B-83B7-B7EE03CF32BE}" srcOrd="0" destOrd="0" presId="urn:microsoft.com/office/officeart/2005/8/layout/radial4"/>
    <dgm:cxn modelId="{7166B5D9-66E3-4E8D-B046-3D641109973D}" type="presOf" srcId="{0F0A998B-2B05-432D-A187-5B711ACCE815}" destId="{086E4190-AB26-4521-8DF1-29FAB190B249}" srcOrd="0" destOrd="0" presId="urn:microsoft.com/office/officeart/2005/8/layout/radial4"/>
    <dgm:cxn modelId="{814C4ED6-AC34-465A-B9F9-2D3C9FC0B076}" type="presOf" srcId="{606E1BEE-5240-49E5-ADF2-1312619AF552}" destId="{6194653C-BFB6-4184-A038-D95720901C49}" srcOrd="0" destOrd="0" presId="urn:microsoft.com/office/officeart/2005/8/layout/radial4"/>
    <dgm:cxn modelId="{193607D7-8872-4BF6-9027-38EFF67C0A5A}" srcId="{A8CEC34D-46A5-448F-9E0C-CE245CF68C16}" destId="{B57DCC71-E53B-4CD3-A1A7-F1AD0DFB87D8}" srcOrd="0" destOrd="0" parTransId="{827C7CD8-383B-459B-AA6D-494B6DA67998}" sibTransId="{CEDE051B-BE79-4971-BEE0-CBF8B3B35AB8}"/>
    <dgm:cxn modelId="{B5974A98-9696-4378-96CF-835CCF66B0BB}" type="presOf" srcId="{A8CEC34D-46A5-448F-9E0C-CE245CF68C16}" destId="{27AC7944-6207-4052-961D-E2F1AE651DD1}" srcOrd="0" destOrd="0" presId="urn:microsoft.com/office/officeart/2005/8/layout/radial4"/>
    <dgm:cxn modelId="{C38B74E5-0151-49B3-AA8A-37966B96ED91}" type="presParOf" srcId="{27AC7944-6207-4052-961D-E2F1AE651DD1}" destId="{431C5927-CDAF-41D2-9050-420D7248F882}" srcOrd="0" destOrd="0" presId="urn:microsoft.com/office/officeart/2005/8/layout/radial4"/>
    <dgm:cxn modelId="{7910CBAE-2142-42B9-9C96-A09F15BFB0CB}" type="presParOf" srcId="{27AC7944-6207-4052-961D-E2F1AE651DD1}" destId="{53DFE592-8D91-4D72-B83B-21B8C3FA92FE}" srcOrd="1" destOrd="0" presId="urn:microsoft.com/office/officeart/2005/8/layout/radial4"/>
    <dgm:cxn modelId="{EE723A63-6307-421A-8307-B3A200B2CBE6}" type="presParOf" srcId="{27AC7944-6207-4052-961D-E2F1AE651DD1}" destId="{B476CF19-7E17-4C4B-83B7-B7EE03CF32BE}" srcOrd="2" destOrd="0" presId="urn:microsoft.com/office/officeart/2005/8/layout/radial4"/>
    <dgm:cxn modelId="{7E6F6B84-29F1-443B-94E6-BCAA171944DE}" type="presParOf" srcId="{27AC7944-6207-4052-961D-E2F1AE651DD1}" destId="{0C0C16B0-E2AA-4E9C-AC67-A2359D8D9CE5}" srcOrd="3" destOrd="0" presId="urn:microsoft.com/office/officeart/2005/8/layout/radial4"/>
    <dgm:cxn modelId="{A67383B6-5B9B-4353-A847-CE001B25921E}" type="presParOf" srcId="{27AC7944-6207-4052-961D-E2F1AE651DD1}" destId="{61D52473-88E7-4A7E-98D7-F0F36577B163}" srcOrd="4" destOrd="0" presId="urn:microsoft.com/office/officeart/2005/8/layout/radial4"/>
    <dgm:cxn modelId="{08442E5B-DA40-4980-BB9C-B3B45DC83410}" type="presParOf" srcId="{27AC7944-6207-4052-961D-E2F1AE651DD1}" destId="{6194653C-BFB6-4184-A038-D95720901C49}" srcOrd="5" destOrd="0" presId="urn:microsoft.com/office/officeart/2005/8/layout/radial4"/>
    <dgm:cxn modelId="{08736B21-3732-4D26-B4F8-A91E0A83C8DD}" type="presParOf" srcId="{27AC7944-6207-4052-961D-E2F1AE651DD1}" destId="{086E4190-AB26-4521-8DF1-29FAB190B249}" srcOrd="6" destOrd="0" presId="urn:microsoft.com/office/officeart/2005/8/layout/radial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31C5927-CDAF-41D2-9050-420D7248F882}">
      <dsp:nvSpPr>
        <dsp:cNvPr id="0" name=""/>
        <dsp:cNvSpPr/>
      </dsp:nvSpPr>
      <dsp:spPr>
        <a:xfrm>
          <a:off x="1728193" y="4248447"/>
          <a:ext cx="3108644" cy="2026614"/>
        </a:xfrm>
        <a:prstGeom prst="ellipse">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chemeClr val="tx1"/>
              </a:solidFill>
            </a:rPr>
            <a:t>Environmental risks of CPY</a:t>
          </a:r>
          <a:endParaRPr lang="zh-CN" altLang="en-US" sz="2800" kern="1200" dirty="0">
            <a:solidFill>
              <a:schemeClr val="tx1"/>
            </a:solidFill>
          </a:endParaRPr>
        </a:p>
      </dsp:txBody>
      <dsp:txXfrm>
        <a:off x="1728193" y="4248447"/>
        <a:ext cx="3108644" cy="2026614"/>
      </dsp:txXfrm>
    </dsp:sp>
    <dsp:sp modelId="{53DFE592-8D91-4D72-B83B-21B8C3FA92FE}">
      <dsp:nvSpPr>
        <dsp:cNvPr id="0" name=""/>
        <dsp:cNvSpPr/>
      </dsp:nvSpPr>
      <dsp:spPr>
        <a:xfrm rot="13266281">
          <a:off x="752638" y="3523610"/>
          <a:ext cx="1737456" cy="577585"/>
        </a:xfrm>
        <a:prstGeom prst="leftArrow">
          <a:avLst>
            <a:gd name="adj1" fmla="val 60000"/>
            <a:gd name="adj2" fmla="val 50000"/>
          </a:avLst>
        </a:prstGeom>
        <a:no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B476CF19-7E17-4C4B-83B7-B7EE03CF32BE}">
      <dsp:nvSpPr>
        <dsp:cNvPr id="0" name=""/>
        <dsp:cNvSpPr/>
      </dsp:nvSpPr>
      <dsp:spPr>
        <a:xfrm>
          <a:off x="4129" y="2471155"/>
          <a:ext cx="1925284" cy="1540227"/>
        </a:xfrm>
        <a:prstGeom prst="roundRect">
          <a:avLst>
            <a:gd name="adj" fmla="val 10000"/>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a:lnSpc>
              <a:spcPct val="90000"/>
            </a:lnSpc>
            <a:spcBef>
              <a:spcPct val="0"/>
            </a:spcBef>
            <a:spcAft>
              <a:spcPct val="35000"/>
            </a:spcAft>
          </a:pPr>
          <a:r>
            <a:rPr lang="en-US" altLang="zh-CN" sz="2900" kern="1200" dirty="0" smtClean="0">
              <a:solidFill>
                <a:schemeClr val="tx1"/>
              </a:solidFill>
            </a:rPr>
            <a:t>Humans</a:t>
          </a:r>
          <a:endParaRPr lang="zh-CN" altLang="en-US" sz="2900" kern="1200" dirty="0">
            <a:solidFill>
              <a:schemeClr val="tx1"/>
            </a:solidFill>
          </a:endParaRPr>
        </a:p>
      </dsp:txBody>
      <dsp:txXfrm>
        <a:off x="4129" y="2471155"/>
        <a:ext cx="1925284" cy="1540227"/>
      </dsp:txXfrm>
    </dsp:sp>
    <dsp:sp modelId="{0C0C16B0-E2AA-4E9C-AC67-A2359D8D9CE5}">
      <dsp:nvSpPr>
        <dsp:cNvPr id="0" name=""/>
        <dsp:cNvSpPr/>
      </dsp:nvSpPr>
      <dsp:spPr>
        <a:xfrm rot="16122344">
          <a:off x="2205614" y="2812299"/>
          <a:ext cx="2056172" cy="577585"/>
        </a:xfrm>
        <a:prstGeom prst="leftArrow">
          <a:avLst>
            <a:gd name="adj1" fmla="val 60000"/>
            <a:gd name="adj2" fmla="val 50000"/>
          </a:avLst>
        </a:prstGeom>
        <a:no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1D52473-88E7-4A7E-98D7-F0F36577B163}">
      <dsp:nvSpPr>
        <dsp:cNvPr id="0" name=""/>
        <dsp:cNvSpPr/>
      </dsp:nvSpPr>
      <dsp:spPr>
        <a:xfrm>
          <a:off x="2247836" y="1303155"/>
          <a:ext cx="1925284" cy="1540227"/>
        </a:xfrm>
        <a:prstGeom prst="roundRect">
          <a:avLst>
            <a:gd name="adj" fmla="val 10000"/>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a:lnSpc>
              <a:spcPct val="90000"/>
            </a:lnSpc>
            <a:spcBef>
              <a:spcPct val="0"/>
            </a:spcBef>
            <a:spcAft>
              <a:spcPct val="35000"/>
            </a:spcAft>
          </a:pPr>
          <a:r>
            <a:rPr lang="en-US" altLang="zh-CN" sz="2900" kern="1200" dirty="0" smtClean="0">
              <a:solidFill>
                <a:schemeClr val="tx1"/>
              </a:solidFill>
            </a:rPr>
            <a:t>Wild animals</a:t>
          </a:r>
          <a:endParaRPr lang="zh-CN" altLang="en-US" sz="2900" kern="1200" dirty="0">
            <a:solidFill>
              <a:schemeClr val="tx1"/>
            </a:solidFill>
          </a:endParaRPr>
        </a:p>
      </dsp:txBody>
      <dsp:txXfrm>
        <a:off x="2247836" y="1303155"/>
        <a:ext cx="1925284" cy="1540227"/>
      </dsp:txXfrm>
    </dsp:sp>
    <dsp:sp modelId="{6194653C-BFB6-4184-A038-D95720901C49}">
      <dsp:nvSpPr>
        <dsp:cNvPr id="0" name=""/>
        <dsp:cNvSpPr/>
      </dsp:nvSpPr>
      <dsp:spPr>
        <a:xfrm rot="19023924">
          <a:off x="4023620" y="3515048"/>
          <a:ext cx="1651798" cy="577585"/>
        </a:xfrm>
        <a:prstGeom prst="leftArrow">
          <a:avLst>
            <a:gd name="adj1" fmla="val 60000"/>
            <a:gd name="adj2" fmla="val 50000"/>
          </a:avLst>
        </a:prstGeom>
        <a:no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086E4190-AB26-4521-8DF1-29FAB190B249}">
      <dsp:nvSpPr>
        <dsp:cNvPr id="0" name=""/>
        <dsp:cNvSpPr/>
      </dsp:nvSpPr>
      <dsp:spPr>
        <a:xfrm>
          <a:off x="4491544" y="2471155"/>
          <a:ext cx="1925284" cy="1540227"/>
        </a:xfrm>
        <a:prstGeom prst="roundRect">
          <a:avLst>
            <a:gd name="adj" fmla="val 10000"/>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a:lnSpc>
              <a:spcPct val="90000"/>
            </a:lnSpc>
            <a:spcBef>
              <a:spcPct val="0"/>
            </a:spcBef>
            <a:spcAft>
              <a:spcPct val="35000"/>
            </a:spcAft>
          </a:pPr>
          <a:r>
            <a:rPr lang="en-US" altLang="zh-CN" sz="2900" kern="1200" dirty="0" smtClean="0">
              <a:solidFill>
                <a:schemeClr val="tx1"/>
              </a:solidFill>
            </a:rPr>
            <a:t>Ecosystems</a:t>
          </a:r>
          <a:endParaRPr lang="zh-CN" altLang="en-US" sz="2900" kern="1200" dirty="0">
            <a:solidFill>
              <a:schemeClr val="tx1"/>
            </a:solidFill>
          </a:endParaRPr>
        </a:p>
      </dsp:txBody>
      <dsp:txXfrm>
        <a:off x="4491544" y="2471155"/>
        <a:ext cx="1925284" cy="1540227"/>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0.01786</cdr:x>
      <cdr:y>0.02857</cdr:y>
    </cdr:from>
    <cdr:to>
      <cdr:x>0.32682</cdr:x>
      <cdr:y>0.09744</cdr:y>
    </cdr:to>
    <cdr:sp macro="" textlink="">
      <cdr:nvSpPr>
        <cdr:cNvPr id="2" name="TextBox 1"/>
        <cdr:cNvSpPr txBox="1"/>
      </cdr:nvSpPr>
      <cdr:spPr>
        <a:xfrm xmlns:a="http://schemas.openxmlformats.org/drawingml/2006/main">
          <a:off x="144016" y="144016"/>
          <a:ext cx="2491729" cy="34714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400" dirty="0"/>
            <a:t>application</a:t>
          </a:r>
          <a:r>
            <a:rPr lang="en-US" altLang="zh-CN" sz="1400" baseline="0" dirty="0"/>
            <a:t> rate/lbs</a:t>
          </a:r>
          <a:endParaRPr lang="zh-CN" altLang="en-US" sz="1400" dirty="0"/>
        </a:p>
      </cdr:txBody>
    </cdr:sp>
  </cdr:relSizeAnchor>
</c:userShapes>
</file>

<file path=ppt/drawings/drawing2.xml><?xml version="1.0" encoding="utf-8"?>
<c:userShapes xmlns:c="http://schemas.openxmlformats.org/drawingml/2006/chart">
  <cdr:relSizeAnchor xmlns:cdr="http://schemas.openxmlformats.org/drawingml/2006/chartDrawing">
    <cdr:from>
      <cdr:x>0.1134</cdr:x>
      <cdr:y>0.4058</cdr:y>
    </cdr:from>
    <cdr:to>
      <cdr:x>0.98959</cdr:x>
      <cdr:y>0.4058</cdr:y>
    </cdr:to>
    <cdr:sp macro="" textlink="">
      <cdr:nvSpPr>
        <cdr:cNvPr id="3" name="直接连接符 2"/>
        <cdr:cNvSpPr/>
      </cdr:nvSpPr>
      <cdr:spPr>
        <a:xfrm xmlns:a="http://schemas.openxmlformats.org/drawingml/2006/main">
          <a:off x="792087" y="2016224"/>
          <a:ext cx="6120000" cy="0"/>
        </a:xfrm>
        <a:prstGeom xmlns:a="http://schemas.openxmlformats.org/drawingml/2006/main" prst="line">
          <a:avLst/>
        </a:prstGeom>
        <a:ln xmlns:a="http://schemas.openxmlformats.org/drawingml/2006/main" w="50800">
          <a:solidFill>
            <a:srgbClr val="FF0000"/>
          </a:solidFill>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0.58</cdr:x>
      <cdr:y>0.42029</cdr:y>
    </cdr:from>
    <cdr:to>
      <cdr:x>0.9</cdr:x>
      <cdr:y>0.68116</cdr:y>
    </cdr:to>
    <cdr:grpSp>
      <cdr:nvGrpSpPr>
        <cdr:cNvPr id="10" name="组合 9"/>
        <cdr:cNvGrpSpPr/>
      </cdr:nvGrpSpPr>
      <cdr:grpSpPr>
        <a:xfrm xmlns:a="http://schemas.openxmlformats.org/drawingml/2006/main">
          <a:off x="4051170" y="2088233"/>
          <a:ext cx="2235128" cy="1296146"/>
          <a:chOff x="4176464" y="2088232"/>
          <a:chExt cx="2304256" cy="1296144"/>
        </a:xfrm>
      </cdr:grpSpPr>
      <cdr:sp macro="" textlink="">
        <cdr:nvSpPr>
          <cdr:cNvPr id="5" name="直接箭头连接符 4"/>
          <cdr:cNvSpPr/>
        </cdr:nvSpPr>
        <cdr:spPr>
          <a:xfrm xmlns:a="http://schemas.openxmlformats.org/drawingml/2006/main">
            <a:off x="4176464" y="2088232"/>
            <a:ext cx="432048" cy="576064"/>
          </a:xfrm>
          <a:prstGeom xmlns:a="http://schemas.openxmlformats.org/drawingml/2006/main" prst="straightConnector1">
            <a:avLst/>
          </a:prstGeom>
          <a:ln xmlns:a="http://schemas.openxmlformats.org/drawingml/2006/main" w="50800">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zh-CN"/>
          </a:p>
        </cdr:txBody>
      </cdr:sp>
      <cdr:sp macro="" textlink="">
        <cdr:nvSpPr>
          <cdr:cNvPr id="6" name="圆角矩形 5"/>
          <cdr:cNvSpPr/>
        </cdr:nvSpPr>
        <cdr:spPr>
          <a:xfrm xmlns:a="http://schemas.openxmlformats.org/drawingml/2006/main">
            <a:off x="4464496" y="2736304"/>
            <a:ext cx="1944216" cy="648072"/>
          </a:xfrm>
          <a:prstGeom xmlns:a="http://schemas.openxmlformats.org/drawingml/2006/main" prst="roundRect">
            <a:avLst/>
          </a:prstGeom>
          <a:noFill xmlns:a="http://schemas.openxmlformats.org/drawingml/2006/main"/>
          <a:ln xmlns:a="http://schemas.openxmlformats.org/drawingml/2006/main">
            <a:solidFill>
              <a:srgbClr val="00B05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sp macro="" textlink="">
        <cdr:nvSpPr>
          <cdr:cNvPr id="7" name="TextBox 6"/>
          <cdr:cNvSpPr txBox="1"/>
        </cdr:nvSpPr>
        <cdr:spPr>
          <a:xfrm xmlns:a="http://schemas.openxmlformats.org/drawingml/2006/main">
            <a:off x="4392488" y="2736304"/>
            <a:ext cx="2088232" cy="64807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altLang="zh-CN" sz="1800" dirty="0" smtClean="0"/>
              <a:t>Reference Line of CPY’s Efficacy ratio</a:t>
            </a:r>
            <a:endParaRPr lang="zh-CN" altLang="en-US" sz="1800" dirty="0"/>
          </a:p>
        </cdr:txBody>
      </cdr:sp>
    </cdr:grpSp>
  </cdr:relSizeAnchor>
  <cdr:relSizeAnchor xmlns:cdr="http://schemas.openxmlformats.org/drawingml/2006/chartDrawing">
    <cdr:from>
      <cdr:x>0.17</cdr:x>
      <cdr:y>0.63768</cdr:y>
    </cdr:from>
    <cdr:to>
      <cdr:x>0.48</cdr:x>
      <cdr:y>0.7971</cdr:y>
    </cdr:to>
    <cdr:sp macro="" textlink="">
      <cdr:nvSpPr>
        <cdr:cNvPr id="8" name="圆角矩形 7"/>
        <cdr:cNvSpPr/>
      </cdr:nvSpPr>
      <cdr:spPr>
        <a:xfrm xmlns:a="http://schemas.openxmlformats.org/drawingml/2006/main">
          <a:off x="1224136" y="3168352"/>
          <a:ext cx="2232248" cy="792088"/>
        </a:xfrm>
        <a:prstGeom xmlns:a="http://schemas.openxmlformats.org/drawingml/2006/main" prst="roundRect">
          <a:avLst/>
        </a:prstGeom>
        <a:noFill xmlns:a="http://schemas.openxmlformats.org/drawingml/2006/main"/>
        <a:ln xmlns:a="http://schemas.openxmlformats.org/drawingml/2006/main" w="25400" cap="flat" cmpd="sng" algn="ctr">
          <a:solidFill>
            <a:srgbClr val="00B05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Franklin Gothic Book"/>
            </a:defRPr>
          </a:lvl1pPr>
          <a:lvl2pPr marL="457200" indent="0">
            <a:defRPr sz="1100">
              <a:solidFill>
                <a:sysClr val="window" lastClr="FFFFFF"/>
              </a:solidFill>
              <a:latin typeface="Franklin Gothic Book"/>
            </a:defRPr>
          </a:lvl2pPr>
          <a:lvl3pPr marL="914400" indent="0">
            <a:defRPr sz="1100">
              <a:solidFill>
                <a:sysClr val="window" lastClr="FFFFFF"/>
              </a:solidFill>
              <a:latin typeface="Franklin Gothic Book"/>
            </a:defRPr>
          </a:lvl3pPr>
          <a:lvl4pPr marL="1371600" indent="0">
            <a:defRPr sz="1100">
              <a:solidFill>
                <a:sysClr val="window" lastClr="FFFFFF"/>
              </a:solidFill>
              <a:latin typeface="Franklin Gothic Book"/>
            </a:defRPr>
          </a:lvl4pPr>
          <a:lvl5pPr marL="1828800" indent="0">
            <a:defRPr sz="1100">
              <a:solidFill>
                <a:sysClr val="window" lastClr="FFFFFF"/>
              </a:solidFill>
              <a:latin typeface="Franklin Gothic Book"/>
            </a:defRPr>
          </a:lvl5pPr>
          <a:lvl6pPr marL="2286000" indent="0">
            <a:defRPr sz="1100">
              <a:solidFill>
                <a:sysClr val="window" lastClr="FFFFFF"/>
              </a:solidFill>
              <a:latin typeface="Franklin Gothic Book"/>
            </a:defRPr>
          </a:lvl6pPr>
          <a:lvl7pPr marL="2743200" indent="0">
            <a:defRPr sz="1100">
              <a:solidFill>
                <a:sysClr val="window" lastClr="FFFFFF"/>
              </a:solidFill>
              <a:latin typeface="Franklin Gothic Book"/>
            </a:defRPr>
          </a:lvl7pPr>
          <a:lvl8pPr marL="3200400" indent="0">
            <a:defRPr sz="1100">
              <a:solidFill>
                <a:sysClr val="window" lastClr="FFFFFF"/>
              </a:solidFill>
              <a:latin typeface="Franklin Gothic Book"/>
            </a:defRPr>
          </a:lvl8pPr>
          <a:lvl9pPr marL="3657600" indent="0">
            <a:defRPr sz="1100">
              <a:solidFill>
                <a:sysClr val="window" lastClr="FFFFFF"/>
              </a:solidFill>
              <a:latin typeface="Franklin Gothic Book"/>
            </a:defRPr>
          </a:lvl9pPr>
        </a:lstStyle>
        <a:p xmlns:a="http://schemas.openxmlformats.org/drawingml/2006/main">
          <a:endParaRPr lang="zh-CN"/>
        </a:p>
      </cdr:txBody>
    </cdr:sp>
  </cdr:relSizeAnchor>
  <cdr:relSizeAnchor xmlns:cdr="http://schemas.openxmlformats.org/drawingml/2006/chartDrawing">
    <cdr:from>
      <cdr:x>0.17</cdr:x>
      <cdr:y>0.62319</cdr:y>
    </cdr:from>
    <cdr:to>
      <cdr:x>0.48</cdr:x>
      <cdr:y>0.82609</cdr:y>
    </cdr:to>
    <cdr:sp macro="" textlink="">
      <cdr:nvSpPr>
        <cdr:cNvPr id="9" name="TextBox 8"/>
        <cdr:cNvSpPr txBox="1"/>
      </cdr:nvSpPr>
      <cdr:spPr>
        <a:xfrm xmlns:a="http://schemas.openxmlformats.org/drawingml/2006/main">
          <a:off x="1224136" y="3096344"/>
          <a:ext cx="2232248" cy="100811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altLang="zh-CN" sz="1800" dirty="0" smtClean="0"/>
            <a:t>Get an Overall Efficacy Value for the Pesticide</a:t>
          </a:r>
          <a:endParaRPr lang="zh-CN" altLang="en-US" sz="1800" dirty="0"/>
        </a:p>
      </cdr:txBody>
    </cdr:sp>
  </cdr:relSizeAnchor>
</c:userShapes>
</file>

<file path=ppt/drawings/drawing3.xml><?xml version="1.0" encoding="utf-8"?>
<c:userShapes xmlns:c="http://schemas.openxmlformats.org/drawingml/2006/chart">
  <cdr:relSizeAnchor xmlns:cdr="http://schemas.openxmlformats.org/drawingml/2006/chartDrawing">
    <cdr:from>
      <cdr:x>0.09091</cdr:x>
      <cdr:y>0.28169</cdr:y>
    </cdr:from>
    <cdr:to>
      <cdr:x>0.96452</cdr:x>
      <cdr:y>0.28228</cdr:y>
    </cdr:to>
    <cdr:sp macro="" textlink="">
      <cdr:nvSpPr>
        <cdr:cNvPr id="3" name="直接连接符 2"/>
        <cdr:cNvSpPr/>
      </cdr:nvSpPr>
      <cdr:spPr>
        <a:xfrm xmlns:a="http://schemas.openxmlformats.org/drawingml/2006/main" flipV="1">
          <a:off x="720080" y="1440160"/>
          <a:ext cx="6919760" cy="3016"/>
        </a:xfrm>
        <a:prstGeom xmlns:a="http://schemas.openxmlformats.org/drawingml/2006/main" prst="line">
          <a:avLst/>
        </a:prstGeom>
        <a:ln xmlns:a="http://schemas.openxmlformats.org/drawingml/2006/main" w="50800">
          <a:solidFill>
            <a:srgbClr val="FF0000"/>
          </a:solidFill>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0.26364</cdr:x>
      <cdr:y>0.08451</cdr:y>
    </cdr:from>
    <cdr:to>
      <cdr:x>0.51818</cdr:x>
      <cdr:y>0.1831</cdr:y>
    </cdr:to>
    <cdr:sp macro="" textlink="">
      <cdr:nvSpPr>
        <cdr:cNvPr id="4" name="圆角矩形 3"/>
        <cdr:cNvSpPr/>
      </cdr:nvSpPr>
      <cdr:spPr>
        <a:xfrm xmlns:a="http://schemas.openxmlformats.org/drawingml/2006/main">
          <a:off x="2088232" y="432048"/>
          <a:ext cx="2016224" cy="504056"/>
        </a:xfrm>
        <a:prstGeom xmlns:a="http://schemas.openxmlformats.org/drawingml/2006/main" prst="roundRect">
          <a:avLst/>
        </a:prstGeom>
        <a:noFill xmlns:a="http://schemas.openxmlformats.org/drawingml/2006/main"/>
        <a:ln xmlns:a="http://schemas.openxmlformats.org/drawingml/2006/main">
          <a:solidFill>
            <a:srgbClr val="00B05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0.25455</cdr:x>
      <cdr:y>0.09859</cdr:y>
    </cdr:from>
    <cdr:to>
      <cdr:x>0.52727</cdr:x>
      <cdr:y>0.16901</cdr:y>
    </cdr:to>
    <cdr:sp macro="" textlink="">
      <cdr:nvSpPr>
        <cdr:cNvPr id="5" name="TextBox 4"/>
        <cdr:cNvSpPr txBox="1"/>
      </cdr:nvSpPr>
      <cdr:spPr>
        <a:xfrm xmlns:a="http://schemas.openxmlformats.org/drawingml/2006/main">
          <a:off x="2016224" y="504056"/>
          <a:ext cx="2160182" cy="36002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altLang="zh-CN" sz="1400" dirty="0" smtClean="0"/>
            <a:t>With Satisfactory Efficacy</a:t>
          </a:r>
          <a:endParaRPr lang="zh-CN" altLang="en-US" sz="14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91721" y="10226042"/>
            <a:ext cx="37306171" cy="705612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583442" y="18653760"/>
            <a:ext cx="30722729" cy="8412480"/>
          </a:xfrm>
        </p:spPr>
        <p:txBody>
          <a:bodyPr/>
          <a:lstStyle>
            <a:lvl1pPr marL="0" indent="0" algn="ctr">
              <a:buNone/>
              <a:defRPr>
                <a:solidFill>
                  <a:schemeClr val="tx1">
                    <a:tint val="75000"/>
                  </a:schemeClr>
                </a:solidFill>
              </a:defRPr>
            </a:lvl1pPr>
            <a:lvl2pPr marL="2194514" indent="0" algn="ctr">
              <a:buNone/>
              <a:defRPr>
                <a:solidFill>
                  <a:schemeClr val="tx1">
                    <a:tint val="75000"/>
                  </a:schemeClr>
                </a:solidFill>
              </a:defRPr>
            </a:lvl2pPr>
            <a:lvl3pPr marL="4389029" indent="0" algn="ctr">
              <a:buNone/>
              <a:defRPr>
                <a:solidFill>
                  <a:schemeClr val="tx1">
                    <a:tint val="75000"/>
                  </a:schemeClr>
                </a:solidFill>
              </a:defRPr>
            </a:lvl3pPr>
            <a:lvl4pPr marL="6583543" indent="0" algn="ctr">
              <a:buNone/>
              <a:defRPr>
                <a:solidFill>
                  <a:schemeClr val="tx1">
                    <a:tint val="75000"/>
                  </a:schemeClr>
                </a:solidFill>
              </a:defRPr>
            </a:lvl4pPr>
            <a:lvl5pPr marL="8778057" indent="0" algn="ctr">
              <a:buNone/>
              <a:defRPr>
                <a:solidFill>
                  <a:schemeClr val="tx1">
                    <a:tint val="75000"/>
                  </a:schemeClr>
                </a:solidFill>
              </a:defRPr>
            </a:lvl5pPr>
            <a:lvl6pPr marL="10972571" indent="0" algn="ctr">
              <a:buNone/>
              <a:defRPr>
                <a:solidFill>
                  <a:schemeClr val="tx1">
                    <a:tint val="75000"/>
                  </a:schemeClr>
                </a:solidFill>
              </a:defRPr>
            </a:lvl6pPr>
            <a:lvl7pPr marL="13167086" indent="0" algn="ctr">
              <a:buNone/>
              <a:defRPr>
                <a:solidFill>
                  <a:schemeClr val="tx1">
                    <a:tint val="75000"/>
                  </a:schemeClr>
                </a:solidFill>
              </a:defRPr>
            </a:lvl7pPr>
            <a:lvl8pPr marL="15361600" indent="0" algn="ctr">
              <a:buNone/>
              <a:defRPr>
                <a:solidFill>
                  <a:schemeClr val="tx1">
                    <a:tint val="75000"/>
                  </a:schemeClr>
                </a:solidFill>
              </a:defRPr>
            </a:lvl8pPr>
            <a:lvl9pPr marL="17556114"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A98B687-25E7-4C3E-AE9D-E1D7BD20D5AE}" type="datetimeFigureOut">
              <a:rPr lang="zh-CN" altLang="en-US" smtClean="0"/>
              <a:pPr/>
              <a:t>2014/11/30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63E20F-B9F6-4F1C-BB05-FE3D7E7F377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220089-9A3A-42CE-B124-A6F35E3F8F5E}" type="datetimeFigureOut">
              <a:rPr lang="zh-CN" altLang="en-US" smtClean="0"/>
              <a:pPr/>
              <a:t>2014/11/30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1819969" y="1318265"/>
            <a:ext cx="9875163" cy="2808732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194481" y="1318265"/>
            <a:ext cx="28893995" cy="280873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220089-9A3A-42CE-B124-A6F35E3F8F5E}" type="datetimeFigureOut">
              <a:rPr lang="zh-CN" altLang="en-US" smtClean="0"/>
              <a:pPr/>
              <a:t>2014/11/30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220089-9A3A-42CE-B124-A6F35E3F8F5E}" type="datetimeFigureOut">
              <a:rPr lang="zh-CN" altLang="en-US" smtClean="0"/>
              <a:pPr/>
              <a:t>2014/11/30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66977" y="21153122"/>
            <a:ext cx="37306171" cy="6537960"/>
          </a:xfrm>
        </p:spPr>
        <p:txBody>
          <a:bodyPr anchor="t"/>
          <a:lstStyle>
            <a:lvl1pPr algn="l">
              <a:defRPr sz="192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3466977" y="13952225"/>
            <a:ext cx="37306171" cy="7200898"/>
          </a:xfrm>
        </p:spPr>
        <p:txBody>
          <a:bodyPr anchor="b"/>
          <a:lstStyle>
            <a:lvl1pPr marL="0" indent="0">
              <a:buNone/>
              <a:defRPr sz="9600">
                <a:solidFill>
                  <a:schemeClr val="tx1">
                    <a:tint val="75000"/>
                  </a:schemeClr>
                </a:solidFill>
              </a:defRPr>
            </a:lvl1pPr>
            <a:lvl2pPr marL="2194514" indent="0">
              <a:buNone/>
              <a:defRPr sz="8600">
                <a:solidFill>
                  <a:schemeClr val="tx1">
                    <a:tint val="75000"/>
                  </a:schemeClr>
                </a:solidFill>
              </a:defRPr>
            </a:lvl2pPr>
            <a:lvl3pPr marL="4389029"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6" indent="0">
              <a:buNone/>
              <a:defRPr sz="6700">
                <a:solidFill>
                  <a:schemeClr val="tx1">
                    <a:tint val="75000"/>
                  </a:schemeClr>
                </a:solidFill>
              </a:defRPr>
            </a:lvl7pPr>
            <a:lvl8pPr marL="15361600" indent="0">
              <a:buNone/>
              <a:defRPr sz="6700">
                <a:solidFill>
                  <a:schemeClr val="tx1">
                    <a:tint val="75000"/>
                  </a:schemeClr>
                </a:solidFill>
              </a:defRPr>
            </a:lvl8pPr>
            <a:lvl9pPr marL="17556114" indent="0">
              <a:buNone/>
              <a:defRPr sz="6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5220089-9A3A-42CE-B124-A6F35E3F8F5E}" type="datetimeFigureOut">
              <a:rPr lang="zh-CN" altLang="en-US" smtClean="0"/>
              <a:pPr/>
              <a:t>2014/11/30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194481" y="7680963"/>
            <a:ext cx="19384579"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22310553" y="7680963"/>
            <a:ext cx="19384579"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5220089-9A3A-42CE-B124-A6F35E3F8F5E}" type="datetimeFigureOut">
              <a:rPr lang="zh-CN" altLang="en-US" smtClean="0"/>
              <a:pPr/>
              <a:t>2014/11/30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194481" y="7368542"/>
            <a:ext cx="19392201" cy="3070858"/>
          </a:xfrm>
        </p:spPr>
        <p:txBody>
          <a:bodyPr anchor="b"/>
          <a:lstStyle>
            <a:lvl1pPr marL="0" indent="0">
              <a:buNone/>
              <a:defRPr sz="11500" b="1"/>
            </a:lvl1pPr>
            <a:lvl2pPr marL="2194514" indent="0">
              <a:buNone/>
              <a:defRPr sz="9600" b="1"/>
            </a:lvl2pPr>
            <a:lvl3pPr marL="4389029" indent="0">
              <a:buNone/>
              <a:defRPr sz="8600" b="1"/>
            </a:lvl3pPr>
            <a:lvl4pPr marL="6583543" indent="0">
              <a:buNone/>
              <a:defRPr sz="7700" b="1"/>
            </a:lvl4pPr>
            <a:lvl5pPr marL="8778057" indent="0">
              <a:buNone/>
              <a:defRPr sz="7700" b="1"/>
            </a:lvl5pPr>
            <a:lvl6pPr marL="10972571" indent="0">
              <a:buNone/>
              <a:defRPr sz="7700" b="1"/>
            </a:lvl6pPr>
            <a:lvl7pPr marL="13167086" indent="0">
              <a:buNone/>
              <a:defRPr sz="7700" b="1"/>
            </a:lvl7pPr>
            <a:lvl8pPr marL="15361600" indent="0">
              <a:buNone/>
              <a:defRPr sz="7700" b="1"/>
            </a:lvl8pPr>
            <a:lvl9pPr marL="17556114" indent="0">
              <a:buNone/>
              <a:defRPr sz="7700" b="1"/>
            </a:lvl9pPr>
          </a:lstStyle>
          <a:p>
            <a:pPr lvl="0"/>
            <a:r>
              <a:rPr lang="zh-CN" altLang="en-US" smtClean="0"/>
              <a:t>单击此处编辑母版文本样式</a:t>
            </a:r>
          </a:p>
        </p:txBody>
      </p:sp>
      <p:sp>
        <p:nvSpPr>
          <p:cNvPr id="4" name="内容占位符 3"/>
          <p:cNvSpPr>
            <a:spLocks noGrp="1"/>
          </p:cNvSpPr>
          <p:nvPr>
            <p:ph sz="half" idx="2"/>
          </p:nvPr>
        </p:nvSpPr>
        <p:spPr>
          <a:xfrm>
            <a:off x="2194481" y="10439400"/>
            <a:ext cx="19392201"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22295316" y="7368542"/>
            <a:ext cx="19399819" cy="3070858"/>
          </a:xfrm>
        </p:spPr>
        <p:txBody>
          <a:bodyPr anchor="b"/>
          <a:lstStyle>
            <a:lvl1pPr marL="0" indent="0">
              <a:buNone/>
              <a:defRPr sz="11500" b="1"/>
            </a:lvl1pPr>
            <a:lvl2pPr marL="2194514" indent="0">
              <a:buNone/>
              <a:defRPr sz="9600" b="1"/>
            </a:lvl2pPr>
            <a:lvl3pPr marL="4389029" indent="0">
              <a:buNone/>
              <a:defRPr sz="8600" b="1"/>
            </a:lvl3pPr>
            <a:lvl4pPr marL="6583543" indent="0">
              <a:buNone/>
              <a:defRPr sz="7700" b="1"/>
            </a:lvl4pPr>
            <a:lvl5pPr marL="8778057" indent="0">
              <a:buNone/>
              <a:defRPr sz="7700" b="1"/>
            </a:lvl5pPr>
            <a:lvl6pPr marL="10972571" indent="0">
              <a:buNone/>
              <a:defRPr sz="7700" b="1"/>
            </a:lvl6pPr>
            <a:lvl7pPr marL="13167086" indent="0">
              <a:buNone/>
              <a:defRPr sz="7700" b="1"/>
            </a:lvl7pPr>
            <a:lvl8pPr marL="15361600" indent="0">
              <a:buNone/>
              <a:defRPr sz="7700" b="1"/>
            </a:lvl8pPr>
            <a:lvl9pPr marL="17556114" indent="0">
              <a:buNone/>
              <a:defRPr sz="7700" b="1"/>
            </a:lvl9pPr>
          </a:lstStyle>
          <a:p>
            <a:pPr lvl="0"/>
            <a:r>
              <a:rPr lang="zh-CN" altLang="en-US" smtClean="0"/>
              <a:t>单击此处编辑母版文本样式</a:t>
            </a:r>
          </a:p>
        </p:txBody>
      </p:sp>
      <p:sp>
        <p:nvSpPr>
          <p:cNvPr id="6" name="内容占位符 5"/>
          <p:cNvSpPr>
            <a:spLocks noGrp="1"/>
          </p:cNvSpPr>
          <p:nvPr>
            <p:ph sz="quarter" idx="4"/>
          </p:nvPr>
        </p:nvSpPr>
        <p:spPr>
          <a:xfrm>
            <a:off x="22295316" y="10439400"/>
            <a:ext cx="19399819"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5220089-9A3A-42CE-B124-A6F35E3F8F5E}" type="datetimeFigureOut">
              <a:rPr lang="zh-CN" altLang="en-US" smtClean="0"/>
              <a:pPr/>
              <a:t>2014/11/30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5220089-9A3A-42CE-B124-A6F35E3F8F5E}" type="datetimeFigureOut">
              <a:rPr lang="zh-CN" altLang="en-US" smtClean="0"/>
              <a:pPr/>
              <a:t>2014/11/30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220089-9A3A-42CE-B124-A6F35E3F8F5E}" type="datetimeFigureOut">
              <a:rPr lang="zh-CN" altLang="en-US" smtClean="0"/>
              <a:pPr/>
              <a:t>2014/11/30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94483" y="1310640"/>
            <a:ext cx="14439380" cy="5577840"/>
          </a:xfrm>
        </p:spPr>
        <p:txBody>
          <a:bodyPr anchor="b"/>
          <a:lstStyle>
            <a:lvl1pPr algn="l">
              <a:defRPr sz="96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7159619" y="1310643"/>
            <a:ext cx="24535513"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2194483" y="6888483"/>
            <a:ext cx="14439380" cy="22517102"/>
          </a:xfrm>
        </p:spPr>
        <p:txBody>
          <a:bodyPr/>
          <a:lstStyle>
            <a:lvl1pPr marL="0" indent="0">
              <a:buNone/>
              <a:defRPr sz="6700"/>
            </a:lvl1pPr>
            <a:lvl2pPr marL="2194514" indent="0">
              <a:buNone/>
              <a:defRPr sz="5800"/>
            </a:lvl2pPr>
            <a:lvl3pPr marL="4389029" indent="0">
              <a:buNone/>
              <a:defRPr sz="4800"/>
            </a:lvl3pPr>
            <a:lvl4pPr marL="6583543" indent="0">
              <a:buNone/>
              <a:defRPr sz="4300"/>
            </a:lvl4pPr>
            <a:lvl5pPr marL="8778057" indent="0">
              <a:buNone/>
              <a:defRPr sz="4300"/>
            </a:lvl5pPr>
            <a:lvl6pPr marL="10972571" indent="0">
              <a:buNone/>
              <a:defRPr sz="4300"/>
            </a:lvl6pPr>
            <a:lvl7pPr marL="13167086" indent="0">
              <a:buNone/>
              <a:defRPr sz="4300"/>
            </a:lvl7pPr>
            <a:lvl8pPr marL="15361600" indent="0">
              <a:buNone/>
              <a:defRPr sz="4300"/>
            </a:lvl8pPr>
            <a:lvl9pPr marL="17556114" indent="0">
              <a:buNone/>
              <a:defRPr sz="43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5220089-9A3A-42CE-B124-A6F35E3F8F5E}" type="datetimeFigureOut">
              <a:rPr lang="zh-CN" altLang="en-US" smtClean="0"/>
              <a:pPr/>
              <a:t>2014/11/30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602671" y="23042880"/>
            <a:ext cx="26333768" cy="2720342"/>
          </a:xfrm>
        </p:spPr>
        <p:txBody>
          <a:bodyPr anchor="b"/>
          <a:lstStyle>
            <a:lvl1pPr algn="l">
              <a:defRPr sz="96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8602671" y="2941320"/>
            <a:ext cx="26333768" cy="19751040"/>
          </a:xfrm>
        </p:spPr>
        <p:txBody>
          <a:bodyPr/>
          <a:lstStyle>
            <a:lvl1pPr marL="0" indent="0">
              <a:buNone/>
              <a:defRPr sz="15400"/>
            </a:lvl1pPr>
            <a:lvl2pPr marL="2194514" indent="0">
              <a:buNone/>
              <a:defRPr sz="13400"/>
            </a:lvl2pPr>
            <a:lvl3pPr marL="4389029" indent="0">
              <a:buNone/>
              <a:defRPr sz="11500"/>
            </a:lvl3pPr>
            <a:lvl4pPr marL="6583543" indent="0">
              <a:buNone/>
              <a:defRPr sz="9600"/>
            </a:lvl4pPr>
            <a:lvl5pPr marL="8778057" indent="0">
              <a:buNone/>
              <a:defRPr sz="9600"/>
            </a:lvl5pPr>
            <a:lvl6pPr marL="10972571" indent="0">
              <a:buNone/>
              <a:defRPr sz="9600"/>
            </a:lvl6pPr>
            <a:lvl7pPr marL="13167086" indent="0">
              <a:buNone/>
              <a:defRPr sz="9600"/>
            </a:lvl7pPr>
            <a:lvl8pPr marL="15361600" indent="0">
              <a:buNone/>
              <a:defRPr sz="9600"/>
            </a:lvl8pPr>
            <a:lvl9pPr marL="17556114" indent="0">
              <a:buNone/>
              <a:defRPr sz="9600"/>
            </a:lvl9pPr>
          </a:lstStyle>
          <a:p>
            <a:endParaRPr lang="zh-CN" altLang="en-US"/>
          </a:p>
        </p:txBody>
      </p:sp>
      <p:sp>
        <p:nvSpPr>
          <p:cNvPr id="4" name="文本占位符 3"/>
          <p:cNvSpPr>
            <a:spLocks noGrp="1"/>
          </p:cNvSpPr>
          <p:nvPr>
            <p:ph type="body" sz="half" idx="2"/>
          </p:nvPr>
        </p:nvSpPr>
        <p:spPr>
          <a:xfrm>
            <a:off x="8602671" y="25763222"/>
            <a:ext cx="26333768" cy="3863338"/>
          </a:xfrm>
        </p:spPr>
        <p:txBody>
          <a:bodyPr/>
          <a:lstStyle>
            <a:lvl1pPr marL="0" indent="0">
              <a:buNone/>
              <a:defRPr sz="6700"/>
            </a:lvl1pPr>
            <a:lvl2pPr marL="2194514" indent="0">
              <a:buNone/>
              <a:defRPr sz="5800"/>
            </a:lvl2pPr>
            <a:lvl3pPr marL="4389029" indent="0">
              <a:buNone/>
              <a:defRPr sz="4800"/>
            </a:lvl3pPr>
            <a:lvl4pPr marL="6583543" indent="0">
              <a:buNone/>
              <a:defRPr sz="4300"/>
            </a:lvl4pPr>
            <a:lvl5pPr marL="8778057" indent="0">
              <a:buNone/>
              <a:defRPr sz="4300"/>
            </a:lvl5pPr>
            <a:lvl6pPr marL="10972571" indent="0">
              <a:buNone/>
              <a:defRPr sz="4300"/>
            </a:lvl6pPr>
            <a:lvl7pPr marL="13167086" indent="0">
              <a:buNone/>
              <a:defRPr sz="4300"/>
            </a:lvl7pPr>
            <a:lvl8pPr marL="15361600" indent="0">
              <a:buNone/>
              <a:defRPr sz="4300"/>
            </a:lvl8pPr>
            <a:lvl9pPr marL="17556114" indent="0">
              <a:buNone/>
              <a:defRPr sz="43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5220089-9A3A-42CE-B124-A6F35E3F8F5E}" type="datetimeFigureOut">
              <a:rPr lang="zh-CN" altLang="en-US" smtClean="0"/>
              <a:pPr/>
              <a:t>2014/11/30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FB5C6D-C402-444B-851A-6FA732A984C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194481" y="1318262"/>
            <a:ext cx="39500652" cy="5486400"/>
          </a:xfrm>
          <a:prstGeom prst="rect">
            <a:avLst/>
          </a:prstGeom>
        </p:spPr>
        <p:txBody>
          <a:bodyPr vert="horz" lIns="438903" tIns="219451" rIns="438903" bIns="219451"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194481" y="7680963"/>
            <a:ext cx="39500652" cy="21724622"/>
          </a:xfrm>
          <a:prstGeom prst="rect">
            <a:avLst/>
          </a:prstGeom>
        </p:spPr>
        <p:txBody>
          <a:bodyPr vert="horz" lIns="438903" tIns="219451" rIns="438903" bIns="21945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2194480" y="30510482"/>
            <a:ext cx="10240910" cy="1752600"/>
          </a:xfrm>
          <a:prstGeom prst="rect">
            <a:avLst/>
          </a:prstGeom>
        </p:spPr>
        <p:txBody>
          <a:bodyPr vert="horz" lIns="438903" tIns="219451" rIns="438903" bIns="219451" rtlCol="0" anchor="ctr"/>
          <a:lstStyle>
            <a:lvl1pPr algn="l">
              <a:defRPr sz="5800">
                <a:solidFill>
                  <a:schemeClr val="tx1">
                    <a:tint val="75000"/>
                  </a:schemeClr>
                </a:solidFill>
              </a:defRPr>
            </a:lvl1pPr>
          </a:lstStyle>
          <a:p>
            <a:fld id="{DA98B687-25E7-4C3E-AE9D-E1D7BD20D5AE}" type="datetimeFigureOut">
              <a:rPr lang="zh-CN" altLang="en-US" smtClean="0"/>
              <a:pPr/>
              <a:t>2014/11/30</a:t>
            </a:fld>
            <a:endParaRPr lang="zh-CN" altLang="en-US"/>
          </a:p>
        </p:txBody>
      </p:sp>
      <p:sp>
        <p:nvSpPr>
          <p:cNvPr id="5" name="页脚占位符 4"/>
          <p:cNvSpPr>
            <a:spLocks noGrp="1"/>
          </p:cNvSpPr>
          <p:nvPr>
            <p:ph type="ftr" sz="quarter" idx="3"/>
          </p:nvPr>
        </p:nvSpPr>
        <p:spPr>
          <a:xfrm>
            <a:off x="14995618" y="30510482"/>
            <a:ext cx="13898377" cy="1752600"/>
          </a:xfrm>
          <a:prstGeom prst="rect">
            <a:avLst/>
          </a:prstGeom>
        </p:spPr>
        <p:txBody>
          <a:bodyPr vert="horz" lIns="438903" tIns="219451" rIns="438903" bIns="219451" rtlCol="0" anchor="ctr"/>
          <a:lstStyle>
            <a:lvl1pPr algn="ctr">
              <a:defRPr sz="58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31454223" y="30510482"/>
            <a:ext cx="10240910" cy="1752600"/>
          </a:xfrm>
          <a:prstGeom prst="rect">
            <a:avLst/>
          </a:prstGeom>
        </p:spPr>
        <p:txBody>
          <a:bodyPr vert="horz" lIns="438903" tIns="219451" rIns="438903" bIns="219451" rtlCol="0" anchor="ctr"/>
          <a:lstStyle>
            <a:lvl1pPr algn="r">
              <a:defRPr sz="5800">
                <a:solidFill>
                  <a:schemeClr val="tx1">
                    <a:tint val="75000"/>
                  </a:schemeClr>
                </a:solidFill>
              </a:defRPr>
            </a:lvl1pPr>
          </a:lstStyle>
          <a:p>
            <a:fld id="{D063E20F-B9F6-4F1C-BB05-FE3D7E7F377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Lst>
  <p:txStyles>
    <p:titleStyle>
      <a:lvl1pPr algn="ctr" defTabSz="4389029" rtl="0" eaLnBrk="1" latinLnBrk="0" hangingPunct="1">
        <a:spcBef>
          <a:spcPct val="0"/>
        </a:spcBef>
        <a:buNone/>
        <a:defRPr sz="21100" kern="1200">
          <a:solidFill>
            <a:schemeClr val="tx1"/>
          </a:solidFill>
          <a:latin typeface="+mj-lt"/>
          <a:ea typeface="+mj-ea"/>
          <a:cs typeface="+mj-cs"/>
        </a:defRPr>
      </a:lvl1pPr>
    </p:titleStyle>
    <p:bodyStyle>
      <a:lvl1pPr marL="1645886" indent="-1645886" algn="l" defTabSz="4389029"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1" algn="l" defTabSz="4389029"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9"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314"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829"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343"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857"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371" indent="-1097257" algn="l" defTabSz="438902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zh-CN"/>
      </a:defPPr>
      <a:lvl1pPr marL="0" algn="l" defTabSz="4389029" rtl="0" eaLnBrk="1" latinLnBrk="0" hangingPunct="1">
        <a:defRPr sz="8600" kern="1200">
          <a:solidFill>
            <a:schemeClr val="tx1"/>
          </a:solidFill>
          <a:latin typeface="+mn-lt"/>
          <a:ea typeface="+mn-ea"/>
          <a:cs typeface="+mn-cs"/>
        </a:defRPr>
      </a:lvl1pPr>
      <a:lvl2pPr marL="2194514" algn="l" defTabSz="4389029" rtl="0" eaLnBrk="1" latinLnBrk="0" hangingPunct="1">
        <a:defRPr sz="8600" kern="1200">
          <a:solidFill>
            <a:schemeClr val="tx1"/>
          </a:solidFill>
          <a:latin typeface="+mn-lt"/>
          <a:ea typeface="+mn-ea"/>
          <a:cs typeface="+mn-cs"/>
        </a:defRPr>
      </a:lvl2pPr>
      <a:lvl3pPr marL="4389029" algn="l" defTabSz="4389029" rtl="0" eaLnBrk="1" latinLnBrk="0" hangingPunct="1">
        <a:defRPr sz="8600" kern="1200">
          <a:solidFill>
            <a:schemeClr val="tx1"/>
          </a:solidFill>
          <a:latin typeface="+mn-lt"/>
          <a:ea typeface="+mn-ea"/>
          <a:cs typeface="+mn-cs"/>
        </a:defRPr>
      </a:lvl3pPr>
      <a:lvl4pPr marL="6583543" algn="l" defTabSz="4389029" rtl="0" eaLnBrk="1" latinLnBrk="0" hangingPunct="1">
        <a:defRPr sz="8600" kern="1200">
          <a:solidFill>
            <a:schemeClr val="tx1"/>
          </a:solidFill>
          <a:latin typeface="+mn-lt"/>
          <a:ea typeface="+mn-ea"/>
          <a:cs typeface="+mn-cs"/>
        </a:defRPr>
      </a:lvl4pPr>
      <a:lvl5pPr marL="8778057" algn="l" defTabSz="4389029" rtl="0" eaLnBrk="1" latinLnBrk="0" hangingPunct="1">
        <a:defRPr sz="8600" kern="1200">
          <a:solidFill>
            <a:schemeClr val="tx1"/>
          </a:solidFill>
          <a:latin typeface="+mn-lt"/>
          <a:ea typeface="+mn-ea"/>
          <a:cs typeface="+mn-cs"/>
        </a:defRPr>
      </a:lvl5pPr>
      <a:lvl6pPr marL="10972571" algn="l" defTabSz="4389029" rtl="0" eaLnBrk="1" latinLnBrk="0" hangingPunct="1">
        <a:defRPr sz="8600" kern="1200">
          <a:solidFill>
            <a:schemeClr val="tx1"/>
          </a:solidFill>
          <a:latin typeface="+mn-lt"/>
          <a:ea typeface="+mn-ea"/>
          <a:cs typeface="+mn-cs"/>
        </a:defRPr>
      </a:lvl6pPr>
      <a:lvl7pPr marL="13167086" algn="l" defTabSz="4389029" rtl="0" eaLnBrk="1" latinLnBrk="0" hangingPunct="1">
        <a:defRPr sz="8600" kern="1200">
          <a:solidFill>
            <a:schemeClr val="tx1"/>
          </a:solidFill>
          <a:latin typeface="+mn-lt"/>
          <a:ea typeface="+mn-ea"/>
          <a:cs typeface="+mn-cs"/>
        </a:defRPr>
      </a:lvl7pPr>
      <a:lvl8pPr marL="15361600" algn="l" defTabSz="4389029" rtl="0" eaLnBrk="1" latinLnBrk="0" hangingPunct="1">
        <a:defRPr sz="8600" kern="1200">
          <a:solidFill>
            <a:schemeClr val="tx1"/>
          </a:solidFill>
          <a:latin typeface="+mn-lt"/>
          <a:ea typeface="+mn-ea"/>
          <a:cs typeface="+mn-cs"/>
        </a:defRPr>
      </a:lvl8pPr>
      <a:lvl9pPr marL="17556114" algn="l" defTabSz="438902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chart" Target="../charts/chart3.xml"/><Relationship Id="rId3" Type="http://schemas.openxmlformats.org/officeDocument/2006/relationships/image" Target="../media/image2.jpeg"/><Relationship Id="rId7" Type="http://schemas.openxmlformats.org/officeDocument/2006/relationships/diagramData" Target="../diagrams/data1.xml"/><Relationship Id="rId12" Type="http://schemas.openxmlformats.org/officeDocument/2006/relationships/chart" Target="../charts/chart2.xml"/><Relationship Id="rId2" Type="http://schemas.openxmlformats.org/officeDocument/2006/relationships/image" Target="../media/image1.gif"/><Relationship Id="rId1" Type="http://schemas.openxmlformats.org/officeDocument/2006/relationships/slideLayout" Target="../slideLayouts/slideLayout12.xml"/><Relationship Id="rId6" Type="http://schemas.openxmlformats.org/officeDocument/2006/relationships/image" Target="../media/image4.jpeg"/><Relationship Id="rId11" Type="http://schemas.microsoft.com/office/2007/relationships/diagramDrawing" Target="../diagrams/drawing1.xml"/><Relationship Id="rId5" Type="http://schemas.openxmlformats.org/officeDocument/2006/relationships/chart" Target="../charts/chart1.xml"/><Relationship Id="rId10" Type="http://schemas.openxmlformats.org/officeDocument/2006/relationships/diagramColors" Target="../diagrams/colors1.xml"/><Relationship Id="rId4" Type="http://schemas.openxmlformats.org/officeDocument/2006/relationships/image" Target="../media/image3.tiff"/><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018040"/>
            <a:ext cx="43889613" cy="0"/>
          </a:xfrm>
          <a:prstGeom prst="line">
            <a:avLst/>
          </a:prstGeom>
          <a:ln w="1143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78910" y="416552"/>
            <a:ext cx="34059784" cy="1785064"/>
          </a:xfrm>
          <a:prstGeom prst="rect">
            <a:avLst/>
          </a:prstGeom>
          <a:noFill/>
        </p:spPr>
        <p:txBody>
          <a:bodyPr wrap="square" lIns="91409" tIns="45700" rIns="91409" bIns="45700" rtlCol="0">
            <a:spAutoFit/>
          </a:bodyPr>
          <a:lstStyle/>
          <a:p>
            <a:pPr algn="ctr"/>
            <a:r>
              <a:rPr lang="en-US" altLang="zh-CN" sz="11000" b="1" dirty="0" smtClean="0">
                <a:latin typeface="Times New Roman" pitchFamily="18" charset="0"/>
                <a:cs typeface="Times New Roman" pitchFamily="18" charset="0"/>
              </a:rPr>
              <a:t>In Search of Alternatives for </a:t>
            </a:r>
            <a:r>
              <a:rPr lang="en-US" altLang="zh-CN" sz="11000" b="1" dirty="0" err="1" smtClean="0">
                <a:latin typeface="Times New Roman" pitchFamily="18" charset="0"/>
                <a:cs typeface="Times New Roman" pitchFamily="18" charset="0"/>
              </a:rPr>
              <a:t>Chlorpyrifos</a:t>
            </a:r>
            <a:r>
              <a:rPr lang="en-US" altLang="zh-CN" sz="11000" b="1" dirty="0" smtClean="0">
                <a:latin typeface="Times New Roman" pitchFamily="18" charset="0"/>
                <a:cs typeface="Times New Roman" pitchFamily="18" charset="0"/>
              </a:rPr>
              <a:t> in California</a:t>
            </a:r>
            <a:endParaRPr lang="zh-CN" altLang="en-US" sz="11000" b="1" dirty="0">
              <a:latin typeface="Times New Roman" pitchFamily="18" charset="0"/>
              <a:cs typeface="Times New Roman" pitchFamily="18" charset="0"/>
            </a:endParaRPr>
          </a:p>
        </p:txBody>
      </p:sp>
      <p:sp>
        <p:nvSpPr>
          <p:cNvPr id="6" name="TextBox 5"/>
          <p:cNvSpPr txBox="1"/>
          <p:nvPr/>
        </p:nvSpPr>
        <p:spPr>
          <a:xfrm>
            <a:off x="7039150" y="2345632"/>
            <a:ext cx="29955328" cy="1354176"/>
          </a:xfrm>
          <a:prstGeom prst="rect">
            <a:avLst/>
          </a:prstGeom>
          <a:noFill/>
        </p:spPr>
        <p:txBody>
          <a:bodyPr wrap="square" lIns="91409" tIns="45700" rIns="91409" bIns="45700" rtlCol="0">
            <a:spAutoFit/>
          </a:bodyPr>
          <a:lstStyle/>
          <a:p>
            <a:pPr algn="ctr"/>
            <a:r>
              <a:rPr lang="en-US" altLang="zh-CN" sz="8200" dirty="0" err="1" smtClean="0">
                <a:latin typeface="Times New Roman" pitchFamily="18" charset="0"/>
                <a:cs typeface="Times New Roman" pitchFamily="18" charset="0"/>
              </a:rPr>
              <a:t>Huai</a:t>
            </a:r>
            <a:r>
              <a:rPr lang="en-US" altLang="zh-CN" sz="8200" dirty="0" smtClean="0">
                <a:latin typeface="Times New Roman" pitchFamily="18" charset="0"/>
                <a:cs typeface="Times New Roman" pitchFamily="18" charset="0"/>
              </a:rPr>
              <a:t> Jiang</a:t>
            </a:r>
            <a:r>
              <a:rPr lang="en-US" altLang="zh-CN" sz="8200" baseline="30000" dirty="0" smtClean="0">
                <a:latin typeface="Times New Roman" pitchFamily="18" charset="0"/>
                <a:cs typeface="Times New Roman" pitchFamily="18" charset="0"/>
              </a:rPr>
              <a:t>1</a:t>
            </a:r>
            <a:r>
              <a:rPr lang="en-US" altLang="zh-CN" sz="8200" dirty="0" smtClean="0">
                <a:latin typeface="Times New Roman" pitchFamily="18" charset="0"/>
                <a:cs typeface="Times New Roman" pitchFamily="18" charset="0"/>
              </a:rPr>
              <a:t>, Michael L. Grieneisen</a:t>
            </a:r>
            <a:r>
              <a:rPr lang="en-US" altLang="zh-CN" sz="8200" baseline="30000" dirty="0" smtClean="0">
                <a:latin typeface="Times New Roman" pitchFamily="18" charset="0"/>
                <a:cs typeface="Times New Roman" pitchFamily="18" charset="0"/>
              </a:rPr>
              <a:t>2</a:t>
            </a:r>
            <a:r>
              <a:rPr lang="en-US" altLang="zh-CN" sz="8200" dirty="0" smtClean="0">
                <a:latin typeface="Times New Roman" pitchFamily="18" charset="0"/>
                <a:cs typeface="Times New Roman" pitchFamily="18" charset="0"/>
              </a:rPr>
              <a:t>, </a:t>
            </a:r>
            <a:r>
              <a:rPr lang="en-US" altLang="zh-CN" sz="8200" dirty="0" err="1" smtClean="0">
                <a:latin typeface="Times New Roman" pitchFamily="18" charset="0"/>
                <a:cs typeface="Times New Roman" pitchFamily="18" charset="0"/>
              </a:rPr>
              <a:t>Minghua</a:t>
            </a:r>
            <a:r>
              <a:rPr lang="en-US" altLang="zh-CN" sz="8200" dirty="0" smtClean="0">
                <a:latin typeface="Times New Roman" pitchFamily="18" charset="0"/>
                <a:cs typeface="Times New Roman" pitchFamily="18" charset="0"/>
              </a:rPr>
              <a:t> Zhang</a:t>
            </a:r>
            <a:r>
              <a:rPr lang="en-US" altLang="zh-CN" sz="8200" baseline="30000" dirty="0" smtClean="0">
                <a:latin typeface="Times New Roman" pitchFamily="18" charset="0"/>
                <a:cs typeface="Times New Roman" pitchFamily="18" charset="0"/>
              </a:rPr>
              <a:t>2</a:t>
            </a:r>
            <a:endParaRPr lang="en-US" altLang="zh-CN" sz="8200" dirty="0" smtClean="0">
              <a:latin typeface="Times New Roman" pitchFamily="18" charset="0"/>
              <a:cs typeface="Times New Roman" pitchFamily="18" charset="0"/>
            </a:endParaRPr>
          </a:p>
        </p:txBody>
      </p:sp>
      <p:sp>
        <p:nvSpPr>
          <p:cNvPr id="7" name="TextBox 6"/>
          <p:cNvSpPr txBox="1"/>
          <p:nvPr/>
        </p:nvSpPr>
        <p:spPr>
          <a:xfrm>
            <a:off x="7903246" y="3857800"/>
            <a:ext cx="26930992" cy="1938992"/>
          </a:xfrm>
          <a:prstGeom prst="rect">
            <a:avLst/>
          </a:prstGeom>
          <a:noFill/>
        </p:spPr>
        <p:txBody>
          <a:bodyPr wrap="square" rtlCol="0">
            <a:spAutoFit/>
          </a:bodyPr>
          <a:lstStyle/>
          <a:p>
            <a:pPr algn="ctr"/>
            <a:r>
              <a:rPr lang="en-US" altLang="zh-CN" sz="6000" baseline="30000" dirty="0" smtClean="0">
                <a:latin typeface="Times New Roman" pitchFamily="18" charset="0"/>
                <a:cs typeface="Times New Roman" pitchFamily="18" charset="0"/>
              </a:rPr>
              <a:t>1</a:t>
            </a:r>
            <a:r>
              <a:rPr lang="en-US" altLang="zh-CN" sz="6000" dirty="0" smtClean="0">
                <a:latin typeface="Times New Roman" pitchFamily="18" charset="0"/>
                <a:cs typeface="Times New Roman" pitchFamily="18" charset="0"/>
              </a:rPr>
              <a:t>College of Chemistry and Molecular Engineering, Peking University</a:t>
            </a:r>
          </a:p>
          <a:p>
            <a:pPr algn="ctr"/>
            <a:r>
              <a:rPr lang="en-US" altLang="zh-CN" sz="6000" baseline="30000" dirty="0" smtClean="0">
                <a:latin typeface="Times New Roman" pitchFamily="18" charset="0"/>
                <a:cs typeface="Times New Roman" pitchFamily="18" charset="0"/>
              </a:rPr>
              <a:t>2</a:t>
            </a:r>
            <a:r>
              <a:rPr lang="en-US" altLang="zh-CN" sz="6000" dirty="0" smtClean="0">
                <a:latin typeface="Times New Roman" pitchFamily="18" charset="0"/>
                <a:cs typeface="Times New Roman" pitchFamily="18" charset="0"/>
              </a:rPr>
              <a:t>Department of Land, Air and Water Resources, UC Davis</a:t>
            </a:r>
          </a:p>
        </p:txBody>
      </p:sp>
      <p:pic>
        <p:nvPicPr>
          <p:cNvPr id="8" name="图片 7" descr="davislogo.gif"/>
          <p:cNvPicPr>
            <a:picLocks noChangeAspect="1"/>
          </p:cNvPicPr>
          <p:nvPr/>
        </p:nvPicPr>
        <p:blipFill>
          <a:blip r:embed="rId2" cstate="print">
            <a:lum bright="3000" contrast="14000"/>
          </a:blip>
          <a:stretch>
            <a:fillRect/>
          </a:stretch>
        </p:blipFill>
        <p:spPr>
          <a:xfrm>
            <a:off x="39146113" y="835200"/>
            <a:ext cx="4473101" cy="4291200"/>
          </a:xfrm>
          <a:prstGeom prst="rect">
            <a:avLst/>
          </a:prstGeom>
          <a:effectLst>
            <a:outerShdw blurRad="50800" dist="50800" dir="5400000" algn="ctr" rotWithShape="0">
              <a:srgbClr val="000000">
                <a:alpha val="0"/>
              </a:srgbClr>
            </a:outerShdw>
          </a:effectLst>
        </p:spPr>
      </p:pic>
      <p:pic>
        <p:nvPicPr>
          <p:cNvPr id="10" name="图片 9" descr="peking logo.jpg"/>
          <p:cNvPicPr>
            <a:picLocks noChangeAspect="1"/>
          </p:cNvPicPr>
          <p:nvPr/>
        </p:nvPicPr>
        <p:blipFill>
          <a:blip r:embed="rId3" cstate="print"/>
          <a:stretch>
            <a:fillRect/>
          </a:stretch>
        </p:blipFill>
        <p:spPr>
          <a:xfrm>
            <a:off x="342406" y="833464"/>
            <a:ext cx="4289272" cy="4289272"/>
          </a:xfrm>
          <a:prstGeom prst="rect">
            <a:avLst/>
          </a:prstGeom>
        </p:spPr>
      </p:pic>
      <p:sp>
        <p:nvSpPr>
          <p:cNvPr id="12" name="圆角矩形 11"/>
          <p:cNvSpPr/>
          <p:nvPr/>
        </p:nvSpPr>
        <p:spPr>
          <a:xfrm>
            <a:off x="4950918" y="144016"/>
            <a:ext cx="33987776" cy="5585992"/>
          </a:xfrm>
          <a:prstGeom prst="roundRect">
            <a:avLst/>
          </a:prstGeom>
          <a:noFill/>
          <a:ln w="889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cxnSp>
        <p:nvCxnSpPr>
          <p:cNvPr id="17" name="直接连接符 16"/>
          <p:cNvCxnSpPr/>
          <p:nvPr/>
        </p:nvCxnSpPr>
        <p:spPr>
          <a:xfrm>
            <a:off x="15608102" y="6018040"/>
            <a:ext cx="0" cy="26900360"/>
          </a:xfrm>
          <a:prstGeom prst="line">
            <a:avLst/>
          </a:prstGeom>
          <a:ln w="1143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0945806" y="6090048"/>
            <a:ext cx="0" cy="26828352"/>
          </a:xfrm>
          <a:prstGeom prst="line">
            <a:avLst/>
          </a:prstGeom>
          <a:ln w="1143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358630" y="6738120"/>
            <a:ext cx="10729192" cy="1015663"/>
          </a:xfrm>
          <a:prstGeom prst="rect">
            <a:avLst/>
          </a:prstGeom>
          <a:noFill/>
        </p:spPr>
        <p:txBody>
          <a:bodyPr wrap="square" rtlCol="0">
            <a:spAutoFit/>
          </a:bodyPr>
          <a:lstStyle/>
          <a:p>
            <a:pPr algn="ctr"/>
            <a:r>
              <a:rPr lang="en-US" altLang="zh-CN" sz="6000" dirty="0" smtClean="0">
                <a:latin typeface="Times New Roman" pitchFamily="18" charset="0"/>
                <a:cs typeface="Times New Roman" pitchFamily="18" charset="0"/>
              </a:rPr>
              <a:t>Introduction</a:t>
            </a:r>
            <a:endParaRPr lang="zh-CN" altLang="en-US" sz="6000" dirty="0">
              <a:latin typeface="Times New Roman" pitchFamily="18" charset="0"/>
              <a:cs typeface="Times New Roman" pitchFamily="18" charset="0"/>
            </a:endParaRPr>
          </a:p>
        </p:txBody>
      </p:sp>
      <p:sp>
        <p:nvSpPr>
          <p:cNvPr id="29" name="TextBox 28"/>
          <p:cNvSpPr txBox="1"/>
          <p:nvPr/>
        </p:nvSpPr>
        <p:spPr>
          <a:xfrm>
            <a:off x="414414" y="8682336"/>
            <a:ext cx="14689632" cy="3785652"/>
          </a:xfrm>
          <a:prstGeom prst="rect">
            <a:avLst/>
          </a:prstGeom>
          <a:noFill/>
        </p:spPr>
        <p:txBody>
          <a:bodyPr wrap="square" rtlCol="0">
            <a:spAutoFit/>
          </a:bodyPr>
          <a:lstStyle/>
          <a:p>
            <a:pPr marL="742950" indent="-742950" algn="just">
              <a:buAutoNum type="arabicPeriod"/>
            </a:pPr>
            <a:r>
              <a:rPr lang="en-US" altLang="zh-CN" sz="4000" b="1" dirty="0" smtClean="0">
                <a:latin typeface="Times New Roman" pitchFamily="18" charset="0"/>
                <a:cs typeface="Times New Roman" pitchFamily="18" charset="0"/>
              </a:rPr>
              <a:t>The broad application and high efficacy of </a:t>
            </a:r>
            <a:r>
              <a:rPr lang="en-US" altLang="zh-CN" sz="4000" b="1" dirty="0" err="1" smtClean="0">
                <a:latin typeface="Times New Roman" pitchFamily="18" charset="0"/>
                <a:cs typeface="Times New Roman" pitchFamily="18" charset="0"/>
              </a:rPr>
              <a:t>chlorpyrifos</a:t>
            </a:r>
            <a:endParaRPr lang="en-US" altLang="zh-CN" sz="4000" b="1" dirty="0" smtClean="0">
              <a:latin typeface="Times New Roman" pitchFamily="18" charset="0"/>
              <a:cs typeface="Times New Roman" pitchFamily="18" charset="0"/>
            </a:endParaRPr>
          </a:p>
          <a:p>
            <a:pPr marL="742950" indent="-742950" algn="just"/>
            <a:endParaRPr lang="en-US" altLang="zh-CN" sz="4000" b="1" dirty="0" smtClean="0">
              <a:latin typeface="Times New Roman" pitchFamily="18" charset="0"/>
              <a:cs typeface="Times New Roman" pitchFamily="18" charset="0"/>
            </a:endParaRPr>
          </a:p>
          <a:p>
            <a:pPr algn="just"/>
            <a:r>
              <a:rPr lang="en-US" altLang="zh-CN" sz="3200" dirty="0" smtClean="0">
                <a:latin typeface="Times New Roman" pitchFamily="18" charset="0"/>
                <a:cs typeface="Times New Roman" pitchFamily="18" charset="0"/>
              </a:rPr>
              <a:t>    </a:t>
            </a:r>
            <a:r>
              <a:rPr lang="en-US" altLang="zh-CN" sz="3200" dirty="0" err="1" smtClean="0">
                <a:latin typeface="Times New Roman" pitchFamily="18" charset="0"/>
                <a:cs typeface="Times New Roman" pitchFamily="18" charset="0"/>
              </a:rPr>
              <a:t>Chlorpyrifos </a:t>
            </a:r>
            <a:r>
              <a:rPr lang="en-US" altLang="zh-CN" sz="3200" dirty="0" smtClean="0">
                <a:latin typeface="Times New Roman" pitchFamily="18" charset="0"/>
                <a:cs typeface="Times New Roman" pitchFamily="18" charset="0"/>
              </a:rPr>
              <a:t>(CPY) is a type of organophosphate pesticide, which is applied on a variety of crops all over the world. In California, CPY is used mainly for alfalfa, wine grapes, nuts and vegetable crops. More than 1.45 million pounds of CPY active ingredient were used annually from 2006 to 2010. CPY’s effectiveness as an insecticide has been demonstrated by a large number of field experiments.  </a:t>
            </a:r>
            <a:endParaRPr lang="zh-CN" altLang="en-US" sz="3200" dirty="0">
              <a:latin typeface="Times New Roman" pitchFamily="18" charset="0"/>
              <a:cs typeface="Times New Roman" pitchFamily="18" charset="0"/>
            </a:endParaRPr>
          </a:p>
        </p:txBody>
      </p:sp>
      <p:pic>
        <p:nvPicPr>
          <p:cNvPr id="30" name="图片 29" descr="all crops_lbs_appmethod_2012.tiff"/>
          <p:cNvPicPr>
            <a:picLocks/>
          </p:cNvPicPr>
          <p:nvPr/>
        </p:nvPicPr>
        <p:blipFill>
          <a:blip r:embed="rId4" cstate="print"/>
          <a:stretch>
            <a:fillRect/>
          </a:stretch>
        </p:blipFill>
        <p:spPr>
          <a:xfrm>
            <a:off x="558430" y="13218840"/>
            <a:ext cx="6048672" cy="5040560"/>
          </a:xfrm>
          <a:prstGeom prst="rect">
            <a:avLst/>
          </a:prstGeom>
        </p:spPr>
      </p:pic>
      <p:graphicFrame>
        <p:nvGraphicFramePr>
          <p:cNvPr id="31" name="图表 30"/>
          <p:cNvGraphicFramePr/>
          <p:nvPr/>
        </p:nvGraphicFramePr>
        <p:xfrm>
          <a:off x="7255174" y="13218840"/>
          <a:ext cx="8064896" cy="5040560"/>
        </p:xfrm>
        <a:graphic>
          <a:graphicData uri="http://schemas.openxmlformats.org/drawingml/2006/chart">
            <c:chart xmlns:c="http://schemas.openxmlformats.org/drawingml/2006/chart" xmlns:r="http://schemas.openxmlformats.org/officeDocument/2006/relationships" r:id="rId5"/>
          </a:graphicData>
        </a:graphic>
      </p:graphicFrame>
      <p:sp>
        <p:nvSpPr>
          <p:cNvPr id="32" name="TextBox 31"/>
          <p:cNvSpPr txBox="1"/>
          <p:nvPr/>
        </p:nvSpPr>
        <p:spPr>
          <a:xfrm>
            <a:off x="702446" y="18331408"/>
            <a:ext cx="5760640" cy="400110"/>
          </a:xfrm>
          <a:prstGeom prst="rect">
            <a:avLst/>
          </a:prstGeom>
          <a:noFill/>
        </p:spPr>
        <p:txBody>
          <a:bodyPr wrap="square" rtlCol="0">
            <a:spAutoFit/>
          </a:bodyPr>
          <a:lstStyle/>
          <a:p>
            <a:pPr algn="ctr"/>
            <a:r>
              <a:rPr lang="en-US" altLang="zh-CN" sz="2000" dirty="0" smtClean="0">
                <a:latin typeface="Times New Roman" pitchFamily="18" charset="0"/>
                <a:cs typeface="Times New Roman" pitchFamily="18" charset="0"/>
              </a:rPr>
              <a:t>Fig.1- Spatial distribution of CPY use in California </a:t>
            </a:r>
            <a:endParaRPr lang="zh-CN" altLang="en-US" sz="2000" dirty="0">
              <a:latin typeface="Times New Roman" pitchFamily="18" charset="0"/>
              <a:cs typeface="Times New Roman" pitchFamily="18" charset="0"/>
            </a:endParaRPr>
          </a:p>
        </p:txBody>
      </p:sp>
      <p:sp>
        <p:nvSpPr>
          <p:cNvPr id="33" name="TextBox 32"/>
          <p:cNvSpPr txBox="1"/>
          <p:nvPr/>
        </p:nvSpPr>
        <p:spPr>
          <a:xfrm>
            <a:off x="8911358" y="18259400"/>
            <a:ext cx="5760640" cy="400110"/>
          </a:xfrm>
          <a:prstGeom prst="rect">
            <a:avLst/>
          </a:prstGeom>
          <a:noFill/>
        </p:spPr>
        <p:txBody>
          <a:bodyPr wrap="square" rtlCol="0">
            <a:spAutoFit/>
          </a:bodyPr>
          <a:lstStyle/>
          <a:p>
            <a:pPr algn="ctr"/>
            <a:r>
              <a:rPr lang="en-US" altLang="zh-CN" sz="2000" dirty="0" smtClean="0">
                <a:latin typeface="Times New Roman" pitchFamily="18" charset="0"/>
                <a:cs typeface="Times New Roman" pitchFamily="18" charset="0"/>
              </a:rPr>
              <a:t>Fig.2- Main crops with CPY applied in California</a:t>
            </a:r>
            <a:endParaRPr lang="zh-CN" altLang="en-US" sz="2000" dirty="0">
              <a:latin typeface="Times New Roman" pitchFamily="18" charset="0"/>
              <a:cs typeface="Times New Roman" pitchFamily="18" charset="0"/>
            </a:endParaRPr>
          </a:p>
        </p:txBody>
      </p:sp>
      <p:sp>
        <p:nvSpPr>
          <p:cNvPr id="34" name="TextBox 33"/>
          <p:cNvSpPr txBox="1"/>
          <p:nvPr/>
        </p:nvSpPr>
        <p:spPr>
          <a:xfrm>
            <a:off x="486422" y="19483536"/>
            <a:ext cx="14617624" cy="2800767"/>
          </a:xfrm>
          <a:prstGeom prst="rect">
            <a:avLst/>
          </a:prstGeom>
          <a:noFill/>
        </p:spPr>
        <p:txBody>
          <a:bodyPr wrap="square" rtlCol="0">
            <a:spAutoFit/>
          </a:bodyPr>
          <a:lstStyle/>
          <a:p>
            <a:pPr algn="just"/>
            <a:r>
              <a:rPr lang="en-US" altLang="zh-CN" sz="4000" b="1" dirty="0" smtClean="0">
                <a:latin typeface="Times New Roman" pitchFamily="18" charset="0"/>
                <a:cs typeface="Times New Roman" pitchFamily="18" charset="0"/>
              </a:rPr>
              <a:t>2. High environmental risk of CPY</a:t>
            </a:r>
          </a:p>
          <a:p>
            <a:pPr algn="just"/>
            <a:endParaRPr lang="en-US" altLang="zh-CN" sz="4000" b="1" dirty="0" smtClean="0">
              <a:latin typeface="Times New Roman" pitchFamily="18" charset="0"/>
              <a:cs typeface="Times New Roman" pitchFamily="18" charset="0"/>
            </a:endParaRPr>
          </a:p>
          <a:p>
            <a:pPr algn="just"/>
            <a:r>
              <a:rPr lang="en-US" altLang="zh-CN" sz="3200" dirty="0" smtClean="0">
                <a:latin typeface="Times New Roman" pitchFamily="18" charset="0"/>
                <a:cs typeface="Times New Roman" pitchFamily="18" charset="0"/>
              </a:rPr>
              <a:t>     CPY possesses a high environmental risk that must always be considered. Humans and other animals can be exposed to CPY through a variety of routes: soil, foliage, food items and surface water.  </a:t>
            </a:r>
            <a:endParaRPr lang="zh-CN" altLang="en-US" sz="3200" dirty="0">
              <a:latin typeface="Times New Roman" pitchFamily="18" charset="0"/>
              <a:cs typeface="Times New Roman" pitchFamily="18" charset="0"/>
            </a:endParaRPr>
          </a:p>
        </p:txBody>
      </p:sp>
      <p:sp>
        <p:nvSpPr>
          <p:cNvPr id="35" name="TextBox 34"/>
          <p:cNvSpPr txBox="1"/>
          <p:nvPr/>
        </p:nvSpPr>
        <p:spPr>
          <a:xfrm>
            <a:off x="18344406" y="6522096"/>
            <a:ext cx="10729192" cy="1015663"/>
          </a:xfrm>
          <a:prstGeom prst="rect">
            <a:avLst/>
          </a:prstGeom>
          <a:noFill/>
        </p:spPr>
        <p:txBody>
          <a:bodyPr wrap="square" rtlCol="0">
            <a:spAutoFit/>
          </a:bodyPr>
          <a:lstStyle/>
          <a:p>
            <a:pPr algn="ctr"/>
            <a:r>
              <a:rPr lang="en-US" altLang="zh-CN" sz="6000" dirty="0" smtClean="0">
                <a:latin typeface="Times New Roman" pitchFamily="18" charset="0"/>
                <a:cs typeface="Times New Roman" pitchFamily="18" charset="0"/>
              </a:rPr>
              <a:t>Objectives</a:t>
            </a:r>
            <a:endParaRPr lang="zh-CN" altLang="en-US" sz="6000" dirty="0">
              <a:latin typeface="Times New Roman" pitchFamily="18" charset="0"/>
              <a:cs typeface="Times New Roman" pitchFamily="18" charset="0"/>
            </a:endParaRPr>
          </a:p>
        </p:txBody>
      </p:sp>
      <p:pic>
        <p:nvPicPr>
          <p:cNvPr id="36" name="图片 35" descr="exposure route.jpg"/>
          <p:cNvPicPr>
            <a:picLocks noChangeAspect="1"/>
          </p:cNvPicPr>
          <p:nvPr/>
        </p:nvPicPr>
        <p:blipFill>
          <a:blip r:embed="rId6" cstate="print"/>
          <a:stretch>
            <a:fillRect/>
          </a:stretch>
        </p:blipFill>
        <p:spPr>
          <a:xfrm>
            <a:off x="630437" y="22723896"/>
            <a:ext cx="6640736" cy="3960440"/>
          </a:xfrm>
          <a:prstGeom prst="rect">
            <a:avLst/>
          </a:prstGeom>
        </p:spPr>
      </p:pic>
      <p:sp>
        <p:nvSpPr>
          <p:cNvPr id="37" name="TextBox 36"/>
          <p:cNvSpPr txBox="1"/>
          <p:nvPr/>
        </p:nvSpPr>
        <p:spPr>
          <a:xfrm>
            <a:off x="918470" y="26756344"/>
            <a:ext cx="5976664" cy="400110"/>
          </a:xfrm>
          <a:prstGeom prst="rect">
            <a:avLst/>
          </a:prstGeom>
          <a:noFill/>
        </p:spPr>
        <p:txBody>
          <a:bodyPr wrap="square" rtlCol="0">
            <a:spAutoFit/>
          </a:bodyPr>
          <a:lstStyle/>
          <a:p>
            <a:pPr algn="ctr"/>
            <a:r>
              <a:rPr lang="en-US" altLang="zh-CN" sz="2000" dirty="0" smtClean="0">
                <a:latin typeface="Times New Roman" pitchFamily="18" charset="0"/>
                <a:cs typeface="Times New Roman" pitchFamily="18" charset="0"/>
              </a:rPr>
              <a:t>Fig.3- Different pathways of CPY exposure </a:t>
            </a:r>
            <a:endParaRPr lang="zh-CN" altLang="en-US" sz="2000" dirty="0">
              <a:latin typeface="Times New Roman" pitchFamily="18" charset="0"/>
              <a:cs typeface="Times New Roman" pitchFamily="18" charset="0"/>
            </a:endParaRPr>
          </a:p>
        </p:txBody>
      </p:sp>
      <p:graphicFrame>
        <p:nvGraphicFramePr>
          <p:cNvPr id="38" name="图示 37"/>
          <p:cNvGraphicFramePr/>
          <p:nvPr/>
        </p:nvGraphicFramePr>
        <p:xfrm>
          <a:off x="8479310" y="21211728"/>
          <a:ext cx="6420958" cy="71287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TextBox 38"/>
          <p:cNvSpPr txBox="1"/>
          <p:nvPr/>
        </p:nvSpPr>
        <p:spPr>
          <a:xfrm>
            <a:off x="702446" y="27848653"/>
            <a:ext cx="14329592" cy="4524315"/>
          </a:xfrm>
          <a:prstGeom prst="rect">
            <a:avLst/>
          </a:prstGeom>
          <a:noFill/>
        </p:spPr>
        <p:txBody>
          <a:bodyPr wrap="square" rtlCol="0">
            <a:spAutoFit/>
          </a:bodyPr>
          <a:lstStyle/>
          <a:p>
            <a:pPr indent="-857250" algn="just">
              <a:tabLst>
                <a:tab pos="528638" algn="dec"/>
              </a:tabLst>
            </a:pPr>
            <a:r>
              <a:rPr lang="en-US" altLang="zh-CN" sz="3200" dirty="0" smtClean="0">
                <a:latin typeface="Times New Roman" pitchFamily="18" charset="0"/>
                <a:cs typeface="Times New Roman" pitchFamily="18" charset="0"/>
              </a:rPr>
              <a:t>1) </a:t>
            </a:r>
            <a:r>
              <a:rPr lang="en-US" altLang="zh-CN" sz="3200" dirty="0" smtClean="0">
                <a:solidFill>
                  <a:srgbClr val="FF0000"/>
                </a:solidFill>
                <a:latin typeface="Times New Roman" pitchFamily="18" charset="0"/>
                <a:cs typeface="Times New Roman" pitchFamily="18" charset="0"/>
              </a:rPr>
              <a:t>To humans</a:t>
            </a:r>
            <a:r>
              <a:rPr lang="en-US" altLang="zh-CN" sz="3200" dirty="0" smtClean="0">
                <a:latin typeface="Times New Roman" pitchFamily="18" charset="0"/>
                <a:cs typeface="Times New Roman" pitchFamily="18" charset="0"/>
              </a:rPr>
              <a:t>: Pregnant mothers and occupationally exposed workers and farmers are prone to have higher health risks.</a:t>
            </a:r>
          </a:p>
          <a:p>
            <a:pPr indent="-857250" algn="just">
              <a:buFont typeface="Arial" pitchFamily="34" charset="0"/>
              <a:buChar char="•"/>
            </a:pPr>
            <a:endParaRPr lang="en-US" altLang="zh-CN" sz="3200" dirty="0" smtClean="0">
              <a:latin typeface="Times New Roman" pitchFamily="18" charset="0"/>
              <a:cs typeface="Times New Roman" pitchFamily="18" charset="0"/>
            </a:endParaRPr>
          </a:p>
          <a:p>
            <a:pPr indent="-857250" algn="just"/>
            <a:r>
              <a:rPr lang="en-US" altLang="zh-CN" sz="3200" dirty="0" smtClean="0">
                <a:latin typeface="Times New Roman" pitchFamily="18" charset="0"/>
                <a:cs typeface="Times New Roman" pitchFamily="18" charset="0"/>
              </a:rPr>
              <a:t>2) </a:t>
            </a:r>
            <a:r>
              <a:rPr lang="en-US" altLang="zh-CN" sz="3200" dirty="0" smtClean="0">
                <a:solidFill>
                  <a:srgbClr val="FF0000"/>
                </a:solidFill>
                <a:latin typeface="Times New Roman" pitchFamily="18" charset="0"/>
                <a:cs typeface="Times New Roman" pitchFamily="18" charset="0"/>
              </a:rPr>
              <a:t>To wild animals</a:t>
            </a:r>
            <a:r>
              <a:rPr lang="en-US" altLang="zh-CN" sz="3200" dirty="0" smtClean="0">
                <a:latin typeface="Times New Roman" pitchFamily="18" charset="0"/>
                <a:cs typeface="Times New Roman" pitchFamily="18" charset="0"/>
              </a:rPr>
              <a:t>: CPY poses an acute risk to some bird species, such as pigeons and grackles, and aquatic organisms.</a:t>
            </a:r>
          </a:p>
          <a:p>
            <a:pPr indent="-857250" algn="just">
              <a:buFont typeface="Arial" pitchFamily="34" charset="0"/>
              <a:buChar char="•"/>
            </a:pPr>
            <a:endParaRPr lang="en-US" altLang="zh-CN" sz="3200" dirty="0" smtClean="0">
              <a:latin typeface="Times New Roman" pitchFamily="18" charset="0"/>
              <a:cs typeface="Times New Roman" pitchFamily="18" charset="0"/>
            </a:endParaRPr>
          </a:p>
          <a:p>
            <a:pPr indent="-857250" algn="just"/>
            <a:r>
              <a:rPr lang="en-US" altLang="zh-CN" sz="3200" dirty="0" smtClean="0">
                <a:latin typeface="Times New Roman" pitchFamily="18" charset="0"/>
                <a:cs typeface="Times New Roman" pitchFamily="18" charset="0"/>
              </a:rPr>
              <a:t>3) </a:t>
            </a:r>
            <a:r>
              <a:rPr lang="en-US" altLang="zh-CN" sz="3200" dirty="0" smtClean="0">
                <a:solidFill>
                  <a:srgbClr val="FF0000"/>
                </a:solidFill>
                <a:latin typeface="Times New Roman" pitchFamily="18" charset="0"/>
                <a:cs typeface="Times New Roman" pitchFamily="18" charset="0"/>
              </a:rPr>
              <a:t>To ecosystems</a:t>
            </a:r>
            <a:r>
              <a:rPr lang="en-US" altLang="zh-CN" sz="3200" dirty="0" smtClean="0">
                <a:latin typeface="Times New Roman" pitchFamily="18" charset="0"/>
                <a:cs typeface="Times New Roman" pitchFamily="18" charset="0"/>
              </a:rPr>
              <a:t>: CPY is quite toxic to pollinator insects, which play an important role in both natural and agricultural ecosystems. So, CPY may generate severe impacts to ecosystems.</a:t>
            </a:r>
            <a:endParaRPr lang="zh-CN" altLang="en-US" sz="3200" dirty="0">
              <a:latin typeface="Times New Roman" pitchFamily="18" charset="0"/>
              <a:cs typeface="Times New Roman" pitchFamily="18" charset="0"/>
            </a:endParaRPr>
          </a:p>
        </p:txBody>
      </p:sp>
      <p:sp>
        <p:nvSpPr>
          <p:cNvPr id="42" name="圆角矩形 41"/>
          <p:cNvSpPr/>
          <p:nvPr/>
        </p:nvSpPr>
        <p:spPr>
          <a:xfrm>
            <a:off x="20072598" y="6450088"/>
            <a:ext cx="6912768" cy="1224136"/>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24" name="TextBox 23"/>
          <p:cNvSpPr txBox="1"/>
          <p:nvPr/>
        </p:nvSpPr>
        <p:spPr>
          <a:xfrm>
            <a:off x="17552318" y="8106272"/>
            <a:ext cx="12097344" cy="2554545"/>
          </a:xfrm>
          <a:prstGeom prst="rect">
            <a:avLst/>
          </a:prstGeom>
          <a:noFill/>
        </p:spPr>
        <p:txBody>
          <a:bodyPr wrap="square" rtlCol="0">
            <a:spAutoFit/>
          </a:bodyPr>
          <a:lstStyle/>
          <a:p>
            <a:pPr>
              <a:buFont typeface="Arial" pitchFamily="34" charset="0"/>
              <a:buChar char="•"/>
            </a:pPr>
            <a:r>
              <a:rPr lang="en-US" altLang="zh-CN" sz="3200" dirty="0" smtClean="0">
                <a:latin typeface="Times New Roman" pitchFamily="18" charset="0"/>
                <a:cs typeface="Times New Roman" pitchFamily="18" charset="0"/>
              </a:rPr>
              <a:t> Make a list of pesticide with higher or similar efficacy to CPY</a:t>
            </a:r>
          </a:p>
          <a:p>
            <a:pPr>
              <a:buFont typeface="Arial" pitchFamily="34" charset="0"/>
              <a:buChar char="•"/>
            </a:pPr>
            <a:endParaRPr lang="en-US" altLang="zh-CN" sz="3200" dirty="0" smtClean="0">
              <a:latin typeface="Times New Roman" pitchFamily="18" charset="0"/>
              <a:cs typeface="Times New Roman" pitchFamily="18" charset="0"/>
            </a:endParaRPr>
          </a:p>
          <a:p>
            <a:pPr>
              <a:buFont typeface="Arial" pitchFamily="34" charset="0"/>
              <a:buChar char="•"/>
            </a:pPr>
            <a:r>
              <a:rPr lang="en-US" altLang="zh-CN" sz="3200" dirty="0" smtClean="0">
                <a:latin typeface="Times New Roman" pitchFamily="18" charset="0"/>
                <a:cs typeface="Times New Roman" pitchFamily="18" charset="0"/>
              </a:rPr>
              <a:t> Select the pesticides from the list with lower environmental risks</a:t>
            </a:r>
          </a:p>
          <a:p>
            <a:pPr>
              <a:buFont typeface="Arial" pitchFamily="34" charset="0"/>
              <a:buChar char="•"/>
            </a:pPr>
            <a:endParaRPr lang="en-US" altLang="zh-CN" sz="3200" dirty="0" smtClean="0">
              <a:latin typeface="Times New Roman" pitchFamily="18" charset="0"/>
              <a:cs typeface="Times New Roman" pitchFamily="18" charset="0"/>
            </a:endParaRPr>
          </a:p>
          <a:p>
            <a:pPr>
              <a:buFont typeface="Arial" pitchFamily="34" charset="0"/>
              <a:buChar char="•"/>
            </a:pPr>
            <a:r>
              <a:rPr lang="en-US" altLang="zh-CN" sz="3200" dirty="0" smtClean="0">
                <a:latin typeface="Times New Roman" pitchFamily="18" charset="0"/>
                <a:cs typeface="Times New Roman" pitchFamily="18" charset="0"/>
              </a:rPr>
              <a:t> Produce a list of pesticides with both higher efficacy and lower toxicity</a:t>
            </a:r>
          </a:p>
        </p:txBody>
      </p:sp>
      <p:sp>
        <p:nvSpPr>
          <p:cNvPr id="25" name="圆角矩形 24"/>
          <p:cNvSpPr/>
          <p:nvPr/>
        </p:nvSpPr>
        <p:spPr>
          <a:xfrm>
            <a:off x="4230838" y="6666112"/>
            <a:ext cx="6912768" cy="1224136"/>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grpSp>
        <p:nvGrpSpPr>
          <p:cNvPr id="28" name="组合 27"/>
          <p:cNvGrpSpPr/>
          <p:nvPr/>
        </p:nvGrpSpPr>
        <p:grpSpPr>
          <a:xfrm>
            <a:off x="18128382" y="11346632"/>
            <a:ext cx="10729192" cy="1224136"/>
            <a:chOff x="18056374" y="11562656"/>
            <a:chExt cx="10729192" cy="1224136"/>
          </a:xfrm>
        </p:grpSpPr>
        <p:sp>
          <p:nvSpPr>
            <p:cNvPr id="26" name="TextBox 25"/>
            <p:cNvSpPr txBox="1"/>
            <p:nvPr/>
          </p:nvSpPr>
          <p:spPr>
            <a:xfrm>
              <a:off x="18056374" y="11706672"/>
              <a:ext cx="10729192" cy="1015663"/>
            </a:xfrm>
            <a:prstGeom prst="rect">
              <a:avLst/>
            </a:prstGeom>
            <a:noFill/>
          </p:spPr>
          <p:txBody>
            <a:bodyPr wrap="square" rtlCol="0">
              <a:spAutoFit/>
            </a:bodyPr>
            <a:lstStyle/>
            <a:p>
              <a:pPr algn="ctr"/>
              <a:r>
                <a:rPr lang="en-US" altLang="zh-CN" sz="6000" dirty="0" smtClean="0">
                  <a:latin typeface="Times New Roman" pitchFamily="18" charset="0"/>
                  <a:cs typeface="Times New Roman" pitchFamily="18" charset="0"/>
                </a:rPr>
                <a:t>Method</a:t>
              </a:r>
              <a:endParaRPr lang="zh-CN" altLang="en-US" sz="6000" dirty="0">
                <a:latin typeface="Times New Roman" pitchFamily="18" charset="0"/>
                <a:cs typeface="Times New Roman" pitchFamily="18" charset="0"/>
              </a:endParaRPr>
            </a:p>
          </p:txBody>
        </p:sp>
        <p:sp>
          <p:nvSpPr>
            <p:cNvPr id="27" name="圆角矩形 26"/>
            <p:cNvSpPr/>
            <p:nvPr/>
          </p:nvSpPr>
          <p:spPr>
            <a:xfrm>
              <a:off x="19928582" y="11562656"/>
              <a:ext cx="6912768" cy="1224136"/>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grpSp>
      <p:sp>
        <p:nvSpPr>
          <p:cNvPr id="40" name="TextBox 39"/>
          <p:cNvSpPr txBox="1"/>
          <p:nvPr/>
        </p:nvSpPr>
        <p:spPr>
          <a:xfrm>
            <a:off x="16184166" y="13097449"/>
            <a:ext cx="14473608" cy="18066484"/>
          </a:xfrm>
          <a:prstGeom prst="rect">
            <a:avLst/>
          </a:prstGeom>
          <a:noFill/>
        </p:spPr>
        <p:txBody>
          <a:bodyPr wrap="square" rtlCol="0">
            <a:spAutoFit/>
          </a:bodyPr>
          <a:lstStyle/>
          <a:p>
            <a:pPr marL="914400" indent="-914400" algn="just">
              <a:buAutoNum type="arabicPeriod"/>
            </a:pPr>
            <a:r>
              <a:rPr lang="en-US" altLang="zh-CN" sz="4400" b="1" dirty="0" smtClean="0">
                <a:latin typeface="Times New Roman" pitchFamily="18" charset="0"/>
                <a:cs typeface="Times New Roman" pitchFamily="18" charset="0"/>
              </a:rPr>
              <a:t>Literature Search</a:t>
            </a:r>
          </a:p>
          <a:p>
            <a:pPr marL="914400" indent="-914400" algn="just"/>
            <a:endParaRPr lang="en-US" altLang="zh-CN" sz="4400" b="1" dirty="0" smtClean="0">
              <a:latin typeface="Times New Roman" pitchFamily="18" charset="0"/>
              <a:cs typeface="Times New Roman" pitchFamily="18" charset="0"/>
            </a:endParaRPr>
          </a:p>
          <a:p>
            <a:pPr marL="914400" indent="-914400" algn="just"/>
            <a:r>
              <a:rPr lang="en-US" altLang="zh-CN" sz="4400" b="1" dirty="0" smtClean="0">
                <a:latin typeface="Times New Roman" pitchFamily="18" charset="0"/>
                <a:cs typeface="Times New Roman" pitchFamily="18" charset="0"/>
              </a:rPr>
              <a:t>     </a:t>
            </a:r>
            <a:r>
              <a:rPr lang="en-US" altLang="zh-CN" sz="4000" b="1" dirty="0" smtClean="0">
                <a:latin typeface="Times New Roman" pitchFamily="18" charset="0"/>
                <a:cs typeface="Times New Roman" pitchFamily="18" charset="0"/>
              </a:rPr>
              <a:t>To be included in the analysis, a study must:</a:t>
            </a:r>
            <a:endParaRPr lang="en-US" altLang="zh-CN" sz="4000" dirty="0" smtClean="0">
              <a:latin typeface="Times New Roman" pitchFamily="18" charset="0"/>
              <a:cs typeface="Times New Roman" pitchFamily="18" charset="0"/>
            </a:endParaRPr>
          </a:p>
          <a:p>
            <a:pPr marL="914400" indent="-914400" algn="just"/>
            <a:r>
              <a:rPr lang="en-US" altLang="zh-CN" sz="3600" dirty="0" smtClean="0">
                <a:latin typeface="Times New Roman" pitchFamily="18" charset="0"/>
                <a:cs typeface="Times New Roman" pitchFamily="18" charset="0"/>
              </a:rPr>
              <a:t>       </a:t>
            </a:r>
            <a:r>
              <a:rPr lang="en-US" altLang="zh-CN" sz="3200" dirty="0" smtClean="0">
                <a:latin typeface="Times New Roman" pitchFamily="18" charset="0"/>
                <a:cs typeface="Times New Roman" pitchFamily="18" charset="0"/>
              </a:rPr>
              <a:t>1) Contain a treatment with CPY pesticides</a:t>
            </a:r>
          </a:p>
          <a:p>
            <a:pPr marL="914400" indent="-914400" algn="just"/>
            <a:r>
              <a:rPr lang="en-US" altLang="zh-CN" sz="3200" dirty="0" smtClean="0">
                <a:latin typeface="Times New Roman" pitchFamily="18" charset="0"/>
                <a:cs typeface="Times New Roman" pitchFamily="18" charset="0"/>
              </a:rPr>
              <a:t>        2) Use key California crops and pests</a:t>
            </a:r>
          </a:p>
          <a:p>
            <a:pPr marL="914400" indent="-914400" algn="just"/>
            <a:r>
              <a:rPr lang="en-US" altLang="zh-CN" sz="3200" dirty="0" smtClean="0">
                <a:latin typeface="Times New Roman" pitchFamily="18" charset="0"/>
                <a:cs typeface="Times New Roman" pitchFamily="18" charset="0"/>
              </a:rPr>
              <a:t>             e.g. alfalfa, almond, orange or their aphid/caterpillar pests</a:t>
            </a:r>
          </a:p>
          <a:p>
            <a:pPr marL="914400" indent="-914400" algn="just"/>
            <a:r>
              <a:rPr lang="en-US" altLang="zh-CN" sz="3200" dirty="0" smtClean="0">
                <a:latin typeface="Times New Roman" pitchFamily="18" charset="0"/>
                <a:cs typeface="Times New Roman" pitchFamily="18" charset="0"/>
              </a:rPr>
              <a:t>        3) Present quantified results (pest number, crop yield, etc.)</a:t>
            </a:r>
          </a:p>
          <a:p>
            <a:pPr marL="914400" indent="-914400" algn="just"/>
            <a:r>
              <a:rPr lang="en-US" altLang="zh-CN" sz="3200" dirty="0" smtClean="0">
                <a:latin typeface="Times New Roman" pitchFamily="18" charset="0"/>
                <a:cs typeface="Times New Roman" pitchFamily="18" charset="0"/>
              </a:rPr>
              <a:t>        4) Have been published within the past 10 years</a:t>
            </a:r>
          </a:p>
          <a:p>
            <a:pPr marL="914400" indent="-914400" algn="just"/>
            <a:endParaRPr lang="en-US" altLang="zh-CN" sz="4000" dirty="0" smtClean="0">
              <a:latin typeface="Times New Roman" pitchFamily="18" charset="0"/>
              <a:cs typeface="Times New Roman" pitchFamily="18" charset="0"/>
            </a:endParaRPr>
          </a:p>
          <a:p>
            <a:pPr marL="914400" indent="-914400" algn="just">
              <a:buAutoNum type="arabicPeriod" startAt="2"/>
            </a:pPr>
            <a:r>
              <a:rPr lang="en-US" altLang="zh-CN" sz="4400" b="1" dirty="0" smtClean="0">
                <a:latin typeface="Times New Roman" pitchFamily="18" charset="0"/>
                <a:cs typeface="Times New Roman" pitchFamily="18" charset="0"/>
              </a:rPr>
              <a:t>Database Building</a:t>
            </a:r>
          </a:p>
          <a:p>
            <a:pPr marL="914400" indent="-914400" algn="just"/>
            <a:endParaRPr lang="en-US" altLang="zh-CN" sz="4400" b="1" dirty="0" smtClean="0">
              <a:latin typeface="Times New Roman" pitchFamily="18" charset="0"/>
              <a:cs typeface="Times New Roman" pitchFamily="18" charset="0"/>
            </a:endParaRPr>
          </a:p>
          <a:p>
            <a:pPr marL="900000" indent="-914400" algn="just"/>
            <a:r>
              <a:rPr lang="en-US" altLang="zh-CN" sz="3200" b="1" dirty="0" smtClean="0">
                <a:latin typeface="Times New Roman" pitchFamily="18" charset="0"/>
                <a:cs typeface="Times New Roman" pitchFamily="18" charset="0"/>
              </a:rPr>
              <a:t>  </a:t>
            </a:r>
            <a:r>
              <a:rPr lang="en-US" altLang="zh-CN" sz="3200" dirty="0" smtClean="0">
                <a:latin typeface="Times New Roman" pitchFamily="18" charset="0"/>
                <a:cs typeface="Times New Roman" pitchFamily="18" charset="0"/>
              </a:rPr>
              <a:t>        Input the data from retained published studies to make a small database, containing the information about the efficacy of CPY and other pesticides tested in the same experiments.</a:t>
            </a:r>
          </a:p>
          <a:p>
            <a:pPr marL="914400" indent="-914400" algn="just"/>
            <a:endParaRPr lang="en-US" altLang="zh-CN" sz="4000" dirty="0" smtClean="0">
              <a:latin typeface="Times New Roman" pitchFamily="18" charset="0"/>
              <a:cs typeface="Times New Roman" pitchFamily="18" charset="0"/>
            </a:endParaRPr>
          </a:p>
          <a:p>
            <a:pPr marL="914400" indent="-914400" algn="just">
              <a:buAutoNum type="arabicPeriod" startAt="3"/>
            </a:pPr>
            <a:r>
              <a:rPr lang="en-US" altLang="zh-CN" sz="4400" b="1" dirty="0" smtClean="0">
                <a:latin typeface="Times New Roman" pitchFamily="18" charset="0"/>
                <a:cs typeface="Times New Roman" pitchFamily="18" charset="0"/>
              </a:rPr>
              <a:t>Statistical Analysis</a:t>
            </a:r>
          </a:p>
          <a:p>
            <a:pPr marL="914400" indent="-914400" algn="just"/>
            <a:endParaRPr lang="en-US" altLang="zh-CN" sz="4400" b="1" dirty="0" smtClean="0">
              <a:latin typeface="Times New Roman" pitchFamily="18" charset="0"/>
              <a:cs typeface="Times New Roman" pitchFamily="18" charset="0"/>
            </a:endParaRPr>
          </a:p>
          <a:p>
            <a:pPr marL="914400" indent="-914400" algn="just"/>
            <a:r>
              <a:rPr lang="en-US" altLang="zh-CN" sz="3200" dirty="0" smtClean="0">
                <a:latin typeface="Times New Roman" pitchFamily="18" charset="0"/>
                <a:cs typeface="Times New Roman" pitchFamily="18" charset="0"/>
              </a:rPr>
              <a:t>       1) Make comparisons among pesticides based on their efficacy on key pests suppression. </a:t>
            </a:r>
          </a:p>
          <a:p>
            <a:pPr marL="914400" indent="-914400" algn="just"/>
            <a:r>
              <a:rPr lang="en-US" altLang="zh-CN" sz="3200" dirty="0" smtClean="0">
                <a:latin typeface="Times New Roman" pitchFamily="18" charset="0"/>
                <a:cs typeface="Times New Roman" pitchFamily="18" charset="0"/>
              </a:rPr>
              <a:t>       2) Meta-analysis, a method for integrating the results from different studies, is applied to obtain comprehensive results. Meta-analysis results may be presented as shown in the hypothetical examples below (Fig.4-5)</a:t>
            </a:r>
          </a:p>
          <a:p>
            <a:pPr marL="914400" indent="-914400" algn="just"/>
            <a:r>
              <a:rPr lang="en-US" altLang="zh-CN" sz="3200" dirty="0" smtClean="0">
                <a:latin typeface="Times New Roman" pitchFamily="18" charset="0"/>
                <a:cs typeface="Times New Roman" pitchFamily="18" charset="0"/>
              </a:rPr>
              <a:t>       3) Compare the toxicity of each pesticide selected from the meta-analysis with established database (</a:t>
            </a:r>
            <a:r>
              <a:rPr lang="en-US" altLang="zh-CN" sz="3200" dirty="0" err="1" smtClean="0">
                <a:latin typeface="Times New Roman" pitchFamily="18" charset="0"/>
                <a:cs typeface="Times New Roman" pitchFamily="18" charset="0"/>
              </a:rPr>
              <a:t>Ecotox</a:t>
            </a:r>
            <a:r>
              <a:rPr lang="en-US" altLang="zh-CN" sz="3200" dirty="0" smtClean="0">
                <a:latin typeface="Times New Roman" pitchFamily="18" charset="0"/>
                <a:cs typeface="Times New Roman" pitchFamily="18" charset="0"/>
              </a:rPr>
              <a:t> Database).</a:t>
            </a:r>
            <a:endParaRPr lang="zh-CN" altLang="en-US" sz="3200" dirty="0" smtClean="0">
              <a:latin typeface="Times New Roman" pitchFamily="18" charset="0"/>
              <a:cs typeface="Times New Roman" pitchFamily="18" charset="0"/>
            </a:endParaRPr>
          </a:p>
          <a:p>
            <a:pPr marL="914400" indent="-914400" algn="just"/>
            <a:endParaRPr lang="en-US" altLang="zh-CN" sz="4000" dirty="0" smtClean="0">
              <a:latin typeface="Times New Roman" pitchFamily="18" charset="0"/>
              <a:cs typeface="Times New Roman" pitchFamily="18" charset="0"/>
            </a:endParaRPr>
          </a:p>
          <a:p>
            <a:pPr marL="914400" indent="-914400" algn="just"/>
            <a:endParaRPr lang="en-US" altLang="zh-CN" sz="4000" dirty="0" smtClean="0">
              <a:latin typeface="Times New Roman" pitchFamily="18" charset="0"/>
              <a:cs typeface="Times New Roman" pitchFamily="18" charset="0"/>
            </a:endParaRPr>
          </a:p>
          <a:p>
            <a:pPr marL="914400" indent="-914400" algn="just"/>
            <a:endParaRPr lang="zh-CN" altLang="en-US" sz="4000" dirty="0" smtClean="0">
              <a:latin typeface="Times New Roman" pitchFamily="18" charset="0"/>
              <a:cs typeface="Times New Roman" pitchFamily="18" charset="0"/>
            </a:endParaRPr>
          </a:p>
          <a:p>
            <a:pPr marL="914400" indent="-914400" algn="just"/>
            <a:endParaRPr lang="en-US" altLang="zh-CN" sz="4800" b="1" dirty="0" smtClean="0">
              <a:latin typeface="Times New Roman" pitchFamily="18" charset="0"/>
              <a:cs typeface="Times New Roman" pitchFamily="18" charset="0"/>
            </a:endParaRPr>
          </a:p>
          <a:p>
            <a:pPr marL="914400" indent="-914400" algn="just"/>
            <a:endParaRPr lang="en-US" altLang="zh-CN" sz="4000" dirty="0" smtClean="0">
              <a:latin typeface="Times New Roman" pitchFamily="18" charset="0"/>
              <a:cs typeface="Times New Roman" pitchFamily="18" charset="0"/>
            </a:endParaRPr>
          </a:p>
          <a:p>
            <a:pPr marL="914400" indent="-914400" algn="just"/>
            <a:endParaRPr lang="en-US" altLang="zh-CN" sz="4000" dirty="0" smtClean="0">
              <a:latin typeface="Times New Roman" pitchFamily="18" charset="0"/>
              <a:cs typeface="Times New Roman" pitchFamily="18" charset="0"/>
            </a:endParaRPr>
          </a:p>
          <a:p>
            <a:pPr marL="914400" indent="-914400" algn="just"/>
            <a:r>
              <a:rPr lang="en-US" altLang="zh-CN" sz="4800" b="1" dirty="0" smtClean="0">
                <a:latin typeface="Times New Roman" pitchFamily="18" charset="0"/>
                <a:cs typeface="Times New Roman" pitchFamily="18" charset="0"/>
              </a:rPr>
              <a:t>     </a:t>
            </a:r>
          </a:p>
        </p:txBody>
      </p:sp>
      <p:graphicFrame>
        <p:nvGraphicFramePr>
          <p:cNvPr id="51" name="图表 50"/>
          <p:cNvGraphicFramePr/>
          <p:nvPr/>
        </p:nvGraphicFramePr>
        <p:xfrm>
          <a:off x="16040150" y="26612328"/>
          <a:ext cx="6984776" cy="4968552"/>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52" name="图表 51"/>
          <p:cNvGraphicFramePr/>
          <p:nvPr/>
        </p:nvGraphicFramePr>
        <p:xfrm>
          <a:off x="23024926" y="26684336"/>
          <a:ext cx="7920880" cy="5112568"/>
        </p:xfrm>
        <a:graphic>
          <a:graphicData uri="http://schemas.openxmlformats.org/drawingml/2006/chart">
            <c:chart xmlns:c="http://schemas.openxmlformats.org/drawingml/2006/chart" xmlns:r="http://schemas.openxmlformats.org/officeDocument/2006/relationships" r:id="rId13"/>
          </a:graphicData>
        </a:graphic>
      </p:graphicFrame>
      <p:cxnSp>
        <p:nvCxnSpPr>
          <p:cNvPr id="54" name="直接连接符 53"/>
          <p:cNvCxnSpPr/>
          <p:nvPr/>
        </p:nvCxnSpPr>
        <p:spPr>
          <a:xfrm>
            <a:off x="27273398" y="27332408"/>
            <a:ext cx="0" cy="345638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7192278" y="31652888"/>
            <a:ext cx="5256584" cy="707886"/>
          </a:xfrm>
          <a:prstGeom prst="rect">
            <a:avLst/>
          </a:prstGeom>
          <a:noFill/>
        </p:spPr>
        <p:txBody>
          <a:bodyPr wrap="square" rtlCol="0">
            <a:spAutoFit/>
          </a:bodyPr>
          <a:lstStyle/>
          <a:p>
            <a:pPr algn="ctr"/>
            <a:r>
              <a:rPr lang="en-US" altLang="zh-CN" sz="2000" dirty="0" smtClean="0">
                <a:latin typeface="Times New Roman" pitchFamily="18" charset="0"/>
                <a:cs typeface="Times New Roman" pitchFamily="18" charset="0"/>
              </a:rPr>
              <a:t>Fig.4- Sample chart of calculating the efficacy value for each pesticide</a:t>
            </a:r>
            <a:endParaRPr lang="zh-CN" altLang="en-US" sz="2000" dirty="0">
              <a:latin typeface="Times New Roman" pitchFamily="18" charset="0"/>
              <a:cs typeface="Times New Roman" pitchFamily="18" charset="0"/>
            </a:endParaRPr>
          </a:p>
        </p:txBody>
      </p:sp>
      <p:sp>
        <p:nvSpPr>
          <p:cNvPr id="56" name="TextBox 55"/>
          <p:cNvSpPr txBox="1"/>
          <p:nvPr/>
        </p:nvSpPr>
        <p:spPr>
          <a:xfrm>
            <a:off x="24537094" y="31796904"/>
            <a:ext cx="5976664" cy="707886"/>
          </a:xfrm>
          <a:prstGeom prst="rect">
            <a:avLst/>
          </a:prstGeom>
          <a:noFill/>
        </p:spPr>
        <p:txBody>
          <a:bodyPr wrap="square" rtlCol="0">
            <a:spAutoFit/>
          </a:bodyPr>
          <a:lstStyle/>
          <a:p>
            <a:pPr algn="ctr"/>
            <a:r>
              <a:rPr lang="en-US" altLang="zh-CN" sz="2000" dirty="0" smtClean="0">
                <a:latin typeface="Times New Roman" pitchFamily="18" charset="0"/>
                <a:cs typeface="Times New Roman" pitchFamily="18" charset="0"/>
              </a:rPr>
              <a:t>Fig.5- Sample chart for efficacy comparisons among different pesticides to CPY (100%) </a:t>
            </a:r>
            <a:endParaRPr lang="zh-CN" altLang="en-US" sz="2000" dirty="0">
              <a:latin typeface="Times New Roman" pitchFamily="18" charset="0"/>
              <a:cs typeface="Times New Roman" pitchFamily="18" charset="0"/>
            </a:endParaRPr>
          </a:p>
        </p:txBody>
      </p:sp>
      <p:sp>
        <p:nvSpPr>
          <p:cNvPr id="57" name="圆角矩形 56"/>
          <p:cNvSpPr/>
          <p:nvPr/>
        </p:nvSpPr>
        <p:spPr>
          <a:xfrm>
            <a:off x="33898134" y="6522096"/>
            <a:ext cx="6912768" cy="1224000"/>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59" name="TextBox 58"/>
          <p:cNvSpPr txBox="1"/>
          <p:nvPr/>
        </p:nvSpPr>
        <p:spPr>
          <a:xfrm>
            <a:off x="31953918" y="6594104"/>
            <a:ext cx="10729192" cy="1015663"/>
          </a:xfrm>
          <a:prstGeom prst="rect">
            <a:avLst/>
          </a:prstGeom>
          <a:noFill/>
        </p:spPr>
        <p:txBody>
          <a:bodyPr wrap="square" rtlCol="0">
            <a:spAutoFit/>
          </a:bodyPr>
          <a:lstStyle/>
          <a:p>
            <a:pPr algn="ctr"/>
            <a:r>
              <a:rPr lang="en-US" altLang="zh-CN" sz="6000" dirty="0" smtClean="0">
                <a:latin typeface="Times New Roman" pitchFamily="18" charset="0"/>
                <a:cs typeface="Times New Roman" pitchFamily="18" charset="0"/>
              </a:rPr>
              <a:t>Results</a:t>
            </a:r>
            <a:endParaRPr lang="zh-CN" altLang="en-US" sz="6000" dirty="0">
              <a:latin typeface="Times New Roman" pitchFamily="18" charset="0"/>
              <a:cs typeface="Times New Roman" pitchFamily="18" charset="0"/>
            </a:endParaRPr>
          </a:p>
        </p:txBody>
      </p:sp>
      <p:sp>
        <p:nvSpPr>
          <p:cNvPr id="60" name="圆角矩形 59"/>
          <p:cNvSpPr/>
          <p:nvPr/>
        </p:nvSpPr>
        <p:spPr>
          <a:xfrm>
            <a:off x="31881910" y="13434864"/>
            <a:ext cx="11305257" cy="1224000"/>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61" name="TextBox 60"/>
          <p:cNvSpPr txBox="1"/>
          <p:nvPr/>
        </p:nvSpPr>
        <p:spPr>
          <a:xfrm>
            <a:off x="31305846" y="13506872"/>
            <a:ext cx="12295735" cy="1015663"/>
          </a:xfrm>
          <a:prstGeom prst="rect">
            <a:avLst/>
          </a:prstGeom>
          <a:noFill/>
        </p:spPr>
        <p:txBody>
          <a:bodyPr wrap="square" rtlCol="0">
            <a:spAutoFit/>
          </a:bodyPr>
          <a:lstStyle/>
          <a:p>
            <a:pPr algn="ctr"/>
            <a:r>
              <a:rPr lang="en-US" altLang="zh-CN" sz="6000" dirty="0" smtClean="0">
                <a:latin typeface="Times New Roman" pitchFamily="18" charset="0"/>
                <a:cs typeface="Times New Roman" pitchFamily="18" charset="0"/>
              </a:rPr>
              <a:t>Conclusions and future researches</a:t>
            </a:r>
            <a:endParaRPr lang="zh-CN" altLang="en-US" sz="6000" dirty="0">
              <a:latin typeface="Times New Roman" pitchFamily="18" charset="0"/>
              <a:cs typeface="Times New Roman" pitchFamily="18" charset="0"/>
            </a:endParaRPr>
          </a:p>
        </p:txBody>
      </p:sp>
      <p:sp>
        <p:nvSpPr>
          <p:cNvPr id="62" name="圆角矩形 61"/>
          <p:cNvSpPr/>
          <p:nvPr/>
        </p:nvSpPr>
        <p:spPr>
          <a:xfrm>
            <a:off x="31593600" y="23299960"/>
            <a:ext cx="11809311" cy="1224000"/>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63" name="TextBox 62"/>
          <p:cNvSpPr txBox="1"/>
          <p:nvPr/>
        </p:nvSpPr>
        <p:spPr>
          <a:xfrm>
            <a:off x="31593878" y="23371968"/>
            <a:ext cx="11791679" cy="1015663"/>
          </a:xfrm>
          <a:prstGeom prst="rect">
            <a:avLst/>
          </a:prstGeom>
          <a:noFill/>
        </p:spPr>
        <p:txBody>
          <a:bodyPr wrap="square" rtlCol="0">
            <a:spAutoFit/>
          </a:bodyPr>
          <a:lstStyle/>
          <a:p>
            <a:pPr algn="ctr"/>
            <a:r>
              <a:rPr lang="en-US" altLang="zh-CN" sz="6000" dirty="0" smtClean="0">
                <a:latin typeface="Times New Roman" pitchFamily="18" charset="0"/>
                <a:cs typeface="Times New Roman" pitchFamily="18" charset="0"/>
              </a:rPr>
              <a:t>Acknowledgements and References</a:t>
            </a:r>
            <a:endParaRPr lang="zh-CN" altLang="en-US" sz="6000" dirty="0">
              <a:latin typeface="Times New Roman" pitchFamily="18" charset="0"/>
              <a:cs typeface="Times New Roman" pitchFamily="18" charset="0"/>
            </a:endParaRPr>
          </a:p>
        </p:txBody>
      </p:sp>
      <p:sp>
        <p:nvSpPr>
          <p:cNvPr id="41" name="TextBox 40"/>
          <p:cNvSpPr txBox="1"/>
          <p:nvPr/>
        </p:nvSpPr>
        <p:spPr>
          <a:xfrm>
            <a:off x="31809902" y="8343771"/>
            <a:ext cx="5112568" cy="7971413"/>
          </a:xfrm>
          <a:prstGeom prst="rect">
            <a:avLst/>
          </a:prstGeom>
          <a:noFill/>
        </p:spPr>
        <p:txBody>
          <a:bodyPr wrap="square" rtlCol="0">
            <a:spAutoFit/>
          </a:bodyPr>
          <a:lstStyle/>
          <a:p>
            <a:r>
              <a:rPr lang="en-US" altLang="zh-CN" sz="3200" dirty="0" smtClean="0">
                <a:latin typeface="Times New Roman" pitchFamily="18" charset="0"/>
                <a:cs typeface="Times New Roman" pitchFamily="18" charset="0"/>
              </a:rPr>
              <a:t>List of pesticides with both high efficacy and low environmental risk: </a:t>
            </a:r>
          </a:p>
          <a:p>
            <a:r>
              <a:rPr lang="en-US" altLang="zh-CN" sz="3200" dirty="0" smtClean="0">
                <a:latin typeface="Times New Roman" pitchFamily="18" charset="0"/>
                <a:cs typeface="Times New Roman" pitchFamily="18" charset="0"/>
              </a:rPr>
              <a:t>    </a:t>
            </a:r>
            <a:r>
              <a:rPr lang="en-US" altLang="zh-CN" sz="3200" dirty="0" err="1" smtClean="0">
                <a:latin typeface="Times New Roman" pitchFamily="18" charset="0"/>
                <a:cs typeface="Times New Roman" pitchFamily="18" charset="0"/>
              </a:rPr>
              <a:t>Flonicamid</a:t>
            </a:r>
            <a:endParaRPr lang="en-US" altLang="zh-CN" sz="3200" dirty="0" smtClean="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    </a:t>
            </a:r>
            <a:r>
              <a:rPr lang="en-US" altLang="zh-CN" sz="3200" dirty="0" err="1" smtClean="0">
                <a:latin typeface="Times New Roman" pitchFamily="18" charset="0"/>
                <a:cs typeface="Times New Roman" pitchFamily="18" charset="0"/>
              </a:rPr>
              <a:t>Indoxacarb</a:t>
            </a:r>
            <a:endParaRPr lang="en-US" altLang="zh-CN" sz="3200" dirty="0" smtClean="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    </a:t>
            </a:r>
            <a:r>
              <a:rPr lang="en-US" altLang="zh-CN" sz="3200" dirty="0" err="1" smtClean="0">
                <a:latin typeface="Times New Roman" pitchFamily="18" charset="0"/>
                <a:cs typeface="Times New Roman" pitchFamily="18" charset="0"/>
              </a:rPr>
              <a:t>Clothianidin</a:t>
            </a:r>
            <a:endParaRPr lang="en-US" altLang="zh-CN" sz="3200" dirty="0" smtClean="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    </a:t>
            </a:r>
            <a:r>
              <a:rPr lang="en-US" altLang="zh-CN" sz="3200" dirty="0" err="1" smtClean="0">
                <a:latin typeface="Times New Roman" pitchFamily="18" charset="0"/>
                <a:cs typeface="Times New Roman" pitchFamily="18" charset="0"/>
              </a:rPr>
              <a:t>Flubendiamide</a:t>
            </a:r>
            <a:endParaRPr lang="en-US" altLang="zh-CN" sz="3200" dirty="0" smtClean="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    </a:t>
            </a:r>
            <a:r>
              <a:rPr lang="en-US" altLang="zh-CN" sz="3200" dirty="0" err="1" smtClean="0">
                <a:latin typeface="Times New Roman" pitchFamily="18" charset="0"/>
                <a:cs typeface="Times New Roman" pitchFamily="18" charset="0"/>
              </a:rPr>
              <a:t>Spinetoram</a:t>
            </a:r>
            <a:endParaRPr lang="en-US" altLang="zh-CN" sz="3200" dirty="0" smtClean="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    </a:t>
            </a:r>
            <a:r>
              <a:rPr lang="en-US" altLang="zh-CN" sz="3200" dirty="0" err="1" smtClean="0">
                <a:latin typeface="Times New Roman" pitchFamily="18" charset="0"/>
                <a:cs typeface="Times New Roman" pitchFamily="18" charset="0"/>
              </a:rPr>
              <a:t>Methoxyfenozide</a:t>
            </a:r>
            <a:endParaRPr lang="en-US" altLang="zh-CN" sz="3200" dirty="0" smtClean="0">
              <a:latin typeface="Times New Roman" pitchFamily="18" charset="0"/>
              <a:cs typeface="Times New Roman" pitchFamily="18" charset="0"/>
            </a:endParaRPr>
          </a:p>
          <a:p>
            <a:endParaRPr lang="en-US" altLang="zh-CN" sz="3200" dirty="0" smtClean="0">
              <a:latin typeface="Times New Roman" pitchFamily="18" charset="0"/>
              <a:cs typeface="Times New Roman" pitchFamily="18" charset="0"/>
            </a:endParaRPr>
          </a:p>
          <a:p>
            <a:endParaRPr lang="en-US" altLang="zh-CN" sz="3200" dirty="0" smtClean="0">
              <a:latin typeface="Times New Roman" pitchFamily="18" charset="0"/>
              <a:cs typeface="Times New Roman" pitchFamily="18" charset="0"/>
            </a:endParaRPr>
          </a:p>
          <a:p>
            <a:endParaRPr lang="en-US" altLang="zh-CN" sz="3200" dirty="0" smtClean="0">
              <a:latin typeface="Times New Roman" pitchFamily="18" charset="0"/>
              <a:cs typeface="Times New Roman" pitchFamily="18" charset="0"/>
            </a:endParaRPr>
          </a:p>
          <a:p>
            <a:endParaRPr lang="en-US" altLang="zh-CN" sz="3200" dirty="0" smtClean="0">
              <a:latin typeface="Times New Roman" pitchFamily="18" charset="0"/>
              <a:cs typeface="Times New Roman" pitchFamily="18" charset="0"/>
            </a:endParaRPr>
          </a:p>
          <a:p>
            <a:endParaRPr lang="en-US" altLang="zh-CN" sz="3200" dirty="0" smtClean="0">
              <a:latin typeface="Times New Roman" pitchFamily="18" charset="0"/>
              <a:cs typeface="Times New Roman" pitchFamily="18" charset="0"/>
            </a:endParaRPr>
          </a:p>
          <a:p>
            <a:endParaRPr lang="en-US" altLang="zh-CN" sz="3200" dirty="0" smtClean="0">
              <a:latin typeface="Times New Roman" pitchFamily="18" charset="0"/>
              <a:cs typeface="Times New Roman" pitchFamily="18" charset="0"/>
            </a:endParaRPr>
          </a:p>
          <a:p>
            <a:endParaRPr lang="zh-CN" altLang="en-US" sz="3200" dirty="0">
              <a:latin typeface="Times New Roman" pitchFamily="18" charset="0"/>
              <a:cs typeface="Times New Roman" pitchFamily="18" charset="0"/>
            </a:endParaRPr>
          </a:p>
        </p:txBody>
      </p:sp>
      <p:sp>
        <p:nvSpPr>
          <p:cNvPr id="44" name="左大括号 43"/>
          <p:cNvSpPr/>
          <p:nvPr/>
        </p:nvSpPr>
        <p:spPr>
          <a:xfrm>
            <a:off x="31665886" y="10050488"/>
            <a:ext cx="576064" cy="2592288"/>
          </a:xfrm>
          <a:prstGeom prst="lef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itchFamily="18" charset="0"/>
              <a:cs typeface="Times New Roman" pitchFamily="18" charset="0"/>
            </a:endParaRPr>
          </a:p>
        </p:txBody>
      </p:sp>
      <p:sp>
        <p:nvSpPr>
          <p:cNvPr id="45" name="TextBox 44"/>
          <p:cNvSpPr txBox="1"/>
          <p:nvPr/>
        </p:nvSpPr>
        <p:spPr>
          <a:xfrm>
            <a:off x="37714558" y="8262477"/>
            <a:ext cx="5472608" cy="4524315"/>
          </a:xfrm>
          <a:prstGeom prst="rect">
            <a:avLst/>
          </a:prstGeom>
          <a:noFill/>
        </p:spPr>
        <p:txBody>
          <a:bodyPr wrap="square" rtlCol="0">
            <a:spAutoFit/>
          </a:bodyPr>
          <a:lstStyle/>
          <a:p>
            <a:r>
              <a:rPr lang="en-US" altLang="zh-CN" sz="3200" dirty="0" smtClean="0">
                <a:latin typeface="Times New Roman" pitchFamily="18" charset="0"/>
                <a:cs typeface="Times New Roman" pitchFamily="18" charset="0"/>
              </a:rPr>
              <a:t>Common features of these pesticides:</a:t>
            </a:r>
          </a:p>
          <a:p>
            <a:pPr marL="742950" indent="-742950">
              <a:buAutoNum type="arabicParenR"/>
            </a:pPr>
            <a:r>
              <a:rPr lang="en-US" altLang="zh-CN" sz="3200" dirty="0" smtClean="0">
                <a:latin typeface="Times New Roman" pitchFamily="18" charset="0"/>
                <a:cs typeface="Times New Roman" pitchFamily="18" charset="0"/>
              </a:rPr>
              <a:t>Almost </a:t>
            </a:r>
            <a:r>
              <a:rPr lang="en-US" altLang="zh-CN" sz="3200" dirty="0" smtClean="0">
                <a:solidFill>
                  <a:srgbClr val="FF0000"/>
                </a:solidFill>
                <a:latin typeface="Times New Roman" pitchFamily="18" charset="0"/>
                <a:cs typeface="Times New Roman" pitchFamily="18" charset="0"/>
              </a:rPr>
              <a:t>non-toxic </a:t>
            </a:r>
            <a:r>
              <a:rPr lang="en-US" altLang="zh-CN" sz="3200" dirty="0" smtClean="0">
                <a:latin typeface="Times New Roman" pitchFamily="18" charset="0"/>
                <a:cs typeface="Times New Roman" pitchFamily="18" charset="0"/>
              </a:rPr>
              <a:t>to humans, wild animals and honey bees</a:t>
            </a:r>
          </a:p>
          <a:p>
            <a:pPr marL="742950" indent="-742950">
              <a:buFontTx/>
              <a:buAutoNum type="arabicParenR"/>
            </a:pPr>
            <a:r>
              <a:rPr lang="en-US" altLang="zh-CN" sz="3200" dirty="0" smtClean="0">
                <a:latin typeface="Times New Roman" pitchFamily="18" charset="0"/>
                <a:cs typeface="Times New Roman" pitchFamily="18" charset="0"/>
              </a:rPr>
              <a:t>High </a:t>
            </a:r>
            <a:r>
              <a:rPr lang="en-US" altLang="zh-CN" sz="3200" dirty="0" smtClean="0">
                <a:solidFill>
                  <a:srgbClr val="FF0000"/>
                </a:solidFill>
                <a:latin typeface="Times New Roman" pitchFamily="18" charset="0"/>
                <a:cs typeface="Times New Roman" pitchFamily="18" charset="0"/>
              </a:rPr>
              <a:t>selectivity</a:t>
            </a:r>
            <a:r>
              <a:rPr lang="en-US" altLang="zh-CN" sz="3200" dirty="0" smtClean="0">
                <a:latin typeface="Times New Roman" pitchFamily="18" charset="0"/>
                <a:cs typeface="Times New Roman" pitchFamily="18" charset="0"/>
              </a:rPr>
              <a:t> and </a:t>
            </a:r>
            <a:r>
              <a:rPr lang="en-US" altLang="zh-CN" sz="3200" dirty="0" smtClean="0">
                <a:solidFill>
                  <a:srgbClr val="FF0000"/>
                </a:solidFill>
                <a:latin typeface="Times New Roman" pitchFamily="18" charset="0"/>
                <a:cs typeface="Times New Roman" pitchFamily="18" charset="0"/>
              </a:rPr>
              <a:t>efficacy</a:t>
            </a:r>
          </a:p>
          <a:p>
            <a:pPr marL="742950" indent="-742950">
              <a:buFontTx/>
              <a:buAutoNum type="arabicParenR"/>
            </a:pPr>
            <a:r>
              <a:rPr lang="en-US" altLang="zh-CN" sz="3200" dirty="0" smtClean="0">
                <a:latin typeface="Times New Roman" pitchFamily="18" charset="0"/>
                <a:cs typeface="Times New Roman" pitchFamily="18" charset="0"/>
              </a:rPr>
              <a:t>Against a </a:t>
            </a:r>
            <a:r>
              <a:rPr lang="en-US" altLang="zh-CN" sz="3200" dirty="0" smtClean="0">
                <a:solidFill>
                  <a:srgbClr val="FF0000"/>
                </a:solidFill>
                <a:latin typeface="Times New Roman" pitchFamily="18" charset="0"/>
                <a:cs typeface="Times New Roman" pitchFamily="18" charset="0"/>
              </a:rPr>
              <a:t>broad-spectrum</a:t>
            </a:r>
            <a:r>
              <a:rPr lang="en-US" altLang="zh-CN" sz="3200" dirty="0" smtClean="0">
                <a:latin typeface="Times New Roman" pitchFamily="18" charset="0"/>
                <a:cs typeface="Times New Roman" pitchFamily="18" charset="0"/>
              </a:rPr>
              <a:t> of pests</a:t>
            </a:r>
          </a:p>
        </p:txBody>
      </p:sp>
      <p:sp>
        <p:nvSpPr>
          <p:cNvPr id="46" name="TextBox 45"/>
          <p:cNvSpPr txBox="1"/>
          <p:nvPr/>
        </p:nvSpPr>
        <p:spPr>
          <a:xfrm>
            <a:off x="31521870" y="15307073"/>
            <a:ext cx="11880000" cy="7478970"/>
          </a:xfrm>
          <a:prstGeom prst="rect">
            <a:avLst/>
          </a:prstGeom>
          <a:noFill/>
        </p:spPr>
        <p:txBody>
          <a:bodyPr wrap="square" rtlCol="0">
            <a:spAutoFit/>
          </a:bodyPr>
          <a:lstStyle/>
          <a:p>
            <a:pPr marL="171450" indent="-514350" algn="just"/>
            <a:r>
              <a:rPr lang="en-US" altLang="zh-CN" sz="3200" dirty="0" smtClean="0">
                <a:solidFill>
                  <a:schemeClr val="accent6">
                    <a:lumMod val="50000"/>
                  </a:schemeClr>
                </a:solidFill>
                <a:latin typeface="Times New Roman" pitchFamily="18" charset="0"/>
                <a:cs typeface="Times New Roman" pitchFamily="18" charset="0"/>
              </a:rPr>
              <a:t>1) Though </a:t>
            </a:r>
            <a:r>
              <a:rPr lang="en-US" altLang="zh-CN" sz="3200" dirty="0" err="1" smtClean="0">
                <a:solidFill>
                  <a:schemeClr val="accent6">
                    <a:lumMod val="50000"/>
                  </a:schemeClr>
                </a:solidFill>
                <a:latin typeface="Times New Roman" pitchFamily="18" charset="0"/>
                <a:cs typeface="Times New Roman" pitchFamily="18" charset="0"/>
              </a:rPr>
              <a:t>chlorpyrifos</a:t>
            </a:r>
            <a:r>
              <a:rPr lang="en-US" altLang="zh-CN" sz="3200" dirty="0" smtClean="0">
                <a:solidFill>
                  <a:schemeClr val="accent6">
                    <a:lumMod val="50000"/>
                  </a:schemeClr>
                </a:solidFill>
                <a:latin typeface="Times New Roman" pitchFamily="18" charset="0"/>
                <a:cs typeface="Times New Roman" pitchFamily="18" charset="0"/>
              </a:rPr>
              <a:t> is widely used and effective, its high environmental risk promotes the need for some alternatives.</a:t>
            </a:r>
          </a:p>
          <a:p>
            <a:pPr marL="171450" indent="-514350" algn="just"/>
            <a:endParaRPr lang="en-US" altLang="zh-CN" sz="3200" dirty="0" smtClean="0">
              <a:solidFill>
                <a:schemeClr val="accent6">
                  <a:lumMod val="50000"/>
                </a:schemeClr>
              </a:solidFill>
              <a:latin typeface="Times New Roman" pitchFamily="18" charset="0"/>
              <a:cs typeface="Times New Roman" pitchFamily="18" charset="0"/>
            </a:endParaRPr>
          </a:p>
          <a:p>
            <a:pPr algn="just"/>
            <a:r>
              <a:rPr lang="en-US" altLang="zh-CN" sz="3200" dirty="0" smtClean="0">
                <a:solidFill>
                  <a:schemeClr val="accent6">
                    <a:lumMod val="50000"/>
                  </a:schemeClr>
                </a:solidFill>
                <a:latin typeface="Times New Roman" pitchFamily="18" charset="0"/>
                <a:cs typeface="Times New Roman" pitchFamily="18" charset="0"/>
              </a:rPr>
              <a:t>2) In order to obtain the most accurate and reliable results, a large quantity of data are collected from many pesticide field trial articles.</a:t>
            </a:r>
          </a:p>
          <a:p>
            <a:pPr algn="just"/>
            <a:endParaRPr lang="en-US" altLang="zh-CN" sz="3200" dirty="0" smtClean="0">
              <a:solidFill>
                <a:schemeClr val="accent6">
                  <a:lumMod val="50000"/>
                </a:schemeClr>
              </a:solidFill>
              <a:latin typeface="Times New Roman" pitchFamily="18" charset="0"/>
              <a:cs typeface="Times New Roman" pitchFamily="18" charset="0"/>
            </a:endParaRPr>
          </a:p>
          <a:p>
            <a:pPr algn="just"/>
            <a:r>
              <a:rPr lang="en-US" altLang="zh-CN" sz="3200" dirty="0" smtClean="0">
                <a:solidFill>
                  <a:schemeClr val="accent6">
                    <a:lumMod val="50000"/>
                  </a:schemeClr>
                </a:solidFill>
                <a:latin typeface="Times New Roman" pitchFamily="18" charset="0"/>
                <a:cs typeface="Times New Roman" pitchFamily="18" charset="0"/>
              </a:rPr>
              <a:t>3) With statistic analysis, a list of pesticides are selected with both high efficacy and low toxicity.</a:t>
            </a:r>
          </a:p>
          <a:p>
            <a:pPr algn="just"/>
            <a:endParaRPr lang="en-US" altLang="zh-CN" sz="3200" dirty="0" smtClean="0">
              <a:solidFill>
                <a:srgbClr val="002060"/>
              </a:solidFill>
              <a:latin typeface="Times New Roman" pitchFamily="18" charset="0"/>
              <a:cs typeface="Times New Roman" pitchFamily="18" charset="0"/>
            </a:endParaRPr>
          </a:p>
          <a:p>
            <a:pPr algn="just"/>
            <a:r>
              <a:rPr lang="en-US" altLang="zh-CN" sz="3200" dirty="0" smtClean="0">
                <a:solidFill>
                  <a:srgbClr val="002060"/>
                </a:solidFill>
                <a:latin typeface="Times New Roman" pitchFamily="18" charset="0"/>
                <a:cs typeface="Times New Roman" pitchFamily="18" charset="0"/>
              </a:rPr>
              <a:t>4) Among those with high efficacy, some newly developed pesticides need to be further tested for their environmental risks.</a:t>
            </a:r>
          </a:p>
          <a:p>
            <a:pPr algn="just"/>
            <a:endParaRPr lang="en-US" altLang="zh-CN" sz="3200" dirty="0" smtClean="0">
              <a:solidFill>
                <a:srgbClr val="002060"/>
              </a:solidFill>
              <a:latin typeface="Times New Roman" pitchFamily="18" charset="0"/>
              <a:cs typeface="Times New Roman" pitchFamily="18" charset="0"/>
            </a:endParaRPr>
          </a:p>
          <a:p>
            <a:pPr algn="just"/>
            <a:r>
              <a:rPr lang="en-US" altLang="zh-CN" sz="3200" dirty="0" smtClean="0">
                <a:solidFill>
                  <a:srgbClr val="002060"/>
                </a:solidFill>
                <a:latin typeface="Times New Roman" pitchFamily="18" charset="0"/>
                <a:cs typeface="Times New Roman" pitchFamily="18" charset="0"/>
              </a:rPr>
              <a:t>5) Some promising alternatives for CPY, such as </a:t>
            </a:r>
            <a:r>
              <a:rPr lang="en-US" altLang="zh-CN" sz="3200" dirty="0" err="1" smtClean="0">
                <a:solidFill>
                  <a:srgbClr val="002060"/>
                </a:solidFill>
                <a:latin typeface="Times New Roman" pitchFamily="18" charset="0"/>
                <a:cs typeface="Times New Roman" pitchFamily="18" charset="0"/>
              </a:rPr>
              <a:t>flonicamid</a:t>
            </a:r>
            <a:r>
              <a:rPr lang="en-US" altLang="zh-CN" sz="3200" dirty="0" smtClean="0">
                <a:solidFill>
                  <a:srgbClr val="002060"/>
                </a:solidFill>
                <a:latin typeface="Times New Roman" pitchFamily="18" charset="0"/>
                <a:cs typeface="Times New Roman" pitchFamily="18" charset="0"/>
              </a:rPr>
              <a:t>, </a:t>
            </a:r>
            <a:r>
              <a:rPr lang="en-US" altLang="zh-CN" sz="3200" dirty="0" err="1" smtClean="0">
                <a:solidFill>
                  <a:srgbClr val="002060"/>
                </a:solidFill>
                <a:latin typeface="Times New Roman" pitchFamily="18" charset="0"/>
                <a:cs typeface="Times New Roman" pitchFamily="18" charset="0"/>
              </a:rPr>
              <a:t>clothianidin</a:t>
            </a:r>
            <a:r>
              <a:rPr lang="en-US" altLang="zh-CN" sz="3200" dirty="0" smtClean="0">
                <a:solidFill>
                  <a:srgbClr val="002060"/>
                </a:solidFill>
                <a:latin typeface="Times New Roman" pitchFamily="18" charset="0"/>
                <a:cs typeface="Times New Roman" pitchFamily="18" charset="0"/>
              </a:rPr>
              <a:t> and </a:t>
            </a:r>
            <a:r>
              <a:rPr lang="en-US" altLang="zh-CN" sz="3200" dirty="0" err="1" smtClean="0">
                <a:solidFill>
                  <a:srgbClr val="002060"/>
                </a:solidFill>
                <a:latin typeface="Times New Roman" pitchFamily="18" charset="0"/>
                <a:cs typeface="Times New Roman" pitchFamily="18" charset="0"/>
              </a:rPr>
              <a:t>spinetoram</a:t>
            </a:r>
            <a:r>
              <a:rPr lang="en-US" altLang="zh-CN" sz="3200" dirty="0" smtClean="0">
                <a:solidFill>
                  <a:srgbClr val="002060"/>
                </a:solidFill>
                <a:latin typeface="Times New Roman" pitchFamily="18" charset="0"/>
                <a:cs typeface="Times New Roman" pitchFamily="18" charset="0"/>
              </a:rPr>
              <a:t>, can be taken into consideration by the California Department of Pesticide Regulation.</a:t>
            </a:r>
          </a:p>
        </p:txBody>
      </p:sp>
      <p:sp>
        <p:nvSpPr>
          <p:cNvPr id="47" name="TextBox 46"/>
          <p:cNvSpPr txBox="1"/>
          <p:nvPr/>
        </p:nvSpPr>
        <p:spPr>
          <a:xfrm>
            <a:off x="31665886" y="27028689"/>
            <a:ext cx="11377264" cy="5632311"/>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[1] John PG, Keith RS, G. Christopher C, Jeffery MG, Don M et al. (2014) Reviews of Environmental Contamination and Toxicology. 231: 1-11</a:t>
            </a:r>
          </a:p>
          <a:p>
            <a:r>
              <a:rPr lang="en-US" altLang="zh-CN" sz="2400" dirty="0" smtClean="0">
                <a:latin typeface="Times New Roman" pitchFamily="18" charset="0"/>
                <a:cs typeface="Times New Roman" pitchFamily="18" charset="0"/>
              </a:rPr>
              <a:t>[2] Keith RS, Martin W, Don M, John Purdy, Jeffery MG, et al. (2014) Reviews of Environmental Contamination and Toxicology. 231: 13-34</a:t>
            </a:r>
          </a:p>
          <a:p>
            <a:r>
              <a:rPr lang="en-US" altLang="zh-CN" sz="2400" dirty="0" smtClean="0">
                <a:latin typeface="Times New Roman" pitchFamily="18" charset="0"/>
                <a:cs typeface="Times New Roman" pitchFamily="18" charset="0"/>
              </a:rPr>
              <a:t>[3] G. Christopher C, John P, John PG, Keith RS (2014) Reviews of Environmental Contamination and Toxicology. 231: 219-265</a:t>
            </a:r>
          </a:p>
          <a:p>
            <a:r>
              <a:rPr lang="en-US" altLang="zh-CN" sz="2400" dirty="0" smtClean="0">
                <a:latin typeface="Times New Roman" pitchFamily="18" charset="0"/>
                <a:cs typeface="Times New Roman" pitchFamily="18" charset="0"/>
              </a:rPr>
              <a:t>[4] Jeffrey MG, Martin W, Keith RS, John PG (2014) Reviews of Environmental Contamination and Toxicology. 231: 119-160</a:t>
            </a:r>
          </a:p>
          <a:p>
            <a:r>
              <a:rPr lang="en-US" altLang="zh-CN" sz="2400" dirty="0" smtClean="0">
                <a:latin typeface="Times New Roman" pitchFamily="18" charset="0"/>
                <a:cs typeface="Times New Roman" pitchFamily="18" charset="0"/>
              </a:rPr>
              <a:t>[5] Margaret S, Brooke LM, Sara CC, Aileen Y, </a:t>
            </a:r>
            <a:r>
              <a:rPr lang="en-US" altLang="zh-CN" sz="2400" dirty="0" err="1" smtClean="0">
                <a:latin typeface="Times New Roman" pitchFamily="18" charset="0"/>
                <a:cs typeface="Times New Roman" pitchFamily="18" charset="0"/>
              </a:rPr>
              <a:t>Urinda</a:t>
            </a:r>
            <a:r>
              <a:rPr lang="en-US" altLang="zh-CN" sz="2400" dirty="0" smtClean="0">
                <a:latin typeface="Times New Roman" pitchFamily="18" charset="0"/>
                <a:cs typeface="Times New Roman" pitchFamily="18" charset="0"/>
              </a:rPr>
              <a:t> AH et al. (2012) Environmental Health 11(1): S5</a:t>
            </a:r>
          </a:p>
          <a:p>
            <a:r>
              <a:rPr lang="en-US" altLang="zh-CN" sz="2400" dirty="0" smtClean="0">
                <a:latin typeface="Times New Roman" pitchFamily="18" charset="0"/>
                <a:cs typeface="Times New Roman" pitchFamily="18" charset="0"/>
              </a:rPr>
              <a:t>[6] David LE, Robert BD, Herman A, James B, Patricia B, et al. (2008) Critical Reviews in Toxicology, S2:1–125</a:t>
            </a:r>
          </a:p>
          <a:p>
            <a:r>
              <a:rPr lang="en-US" altLang="zh-CN" sz="2400" dirty="0" smtClean="0">
                <a:latin typeface="Times New Roman" pitchFamily="18" charset="0"/>
                <a:cs typeface="Times New Roman" pitchFamily="18" charset="0"/>
              </a:rPr>
              <a:t>[7] Pamela JM, Carole AK, Abby AL (2012) Journal of Toxicology and Environmental Health, Part B: Critical Reviews, 15:4, 281-316</a:t>
            </a:r>
          </a:p>
          <a:p>
            <a:r>
              <a:rPr lang="en-US" altLang="zh-CN" sz="2400" dirty="0" smtClean="0">
                <a:latin typeface="Times New Roman" pitchFamily="18" charset="0"/>
                <a:cs typeface="Times New Roman" pitchFamily="18" charset="0"/>
              </a:rPr>
              <a:t>[8] </a:t>
            </a:r>
            <a:r>
              <a:rPr lang="en-US" altLang="zh-CN" sz="2400" dirty="0" err="1" smtClean="0">
                <a:latin typeface="Times New Roman" pitchFamily="18" charset="0"/>
                <a:cs typeface="Times New Roman" pitchFamily="18" charset="0"/>
              </a:rPr>
              <a:t>Xuyang</a:t>
            </a:r>
            <a:r>
              <a:rPr lang="en-US" altLang="zh-CN" sz="2400" dirty="0" smtClean="0">
                <a:latin typeface="Times New Roman" pitchFamily="18" charset="0"/>
                <a:cs typeface="Times New Roman" pitchFamily="18" charset="0"/>
              </a:rPr>
              <a:t> Z, Keith S, Frank S (Apr 24 2012) Bull Environ </a:t>
            </a:r>
            <a:r>
              <a:rPr lang="en-US" altLang="zh-CN" sz="2400" dirty="0" err="1" smtClean="0">
                <a:latin typeface="Times New Roman" pitchFamily="18" charset="0"/>
                <a:cs typeface="Times New Roman" pitchFamily="18" charset="0"/>
              </a:rPr>
              <a:t>Contam</a:t>
            </a:r>
            <a:r>
              <a:rPr lang="en-US" altLang="zh-CN"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Toxicol</a:t>
            </a:r>
            <a:r>
              <a:rPr lang="en-US" altLang="zh-CN" sz="2400" dirty="0" smtClean="0">
                <a:latin typeface="Times New Roman" pitchFamily="18" charset="0"/>
                <a:cs typeface="Times New Roman" pitchFamily="18" charset="0"/>
              </a:rPr>
              <a:t> 89: 978-984</a:t>
            </a:r>
            <a:endParaRPr lang="zh-CN" altLang="en-US" sz="2400" dirty="0">
              <a:latin typeface="Times New Roman" pitchFamily="18" charset="0"/>
              <a:cs typeface="Times New Roman" pitchFamily="18" charset="0"/>
            </a:endParaRPr>
          </a:p>
        </p:txBody>
      </p:sp>
      <p:sp>
        <p:nvSpPr>
          <p:cNvPr id="48" name="TextBox 47"/>
          <p:cNvSpPr txBox="1"/>
          <p:nvPr/>
        </p:nvSpPr>
        <p:spPr>
          <a:xfrm>
            <a:off x="31593878" y="24970660"/>
            <a:ext cx="11737304" cy="1569660"/>
          </a:xfrm>
          <a:prstGeom prst="rect">
            <a:avLst/>
          </a:prstGeom>
          <a:noFill/>
        </p:spPr>
        <p:txBody>
          <a:bodyPr wrap="square" rtlCol="0">
            <a:spAutoFit/>
          </a:bodyPr>
          <a:lstStyle/>
          <a:p>
            <a:r>
              <a:rPr lang="en-US" altLang="zh-CN" sz="3200" dirty="0" smtClean="0">
                <a:latin typeface="Times New Roman" pitchFamily="18" charset="0"/>
                <a:cs typeface="Times New Roman" pitchFamily="18" charset="0"/>
              </a:rPr>
              <a:t>The author would like to thank Prof. </a:t>
            </a:r>
            <a:r>
              <a:rPr lang="en-US" altLang="zh-CN" sz="3200" dirty="0" err="1" smtClean="0">
                <a:latin typeface="Times New Roman" pitchFamily="18" charset="0"/>
                <a:cs typeface="Times New Roman" pitchFamily="18" charset="0"/>
              </a:rPr>
              <a:t>Minghua</a:t>
            </a:r>
            <a:r>
              <a:rPr lang="en-US" altLang="zh-CN" sz="3200" dirty="0" smtClean="0">
                <a:latin typeface="Times New Roman" pitchFamily="18" charset="0"/>
                <a:cs typeface="Times New Roman" pitchFamily="18" charset="0"/>
              </a:rPr>
              <a:t> Zhang and Michael L. </a:t>
            </a:r>
            <a:r>
              <a:rPr lang="en-US" altLang="zh-CN" sz="3200" dirty="0" err="1" smtClean="0">
                <a:latin typeface="Times New Roman" pitchFamily="18" charset="0"/>
                <a:cs typeface="Times New Roman" pitchFamily="18" charset="0"/>
              </a:rPr>
              <a:t>Grieneisen</a:t>
            </a:r>
            <a:r>
              <a:rPr lang="zh-CN" altLang="en-US" sz="3200" dirty="0" smtClean="0">
                <a:latin typeface="Times New Roman" pitchFamily="18" charset="0"/>
                <a:cs typeface="Times New Roman" pitchFamily="18" charset="0"/>
              </a:rPr>
              <a:t> </a:t>
            </a:r>
            <a:r>
              <a:rPr lang="en-US" altLang="zh-CN" sz="3200" dirty="0" smtClean="0">
                <a:latin typeface="Times New Roman" pitchFamily="18" charset="0"/>
                <a:cs typeface="Times New Roman" pitchFamily="18" charset="0"/>
              </a:rPr>
              <a:t>for their guidance on this work. This work is supported by the GREAT Program, UC Davis.</a:t>
            </a:r>
          </a:p>
        </p:txBody>
      </p:sp>
      <p:sp>
        <p:nvSpPr>
          <p:cNvPr id="49" name="矩形 48"/>
          <p:cNvSpPr/>
          <p:nvPr/>
        </p:nvSpPr>
        <p:spPr>
          <a:xfrm>
            <a:off x="31593878" y="24884136"/>
            <a:ext cx="11592000" cy="1800200"/>
          </a:xfrm>
          <a:prstGeom prst="rect">
            <a:avLst/>
          </a:prstGeom>
          <a:noFill/>
          <a:ln w="825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50" name="矩形 49"/>
          <p:cNvSpPr/>
          <p:nvPr/>
        </p:nvSpPr>
        <p:spPr>
          <a:xfrm>
            <a:off x="31593878" y="26972368"/>
            <a:ext cx="11593288" cy="5688632"/>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53" name="圆角矩形 52"/>
          <p:cNvSpPr/>
          <p:nvPr/>
        </p:nvSpPr>
        <p:spPr>
          <a:xfrm>
            <a:off x="31521870" y="8034264"/>
            <a:ext cx="5112568" cy="5040560"/>
          </a:xfrm>
          <a:prstGeom prst="roundRect">
            <a:avLst/>
          </a:prstGeom>
          <a:noFill/>
          <a:ln w="82550">
            <a:gradFill flip="none" rotWithShape="1">
              <a:gsLst>
                <a:gs pos="0">
                  <a:srgbClr val="CCCCFF"/>
                </a:gs>
                <a:gs pos="17999">
                  <a:srgbClr val="99CCFF"/>
                </a:gs>
                <a:gs pos="36000">
                  <a:srgbClr val="9966FF"/>
                </a:gs>
                <a:gs pos="61000">
                  <a:srgbClr val="CC99FF"/>
                </a:gs>
                <a:gs pos="82001">
                  <a:srgbClr val="99CCFF"/>
                </a:gs>
                <a:gs pos="100000">
                  <a:srgbClr val="CCCCFF"/>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58" name="圆角矩形 57"/>
          <p:cNvSpPr/>
          <p:nvPr/>
        </p:nvSpPr>
        <p:spPr>
          <a:xfrm>
            <a:off x="37354518" y="8034264"/>
            <a:ext cx="6048672" cy="5040000"/>
          </a:xfrm>
          <a:prstGeom prst="roundRect">
            <a:avLst/>
          </a:prstGeom>
          <a:noFill/>
          <a:ln w="82550">
            <a:gradFill flip="none" rotWithShape="1">
              <a:gsLst>
                <a:gs pos="0">
                  <a:srgbClr val="CCCCFF"/>
                </a:gs>
                <a:gs pos="17999">
                  <a:srgbClr val="99CCFF"/>
                </a:gs>
                <a:gs pos="36000">
                  <a:srgbClr val="9966FF"/>
                </a:gs>
                <a:gs pos="61000">
                  <a:srgbClr val="CC99FF"/>
                </a:gs>
                <a:gs pos="82001">
                  <a:srgbClr val="99CCFF"/>
                </a:gs>
                <a:gs pos="100000">
                  <a:srgbClr val="CCCCFF"/>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64" name="圆角矩形 63"/>
          <p:cNvSpPr/>
          <p:nvPr/>
        </p:nvSpPr>
        <p:spPr>
          <a:xfrm>
            <a:off x="17192278" y="7962256"/>
            <a:ext cx="12673408" cy="2808312"/>
          </a:xfrm>
          <a:prstGeom prst="roundRect">
            <a:avLst/>
          </a:prstGeom>
          <a:noFill/>
          <a:ln w="82550">
            <a:gradFill flip="none" rotWithShape="1">
              <a:gsLst>
                <a:gs pos="0">
                  <a:srgbClr val="CCCCFF"/>
                </a:gs>
                <a:gs pos="17999">
                  <a:srgbClr val="99CCFF"/>
                </a:gs>
                <a:gs pos="36000">
                  <a:srgbClr val="9966FF"/>
                </a:gs>
                <a:gs pos="61000">
                  <a:srgbClr val="CC99FF"/>
                </a:gs>
                <a:gs pos="82001">
                  <a:srgbClr val="99CCFF"/>
                </a:gs>
                <a:gs pos="100000">
                  <a:srgbClr val="CCCCFF"/>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65" name="圆角矩形 64"/>
          <p:cNvSpPr/>
          <p:nvPr/>
        </p:nvSpPr>
        <p:spPr>
          <a:xfrm>
            <a:off x="31323479" y="15019040"/>
            <a:ext cx="12295735" cy="7848872"/>
          </a:xfrm>
          <a:prstGeom prst="roundRect">
            <a:avLst>
              <a:gd name="adj" fmla="val 9871"/>
            </a:avLst>
          </a:prstGeom>
          <a:noFill/>
          <a:ln w="82550">
            <a:gradFill flip="none" rotWithShape="1">
              <a:gsLst>
                <a:gs pos="0">
                  <a:srgbClr val="CCCCFF"/>
                </a:gs>
                <a:gs pos="17999">
                  <a:srgbClr val="99CCFF"/>
                </a:gs>
                <a:gs pos="36000">
                  <a:srgbClr val="9966FF"/>
                </a:gs>
                <a:gs pos="61000">
                  <a:srgbClr val="CC99FF"/>
                </a:gs>
                <a:gs pos="82001">
                  <a:srgbClr val="99CCFF"/>
                </a:gs>
                <a:gs pos="100000">
                  <a:srgbClr val="CCCCFF"/>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66" name="TextBox 65"/>
          <p:cNvSpPr txBox="1"/>
          <p:nvPr/>
        </p:nvSpPr>
        <p:spPr>
          <a:xfrm>
            <a:off x="15896134" y="19627552"/>
            <a:ext cx="184731" cy="1415772"/>
          </a:xfrm>
          <a:prstGeom prst="rect">
            <a:avLst/>
          </a:prstGeom>
          <a:noFill/>
        </p:spPr>
        <p:txBody>
          <a:bodyPr wrap="none" rtlCol="0">
            <a:spAutoFit/>
          </a:bodyPr>
          <a:lstStyle/>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2624</TotalTime>
  <Words>1012</Words>
  <Application>Microsoft Office PowerPoint</Application>
  <PresentationFormat>自定义</PresentationFormat>
  <Paragraphs>104</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主题</vt:lpstr>
      <vt:lpstr>幻灯片 1</vt:lpstr>
    </vt:vector>
  </TitlesOfParts>
  <Company>ASPIRE-INFO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Jiang</dc:creator>
  <cp:lastModifiedBy>Jiang</cp:lastModifiedBy>
  <cp:revision>206</cp:revision>
  <dcterms:created xsi:type="dcterms:W3CDTF">2014-08-23T22:01:40Z</dcterms:created>
  <dcterms:modified xsi:type="dcterms:W3CDTF">2014-11-30T12:51:24Z</dcterms:modified>
</cp:coreProperties>
</file>