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31"/>
  </p:notesMasterIdLst>
  <p:sldIdLst>
    <p:sldId id="342"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971A8D-329D-463C-B205-9005A53A53E8}">
  <a:tblStyle styleId="{CF971A8D-329D-463C-B205-9005A53A53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71" autoAdjust="0"/>
  </p:normalViewPr>
  <p:slideViewPr>
    <p:cSldViewPr snapToGrid="0">
      <p:cViewPr varScale="1">
        <p:scale>
          <a:sx n="148" d="100"/>
          <a:sy n="148" d="100"/>
        </p:scale>
        <p:origin x="21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risk management framework is an industry standard across the US government. The publication was created by NIST through document SP 800-37 Rev 2. The goal of this publication was to modernize the Software development life cycle and security methods into one framework. The main idea behind this document is for any possible task required by this document should be automated. The less human intervention the better. In reality this caused a ton of turmoil when it rolled out. </a:t>
            </a:r>
          </a:p>
        </p:txBody>
      </p:sp>
    </p:spTree>
    <p:extLst>
      <p:ext uri="{BB962C8B-B14F-4D97-AF65-F5344CB8AC3E}">
        <p14:creationId xmlns:p14="http://schemas.microsoft.com/office/powerpoint/2010/main" val="3720278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flow of work will be identified through diagrams and also submitted into the RMF package. This includes Data transmission, storage, and processing is identified (</a:t>
            </a:r>
            <a:r>
              <a:rPr lang="en-US" dirty="0" err="1"/>
              <a:t>Storred</a:t>
            </a:r>
            <a:r>
              <a:rPr lang="en-US" dirty="0"/>
              <a:t> on NAS, processed on W10 desktop utilizing mathematic, transmitted through specific subnets)</a:t>
            </a:r>
          </a:p>
          <a:p>
            <a:r>
              <a:rPr lang="en-US" dirty="0"/>
              <a:t>The Requirements for security and privacy are defined and the Location of the IS in the building determined</a:t>
            </a:r>
          </a:p>
        </p:txBody>
      </p:sp>
    </p:spTree>
    <p:extLst>
      <p:ext uri="{BB962C8B-B14F-4D97-AF65-F5344CB8AC3E}">
        <p14:creationId xmlns:p14="http://schemas.microsoft.com/office/powerpoint/2010/main" val="4045069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Information system RMF package will be registered with the auditing agency and be prepped for submission</a:t>
            </a:r>
          </a:p>
        </p:txBody>
      </p:sp>
    </p:spTree>
    <p:extLst>
      <p:ext uri="{BB962C8B-B14F-4D97-AF65-F5344CB8AC3E}">
        <p14:creationId xmlns:p14="http://schemas.microsoft.com/office/powerpoint/2010/main" val="2841733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second step in the cycle is the categorization of risk management processes. This will be done by evaluating the adverse impacts to Company operations and assets with respect to the loss of the CIA triad to the entire Information system. Some of the outcomes would be system characterization documented, security categorization of the system and information completed, and categorization decision reviewed and approved by authorizing official (ISSM)</a:t>
            </a:r>
          </a:p>
        </p:txBody>
      </p:sp>
    </p:spTree>
    <p:extLst>
      <p:ext uri="{BB962C8B-B14F-4D97-AF65-F5344CB8AC3E}">
        <p14:creationId xmlns:p14="http://schemas.microsoft.com/office/powerpoint/2010/main" val="1600697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System admins will display and document the technologies and </a:t>
            </a:r>
            <a:r>
              <a:rPr lang="en-US" dirty="0" err="1"/>
              <a:t>interricacies</a:t>
            </a:r>
            <a:r>
              <a:rPr lang="en-US" dirty="0"/>
              <a:t> of the information system within the RMF Packaged. What does the IS contain (equipment, Applications, location cabling)</a:t>
            </a:r>
          </a:p>
          <a:p>
            <a:r>
              <a:rPr lang="en-US" dirty="0"/>
              <a:t>We are going to identify What level of classification is the IS</a:t>
            </a:r>
          </a:p>
          <a:p>
            <a:endParaRPr lang="en-US" dirty="0"/>
          </a:p>
        </p:txBody>
      </p:sp>
    </p:spTree>
    <p:extLst>
      <p:ext uri="{BB962C8B-B14F-4D97-AF65-F5344CB8AC3E}">
        <p14:creationId xmlns:p14="http://schemas.microsoft.com/office/powerpoint/2010/main" val="1425306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will ensure that the IS meets business mission and reflects the risk management strategy throughout the design of the system and will have this Approved for continuing the project by Senior Leaders</a:t>
            </a:r>
          </a:p>
        </p:txBody>
      </p:sp>
    </p:spTree>
    <p:extLst>
      <p:ext uri="{BB962C8B-B14F-4D97-AF65-F5344CB8AC3E}">
        <p14:creationId xmlns:p14="http://schemas.microsoft.com/office/powerpoint/2010/main" val="173143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During this next step we would be having meetings with the ISSM, ISSO, and system administrators to go over the documentation and controls for the information system. This would begin the accreditation process and the system administrators would provide the controls for the information system. The ISSM and ISSO would be document all the controls and remediations. The system administrators, once agreed upon everything, would then begin building the system.</a:t>
            </a:r>
          </a:p>
        </p:txBody>
      </p:sp>
    </p:spTree>
    <p:extLst>
      <p:ext uri="{BB962C8B-B14F-4D97-AF65-F5344CB8AC3E}">
        <p14:creationId xmlns:p14="http://schemas.microsoft.com/office/powerpoint/2010/main" val="2411438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Within this process the ISSM and ISSO would begin establishing the baseline for the initial system. This would be a notional baseline until the systems go live date. Once Users begin to input data and use the system there will need to be adjustments made and Configuration management will need to update the baseline. </a:t>
            </a:r>
          </a:p>
          <a:p>
            <a:r>
              <a:rPr lang="en-US" dirty="0"/>
              <a:t>Throughout the process the task of Identifying the controls will be ongoing. There will be issues when implementing this controls due to the technologies and licenses for the applications.</a:t>
            </a:r>
          </a:p>
        </p:txBody>
      </p:sp>
    </p:spTree>
    <p:extLst>
      <p:ext uri="{BB962C8B-B14F-4D97-AF65-F5344CB8AC3E}">
        <p14:creationId xmlns:p14="http://schemas.microsoft.com/office/powerpoint/2010/main" val="4036101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Controls will documented through a configuration management system. Currently the industry standard is using ServiceNow with Jira cards. Jira is a technology used for the Agile methodology during an applications lifecycle. The Monitoring strategy will developed and more applications will be identified. Currently there are some monitoring software out there that many corporations use like Dynatrace or </a:t>
            </a:r>
            <a:r>
              <a:rPr lang="en-US" dirty="0" err="1"/>
              <a:t>Solarwinds</a:t>
            </a:r>
            <a:r>
              <a:rPr lang="en-US" dirty="0"/>
              <a:t> SEIM. </a:t>
            </a:r>
          </a:p>
          <a:p>
            <a:r>
              <a:rPr lang="en-US" dirty="0"/>
              <a:t>Eventually the entire IS plan will be reviewed over many iterations and approved by upper management.</a:t>
            </a:r>
          </a:p>
        </p:txBody>
      </p:sp>
    </p:spTree>
    <p:extLst>
      <p:ext uri="{BB962C8B-B14F-4D97-AF65-F5344CB8AC3E}">
        <p14:creationId xmlns:p14="http://schemas.microsoft.com/office/powerpoint/2010/main" val="359111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next step in the process is to implement the controls that were agreed upon. This process is ongoing as it is performed throughout the entire build of the new IS. The IS backbone begins to get constructed and security controls are implemented. During the process there might require some deviations due to the software limitations or licensing limitations. System admins will work with the vendor to ensure all controls are implemented but there will be limitations.</a:t>
            </a:r>
          </a:p>
        </p:txBody>
      </p:sp>
    </p:spTree>
    <p:extLst>
      <p:ext uri="{BB962C8B-B14F-4D97-AF65-F5344CB8AC3E}">
        <p14:creationId xmlns:p14="http://schemas.microsoft.com/office/powerpoint/2010/main" val="1301209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task identifies the start process of the Information System </a:t>
            </a:r>
            <a:r>
              <a:rPr lang="en-US" dirty="0" err="1"/>
              <a:t>bulid</a:t>
            </a:r>
            <a:endParaRPr lang="en-US" dirty="0"/>
          </a:p>
          <a:p>
            <a:r>
              <a:rPr lang="en-US" dirty="0"/>
              <a:t>Deltas are Identified and documented with the ISSM</a:t>
            </a:r>
          </a:p>
          <a:p>
            <a:endParaRPr lang="en-US" dirty="0"/>
          </a:p>
        </p:txBody>
      </p:sp>
    </p:spTree>
    <p:extLst>
      <p:ext uri="{BB962C8B-B14F-4D97-AF65-F5344CB8AC3E}">
        <p14:creationId xmlns:p14="http://schemas.microsoft.com/office/powerpoint/2010/main" val="358094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publication lists out some goals that companies should achieve. In accordance with the Software development life cycle we are going to Categorize an IS and identify the ways of deploying and maintaining the system. We are also going to Utilize Automation </a:t>
            </a:r>
            <a:r>
              <a:rPr lang="en-US" dirty="0" err="1"/>
              <a:t>whereeve</a:t>
            </a:r>
            <a:r>
              <a:rPr lang="en-US" dirty="0"/>
              <a:t> possible to accomplish compliance. Does anyone know of any automation tools that can achieve this? On the managerial side of the house we are also going to Establish a Risk analysis system and a way to measure man hours. The next goal we are going to achieve is the creation of Policies for security developers and System Admins will be created in order to provide a way forward for any IS project.</a:t>
            </a:r>
          </a:p>
        </p:txBody>
      </p:sp>
    </p:spTree>
    <p:extLst>
      <p:ext uri="{BB962C8B-B14F-4D97-AF65-F5344CB8AC3E}">
        <p14:creationId xmlns:p14="http://schemas.microsoft.com/office/powerpoint/2010/main" val="2317996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next step in the process is the Asses phase. This is where the ISSM and ISSO will perform an internal audit on the system and ensure that the controls that were agreed upon were actually implemented. This is where the knowledge of the technology is required. The System admins will be showing the ISSM and ISSO the controls but it is the responsibility of the Security professional to have an understanding of the system as well to ensure the controls were not half implemented or completely bypassed. We Can also uses Nessus scans to perform continuous compliance audits throughout the entire system.</a:t>
            </a:r>
          </a:p>
        </p:txBody>
      </p:sp>
    </p:spTree>
    <p:extLst>
      <p:ext uri="{BB962C8B-B14F-4D97-AF65-F5344CB8AC3E}">
        <p14:creationId xmlns:p14="http://schemas.microsoft.com/office/powerpoint/2010/main" val="3094534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Assessment team is identified to conduct the control assessments</a:t>
            </a:r>
          </a:p>
          <a:p>
            <a:r>
              <a:rPr lang="en-US" dirty="0"/>
              <a:t>Documentation required for assessment is given to the team in advanced (NOT HACKERS)</a:t>
            </a:r>
          </a:p>
          <a:p>
            <a:r>
              <a:rPr lang="en-US" dirty="0"/>
              <a:t>LOE is identified for the assessment</a:t>
            </a:r>
          </a:p>
        </p:txBody>
      </p:sp>
    </p:spTree>
    <p:extLst>
      <p:ext uri="{BB962C8B-B14F-4D97-AF65-F5344CB8AC3E}">
        <p14:creationId xmlns:p14="http://schemas.microsoft.com/office/powerpoint/2010/main" val="4043303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of old checklists are to be considered, if New IS must create a new one Use of automation to achieve the results is recommended</a:t>
            </a:r>
          </a:p>
          <a:p>
            <a:r>
              <a:rPr lang="en-US" dirty="0"/>
              <a:t>Reports from the assessment are completed</a:t>
            </a:r>
          </a:p>
        </p:txBody>
      </p:sp>
    </p:spTree>
    <p:extLst>
      <p:ext uri="{BB962C8B-B14F-4D97-AF65-F5344CB8AC3E}">
        <p14:creationId xmlns:p14="http://schemas.microsoft.com/office/powerpoint/2010/main" val="1873726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Remediation from the reports are implemented</a:t>
            </a:r>
          </a:p>
          <a:p>
            <a:r>
              <a:rPr lang="en-US" dirty="0"/>
              <a:t>Plans updated</a:t>
            </a:r>
          </a:p>
          <a:p>
            <a:r>
              <a:rPr lang="en-US" dirty="0"/>
              <a:t>POAM (Plan Of Action Milestones) is created to have findings and recommendations created</a:t>
            </a:r>
          </a:p>
        </p:txBody>
      </p:sp>
    </p:spTree>
    <p:extLst>
      <p:ext uri="{BB962C8B-B14F-4D97-AF65-F5344CB8AC3E}">
        <p14:creationId xmlns:p14="http://schemas.microsoft.com/office/powerpoint/2010/main" val="816506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we reach this phase, the ISSM has submitted the RMF package to the governing agency. The Governing agency will schedule an External audit and the Corporation will begin further preparations of the checklists and make any last minute compliance updates. The accreditor will arrive upon site and physically inspect everything that the RMF package stated.</a:t>
            </a:r>
          </a:p>
        </p:txBody>
      </p:sp>
    </p:spTree>
    <p:extLst>
      <p:ext uri="{BB962C8B-B14F-4D97-AF65-F5344CB8AC3E}">
        <p14:creationId xmlns:p14="http://schemas.microsoft.com/office/powerpoint/2010/main" val="990315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Authorization package is created for submittal to auditing agency</a:t>
            </a:r>
          </a:p>
          <a:p>
            <a:r>
              <a:rPr lang="en-US" dirty="0"/>
              <a:t>Risk analysis conducted in the package</a:t>
            </a:r>
          </a:p>
          <a:p>
            <a:r>
              <a:rPr lang="en-US" dirty="0"/>
              <a:t>Risk responses are determined for identified risks</a:t>
            </a:r>
          </a:p>
          <a:p>
            <a:r>
              <a:rPr lang="en-US" dirty="0"/>
              <a:t>Authorization decision</a:t>
            </a:r>
          </a:p>
          <a:p>
            <a:endParaRPr lang="en-US" dirty="0"/>
          </a:p>
        </p:txBody>
      </p:sp>
    </p:spTree>
    <p:extLst>
      <p:ext uri="{BB962C8B-B14F-4D97-AF65-F5344CB8AC3E}">
        <p14:creationId xmlns:p14="http://schemas.microsoft.com/office/powerpoint/2010/main" val="857072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phase is the continuous maintenance. We will continuously monitor the IS for any changes and perform maintenance. Security is required to perform audits every week on the system and monthly reports will be sent to the accreditors. This will go on for the entire life cycle of the system.</a:t>
            </a:r>
          </a:p>
        </p:txBody>
      </p:sp>
    </p:spTree>
    <p:extLst>
      <p:ext uri="{BB962C8B-B14F-4D97-AF65-F5344CB8AC3E}">
        <p14:creationId xmlns:p14="http://schemas.microsoft.com/office/powerpoint/2010/main" val="1641168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Continuous monitoring </a:t>
            </a:r>
            <a:r>
              <a:rPr lang="en-US"/>
              <a:t>and updating of the IS</a:t>
            </a:r>
          </a:p>
        </p:txBody>
      </p:sp>
    </p:spTree>
    <p:extLst>
      <p:ext uri="{BB962C8B-B14F-4D97-AF65-F5344CB8AC3E}">
        <p14:creationId xmlns:p14="http://schemas.microsoft.com/office/powerpoint/2010/main" val="382594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RMF will also Interconnect the Security and business functions and risk management system through a single official leader The ISSM. This will Provide clear accountability of who will own the IS and who will be maintaining it. This document also Creates a repeatable process for future projects</a:t>
            </a:r>
          </a:p>
        </p:txBody>
      </p:sp>
    </p:spTree>
    <p:extLst>
      <p:ext uri="{BB962C8B-B14F-4D97-AF65-F5344CB8AC3E}">
        <p14:creationId xmlns:p14="http://schemas.microsoft.com/office/powerpoint/2010/main" val="90849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we take a look at the RMF process we notice multiple steps that can completed simultaneously through an Agile methodology. We have our overall Prepare stage then categorize, select, implement, assess, authorize and monitor will all be achieved by the various IT departments.</a:t>
            </a:r>
          </a:p>
        </p:txBody>
      </p:sp>
    </p:spTree>
    <p:extLst>
      <p:ext uri="{BB962C8B-B14F-4D97-AF65-F5344CB8AC3E}">
        <p14:creationId xmlns:p14="http://schemas.microsoft.com/office/powerpoint/2010/main" val="108934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preparation step is mostly taken care of within an organization already unless you are a startup. The preparation phase in this case refers to the actual organization and leadership flow of how the Information system will be managed. </a:t>
            </a:r>
          </a:p>
        </p:txBody>
      </p:sp>
    </p:spTree>
    <p:extLst>
      <p:ext uri="{BB962C8B-B14F-4D97-AF65-F5344CB8AC3E}">
        <p14:creationId xmlns:p14="http://schemas.microsoft.com/office/powerpoint/2010/main" val="393635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Since we have identified the different levels of leadership. Level 1 and 2 prepare the organization for risk management. This requires cooperation between the Department heads and Security Officers both Physical and IT. For new companies the tasks that will be trickled down to these levels will be policy creation configuration management system standup and guidelines for IT departments or Standard operation procedures. Level 3 addresses the actual technical implementation of the Information System. Since most of the companies these days are revamping their datacenters, IT professionals are getting experience redesigning them through new architectural networks and technologies.</a:t>
            </a:r>
          </a:p>
        </p:txBody>
      </p:sp>
    </p:spTree>
    <p:extLst>
      <p:ext uri="{BB962C8B-B14F-4D97-AF65-F5344CB8AC3E}">
        <p14:creationId xmlns:p14="http://schemas.microsoft.com/office/powerpoint/2010/main" val="1360772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publication lists out the generic tasks that will need to be completed to some capacity. Like Officials are assigned their job descriptions for IT and Security, A level of risk tolerance is approved / Denied, Risk assessment of the organizations Infrastructure is taken or updated. Goes off previous baseline of the company, and Policies and baseline are made available to senior officials, Security, and IT Departments</a:t>
            </a:r>
          </a:p>
        </p:txBody>
      </p:sp>
    </p:spTree>
    <p:extLst>
      <p:ext uri="{BB962C8B-B14F-4D97-AF65-F5344CB8AC3E}">
        <p14:creationId xmlns:p14="http://schemas.microsoft.com/office/powerpoint/2010/main" val="57990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Another positive task of the RMF publication is that If the business is already conducting certain controls they can be inherited by the IS system (Room that the IS </a:t>
            </a:r>
            <a:r>
              <a:rPr lang="en-US" dirty="0" err="1"/>
              <a:t>is</a:t>
            </a:r>
            <a:r>
              <a:rPr lang="en-US" dirty="0"/>
              <a:t> in, Could be hooked up to an already exist IPS, Firewall and network switches). The IS should contain Monitoring technologies and utilize the policies that were created by upper management. Log books, USB rules, data transfer logs… etc..</a:t>
            </a:r>
          </a:p>
        </p:txBody>
      </p:sp>
    </p:spTree>
    <p:extLst>
      <p:ext uri="{BB962C8B-B14F-4D97-AF65-F5344CB8AC3E}">
        <p14:creationId xmlns:p14="http://schemas.microsoft.com/office/powerpoint/2010/main" val="32842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point to make certain is to Identify the purpose of the IS. Throughout this cycle System admins and security professionals should be working with the End users to find out who exactly will be using the system and what are their requirements. We will also need to determine the level of classification that the IS will be operating at  TS, S, Confidential, CUI</a:t>
            </a:r>
          </a:p>
        </p:txBody>
      </p:sp>
    </p:spTree>
    <p:extLst>
      <p:ext uri="{BB962C8B-B14F-4D97-AF65-F5344CB8AC3E}">
        <p14:creationId xmlns:p14="http://schemas.microsoft.com/office/powerpoint/2010/main" val="194866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387577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60751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14158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412008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52385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9337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003227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507539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19481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9"/>
        <p:cNvGrpSpPr/>
        <p:nvPr/>
      </p:nvGrpSpPr>
      <p:grpSpPr>
        <a:xfrm>
          <a:off x="0" y="0"/>
          <a:ext cx="0" cy="0"/>
          <a:chOff x="0" y="0"/>
          <a:chExt cx="0" cy="0"/>
        </a:xfrm>
      </p:grpSpPr>
      <p:sp>
        <p:nvSpPr>
          <p:cNvPr id="1648" name="Google Shape;1648;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49" name="Google Shape;1649;p4"/>
          <p:cNvSpPr txBox="1">
            <a:spLocks noGrp="1"/>
          </p:cNvSpPr>
          <p:nvPr>
            <p:ph type="body" idx="1"/>
          </p:nvPr>
        </p:nvSpPr>
        <p:spPr>
          <a:xfrm>
            <a:off x="720000" y="1210950"/>
            <a:ext cx="7704000" cy="339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Font typeface="Overpass"/>
              <a:buChar char="○"/>
              <a:defRPr/>
            </a:lvl2pPr>
            <a:lvl3pPr marL="1371600" lvl="2" indent="-317500" rtl="0">
              <a:lnSpc>
                <a:spcPct val="115000"/>
              </a:lnSpc>
              <a:spcBef>
                <a:spcPts val="0"/>
              </a:spcBef>
              <a:spcAft>
                <a:spcPts val="0"/>
              </a:spcAft>
              <a:buSzPts val="1400"/>
              <a:buFont typeface="Overpass"/>
              <a:buChar char="■"/>
              <a:defRPr/>
            </a:lvl3pPr>
            <a:lvl4pPr marL="1828800" lvl="3" indent="-317500" rtl="0">
              <a:lnSpc>
                <a:spcPct val="115000"/>
              </a:lnSpc>
              <a:spcBef>
                <a:spcPts val="0"/>
              </a:spcBef>
              <a:spcAft>
                <a:spcPts val="0"/>
              </a:spcAft>
              <a:buSzPts val="1400"/>
              <a:buFont typeface="Overpass"/>
              <a:buChar char="●"/>
              <a:defRPr/>
            </a:lvl4pPr>
            <a:lvl5pPr marL="2286000" lvl="4" indent="-317500" rtl="0">
              <a:lnSpc>
                <a:spcPct val="115000"/>
              </a:lnSpc>
              <a:spcBef>
                <a:spcPts val="0"/>
              </a:spcBef>
              <a:spcAft>
                <a:spcPts val="0"/>
              </a:spcAft>
              <a:buSzPts val="1400"/>
              <a:buFont typeface="Overpass"/>
              <a:buChar char="○"/>
              <a:defRPr/>
            </a:lvl5pPr>
            <a:lvl6pPr marL="2743200" lvl="5" indent="-317500" rtl="0">
              <a:lnSpc>
                <a:spcPct val="115000"/>
              </a:lnSpc>
              <a:spcBef>
                <a:spcPts val="0"/>
              </a:spcBef>
              <a:spcAft>
                <a:spcPts val="0"/>
              </a:spcAft>
              <a:buSzPts val="1400"/>
              <a:buFont typeface="Overpass"/>
              <a:buChar char="■"/>
              <a:defRPr/>
            </a:lvl6pPr>
            <a:lvl7pPr marL="3200400" lvl="6" indent="-317500" rtl="0">
              <a:lnSpc>
                <a:spcPct val="115000"/>
              </a:lnSpc>
              <a:spcBef>
                <a:spcPts val="0"/>
              </a:spcBef>
              <a:spcAft>
                <a:spcPts val="0"/>
              </a:spcAft>
              <a:buSzPts val="1400"/>
              <a:buFont typeface="Overpass"/>
              <a:buChar char="●"/>
              <a:defRPr/>
            </a:lvl7pPr>
            <a:lvl8pPr marL="3657600" lvl="7" indent="-317500" rtl="0">
              <a:lnSpc>
                <a:spcPct val="115000"/>
              </a:lnSpc>
              <a:spcBef>
                <a:spcPts val="0"/>
              </a:spcBef>
              <a:spcAft>
                <a:spcPts val="0"/>
              </a:spcAft>
              <a:buSzPts val="1400"/>
              <a:buFont typeface="Overpass"/>
              <a:buChar char="○"/>
              <a:defRPr/>
            </a:lvl8pPr>
            <a:lvl9pPr marL="4114800" lvl="8" indent="-317500" rtl="0">
              <a:lnSpc>
                <a:spcPct val="115000"/>
              </a:lnSpc>
              <a:spcBef>
                <a:spcPts val="0"/>
              </a:spcBef>
              <a:spcAft>
                <a:spcPts val="0"/>
              </a:spcAft>
              <a:buSzPts val="1400"/>
              <a:buFont typeface="Overpass"/>
              <a:buChar char="■"/>
              <a:defRPr/>
            </a:lvl9pPr>
          </a:lstStyle>
          <a:p>
            <a:endParaRPr/>
          </a:p>
        </p:txBody>
      </p:sp>
    </p:spTree>
    <p:extLst>
      <p:ext uri="{BB962C8B-B14F-4D97-AF65-F5344CB8AC3E}">
        <p14:creationId xmlns:p14="http://schemas.microsoft.com/office/powerpoint/2010/main" val="104616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263061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16239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7897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3395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01845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113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33561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2251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9/14/2023</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extLst>
      <p:ext uri="{BB962C8B-B14F-4D97-AF65-F5344CB8AC3E}">
        <p14:creationId xmlns:p14="http://schemas.microsoft.com/office/powerpoint/2010/main" val="3896452839"/>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5" r:id="rId18"/>
  </p:sldLayoutIdLst>
  <p:hf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nvlpubs.nist.gov/nistpubs/SpecialPublications/NIST.SP.800-37r2.pdf"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csrc.nist.gov/publications/detail/sp/800-37/rev-2/final"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csrc.nist.gov/publications/detail/sp/800-37/rev-2/final"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csrc.nist.gov/publications/detail/sp/800-37/rev-2/final"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nvlpubs.nist.gov/nistpubs/SpecialPublications/NIST.SP.800-37r2.pdf"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nvlpubs.nist.gov/nistpubs/SpecialPublications/NIST.SP.800-37r2.pdf"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nvlpubs.nist.gov/nistpubs/SpecialPublications/NIST.SP.800-37r2.pdf"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nvlpubs.nist.gov/nistpubs/SpecialPublications/NIST.SP.800-37r2.pdf"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2A96-8C41-03EA-219E-FB199AE909CF}"/>
              </a:ext>
            </a:extLst>
          </p:cNvPr>
          <p:cNvSpPr>
            <a:spLocks noGrp="1"/>
          </p:cNvSpPr>
          <p:nvPr>
            <p:ph type="ctrTitle"/>
          </p:nvPr>
        </p:nvSpPr>
        <p:spPr/>
        <p:txBody>
          <a:bodyPr/>
          <a:lstStyle/>
          <a:p>
            <a:r>
              <a:rPr lang="en-US" dirty="0"/>
              <a:t>IASP 540</a:t>
            </a:r>
            <a:br>
              <a:rPr lang="en-US" dirty="0"/>
            </a:br>
            <a:r>
              <a:rPr lang="en-US" dirty="0"/>
              <a:t>Risk Management Framework</a:t>
            </a:r>
          </a:p>
        </p:txBody>
      </p:sp>
      <p:sp>
        <p:nvSpPr>
          <p:cNvPr id="3" name="Subtitle 2">
            <a:extLst>
              <a:ext uri="{FF2B5EF4-FFF2-40B4-BE49-F238E27FC236}">
                <a16:creationId xmlns:a16="http://schemas.microsoft.com/office/drawing/2014/main" id="{78EE47E3-ADB7-29C5-12D3-9BACEB2599B7}"/>
              </a:ext>
            </a:extLst>
          </p:cNvPr>
          <p:cNvSpPr>
            <a:spLocks noGrp="1"/>
          </p:cNvSpPr>
          <p:nvPr>
            <p:ph type="subTitle" idx="1"/>
          </p:nvPr>
        </p:nvSpPr>
        <p:spPr/>
        <p:txBody>
          <a:bodyPr/>
          <a:lstStyle/>
          <a:p>
            <a:r>
              <a:rPr lang="en-US" dirty="0"/>
              <a:t>Adam Suchocki</a:t>
            </a:r>
          </a:p>
        </p:txBody>
      </p:sp>
      <p:sp>
        <p:nvSpPr>
          <p:cNvPr id="4" name="Slide Number Placeholder 3">
            <a:extLst>
              <a:ext uri="{FF2B5EF4-FFF2-40B4-BE49-F238E27FC236}">
                <a16:creationId xmlns:a16="http://schemas.microsoft.com/office/drawing/2014/main" id="{1D216D6C-D84E-AC69-2AF1-6263AC8C4B08}"/>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76352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848880-7EB3-E3F6-F8E1-3D9AC579B696}"/>
              </a:ext>
            </a:extLst>
          </p:cNvPr>
          <p:cNvSpPr>
            <a:spLocks noGrp="1"/>
          </p:cNvSpPr>
          <p:nvPr>
            <p:ph type="body" idx="1"/>
          </p:nvPr>
        </p:nvSpPr>
        <p:spPr>
          <a:xfrm>
            <a:off x="720000" y="584462"/>
            <a:ext cx="7704000" cy="4023988"/>
          </a:xfrm>
        </p:spPr>
        <p:txBody>
          <a:bodyPr/>
          <a:lstStyle/>
          <a:p>
            <a:r>
              <a:rPr lang="en-US" dirty="0"/>
              <a:t>System Level Tasks (P8-18)</a:t>
            </a:r>
          </a:p>
          <a:p>
            <a:pPr lvl="1"/>
            <a:r>
              <a:rPr lang="en-US" dirty="0"/>
              <a:t>TASK P-8 MISSION OR BUSINESS FOCUS</a:t>
            </a:r>
          </a:p>
          <a:p>
            <a:pPr lvl="2"/>
            <a:r>
              <a:rPr lang="en-US" dirty="0"/>
              <a:t>Missions, business functions, and mission/business processes that the system is intended to support are identified</a:t>
            </a:r>
          </a:p>
          <a:p>
            <a:pPr lvl="1"/>
            <a:r>
              <a:rPr lang="en-US" dirty="0"/>
              <a:t>TASK P-9 SYSTEM STAKEHOLDERS</a:t>
            </a:r>
          </a:p>
          <a:p>
            <a:pPr lvl="2"/>
            <a:r>
              <a:rPr lang="en-US" dirty="0"/>
              <a:t>The stakeholders having an interest in the system are identified</a:t>
            </a:r>
          </a:p>
          <a:p>
            <a:pPr lvl="1"/>
            <a:r>
              <a:rPr lang="en-US" dirty="0"/>
              <a:t>TASK P-10 ASSET IDENTIFICATION</a:t>
            </a:r>
          </a:p>
          <a:p>
            <a:pPr lvl="2"/>
            <a:r>
              <a:rPr lang="en-US" dirty="0"/>
              <a:t>Stakeholder assets are identified and prioritized. </a:t>
            </a:r>
          </a:p>
          <a:p>
            <a:pPr lvl="1"/>
            <a:r>
              <a:rPr lang="en-US" dirty="0"/>
              <a:t>TASK P-11 AUTHORIZATION BOUNDARY</a:t>
            </a:r>
          </a:p>
          <a:p>
            <a:pPr lvl="2"/>
            <a:r>
              <a:rPr lang="en-US" dirty="0"/>
              <a:t>The authorization boundary (i.e., system) is determined </a:t>
            </a:r>
          </a:p>
          <a:p>
            <a:pPr lvl="1"/>
            <a:r>
              <a:rPr lang="en-US" dirty="0"/>
              <a:t>TASK P-12 INFORMATION TYPES</a:t>
            </a:r>
          </a:p>
          <a:p>
            <a:pPr lvl="2"/>
            <a:r>
              <a:rPr lang="en-US" dirty="0"/>
              <a:t>The types of information processed, stored, and transmitted by the system are identified</a:t>
            </a:r>
          </a:p>
          <a:p>
            <a:pPr marL="139700" indent="0">
              <a:buNone/>
            </a:pPr>
            <a:endParaRPr lang="en-US" dirty="0"/>
          </a:p>
        </p:txBody>
      </p:sp>
    </p:spTree>
    <p:extLst>
      <p:ext uri="{BB962C8B-B14F-4D97-AF65-F5344CB8AC3E}">
        <p14:creationId xmlns:p14="http://schemas.microsoft.com/office/powerpoint/2010/main" val="196359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4B48E3-5861-358B-E6CA-C347A592B701}"/>
              </a:ext>
            </a:extLst>
          </p:cNvPr>
          <p:cNvSpPr>
            <a:spLocks noGrp="1"/>
          </p:cNvSpPr>
          <p:nvPr>
            <p:ph type="body" idx="1"/>
          </p:nvPr>
        </p:nvSpPr>
        <p:spPr>
          <a:xfrm>
            <a:off x="720000" y="608029"/>
            <a:ext cx="7704000" cy="4000421"/>
          </a:xfrm>
        </p:spPr>
        <p:txBody>
          <a:bodyPr/>
          <a:lstStyle/>
          <a:p>
            <a:pPr lvl="1"/>
            <a:r>
              <a:rPr lang="en-US" dirty="0"/>
              <a:t>TASK P-13 INFORMATION LIFE CYCLE </a:t>
            </a:r>
          </a:p>
          <a:p>
            <a:pPr lvl="2"/>
            <a:r>
              <a:rPr lang="en-US" dirty="0"/>
              <a:t>All stages of the information life cycle are identified and understood for each information type processed, stored, or transmitted by the system</a:t>
            </a:r>
          </a:p>
          <a:p>
            <a:pPr lvl="1"/>
            <a:r>
              <a:rPr lang="en-US" dirty="0"/>
              <a:t>TASK P-14 RISK ASSESSMENT—SYSTEM </a:t>
            </a:r>
          </a:p>
          <a:p>
            <a:pPr lvl="2"/>
            <a:r>
              <a:rPr lang="en-US" dirty="0"/>
              <a:t>A system-level risk assessment is completed or an existing risk assessment is updated</a:t>
            </a:r>
          </a:p>
          <a:p>
            <a:pPr lvl="1"/>
            <a:r>
              <a:rPr lang="en-US" dirty="0"/>
              <a:t>TASK P-15 REQUIREMENTS DEFINITION </a:t>
            </a:r>
          </a:p>
          <a:p>
            <a:pPr lvl="2"/>
            <a:r>
              <a:rPr lang="en-US" dirty="0"/>
              <a:t>Security and privacy requirements are defined and prioritized</a:t>
            </a:r>
          </a:p>
          <a:p>
            <a:pPr lvl="1"/>
            <a:r>
              <a:rPr lang="en-US" dirty="0"/>
              <a:t>TASK P-16 ENTERPRISE ARCHITECTURE</a:t>
            </a:r>
          </a:p>
          <a:p>
            <a:pPr lvl="2"/>
            <a:r>
              <a:rPr lang="en-US" dirty="0"/>
              <a:t>The placement of the system within the enterprise architecture is determined</a:t>
            </a:r>
          </a:p>
          <a:p>
            <a:pPr marL="139700" indent="0">
              <a:buNone/>
            </a:pPr>
            <a:endParaRPr lang="en-US" dirty="0"/>
          </a:p>
        </p:txBody>
      </p:sp>
    </p:spTree>
    <p:extLst>
      <p:ext uri="{BB962C8B-B14F-4D97-AF65-F5344CB8AC3E}">
        <p14:creationId xmlns:p14="http://schemas.microsoft.com/office/powerpoint/2010/main" val="147719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B30CE7-756F-F899-37AD-B8258822A9BE}"/>
              </a:ext>
            </a:extLst>
          </p:cNvPr>
          <p:cNvSpPr>
            <a:spLocks noGrp="1"/>
          </p:cNvSpPr>
          <p:nvPr>
            <p:ph type="body" idx="1"/>
          </p:nvPr>
        </p:nvSpPr>
        <p:spPr>
          <a:xfrm>
            <a:off x="720000" y="678730"/>
            <a:ext cx="7704000" cy="3929720"/>
          </a:xfrm>
        </p:spPr>
        <p:txBody>
          <a:bodyPr/>
          <a:lstStyle/>
          <a:p>
            <a:pPr lvl="1"/>
            <a:r>
              <a:rPr lang="en-US" dirty="0"/>
              <a:t>TASK P-17 REQUIREMENTS ALLOCATION </a:t>
            </a:r>
          </a:p>
          <a:p>
            <a:pPr lvl="2"/>
            <a:r>
              <a:rPr lang="en-US" dirty="0"/>
              <a:t>Security and privacy requirements are allocated to the system and to the environment in which the system operates</a:t>
            </a:r>
          </a:p>
          <a:p>
            <a:pPr lvl="1"/>
            <a:r>
              <a:rPr lang="en-US" dirty="0"/>
              <a:t>TASK P-18 SYSTEM REGISTRATION </a:t>
            </a:r>
          </a:p>
          <a:p>
            <a:pPr lvl="2"/>
            <a:r>
              <a:rPr lang="en-US" dirty="0"/>
              <a:t>The system is registered for purposes of management, accountability, coordination, and oversight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39700" indent="0">
              <a:buNone/>
            </a:pPr>
            <a:r>
              <a:rPr lang="en-US" dirty="0"/>
              <a:t>Source: </a:t>
            </a:r>
            <a:r>
              <a:rPr lang="en-US" dirty="0">
                <a:hlinkClick r:id="rId3"/>
              </a:rPr>
              <a:t>Risk Management Framework for Information Systems and Organizations: A System Life Cycle Approach for Security and Privacy (nist.gov)</a:t>
            </a:r>
            <a:endParaRPr lang="en-US" dirty="0"/>
          </a:p>
          <a:p>
            <a:pPr marL="139700" indent="0">
              <a:buNone/>
            </a:pPr>
            <a:endParaRPr lang="en-US" dirty="0"/>
          </a:p>
          <a:p>
            <a:pPr lvl="1"/>
            <a:endParaRPr lang="en-US" dirty="0"/>
          </a:p>
        </p:txBody>
      </p:sp>
    </p:spTree>
    <p:extLst>
      <p:ext uri="{BB962C8B-B14F-4D97-AF65-F5344CB8AC3E}">
        <p14:creationId xmlns:p14="http://schemas.microsoft.com/office/powerpoint/2010/main" val="62096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07F0-2779-2EED-0ED3-C872DD0A5460}"/>
              </a:ext>
            </a:extLst>
          </p:cNvPr>
          <p:cNvSpPr>
            <a:spLocks noGrp="1"/>
          </p:cNvSpPr>
          <p:nvPr>
            <p:ph type="title"/>
          </p:nvPr>
        </p:nvSpPr>
        <p:spPr/>
        <p:txBody>
          <a:bodyPr/>
          <a:lstStyle/>
          <a:p>
            <a:r>
              <a:rPr lang="en-US" dirty="0"/>
              <a:t>2.Categorize</a:t>
            </a:r>
          </a:p>
        </p:txBody>
      </p:sp>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p:txBody>
          <a:bodyPr/>
          <a:lstStyle/>
          <a:p>
            <a:r>
              <a:rPr lang="en-US" dirty="0"/>
              <a:t>“The purpose of the Categorize step is to inform organizational risk management processes and tasks by determining the adverse impact to organizational operations and assets, individuals, other organizations, and the Nation with respect to the loss of confidentiality, integrity, and availability of organizational systems and the information processed, stored, and transmitted by those systems” –NIST</a:t>
            </a:r>
          </a:p>
          <a:p>
            <a:endParaRPr lang="en-US" dirty="0"/>
          </a:p>
          <a:p>
            <a:pPr lvl="1"/>
            <a:r>
              <a:rPr lang="en-US" dirty="0"/>
              <a:t>Outcomes from this step would be:</a:t>
            </a:r>
          </a:p>
          <a:p>
            <a:pPr lvl="2"/>
            <a:r>
              <a:rPr lang="en-US" dirty="0"/>
              <a:t>System Characteristics Documented</a:t>
            </a:r>
          </a:p>
          <a:p>
            <a:pPr lvl="2"/>
            <a:r>
              <a:rPr lang="en-US" dirty="0"/>
              <a:t>Security Categorization of the system and information completed</a:t>
            </a:r>
          </a:p>
          <a:p>
            <a:pPr lvl="2"/>
            <a:r>
              <a:rPr lang="en-US" dirty="0"/>
              <a:t>Categorization decision reviewed / approved by authorizing official</a:t>
            </a:r>
          </a:p>
        </p:txBody>
      </p:sp>
    </p:spTree>
    <p:extLst>
      <p:ext uri="{BB962C8B-B14F-4D97-AF65-F5344CB8AC3E}">
        <p14:creationId xmlns:p14="http://schemas.microsoft.com/office/powerpoint/2010/main" val="395329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a:xfrm>
            <a:off x="720000" y="711333"/>
            <a:ext cx="7704000" cy="3397500"/>
          </a:xfrm>
        </p:spPr>
        <p:txBody>
          <a:bodyPr/>
          <a:lstStyle/>
          <a:p>
            <a:r>
              <a:rPr lang="en-US" dirty="0"/>
              <a:t>Organizational and System Tasks (C1-3)</a:t>
            </a:r>
          </a:p>
          <a:p>
            <a:pPr lvl="1"/>
            <a:r>
              <a:rPr lang="en-US" dirty="0"/>
              <a:t>TASK C-1 SYSTEM DESCRIPTION </a:t>
            </a:r>
          </a:p>
          <a:p>
            <a:pPr lvl="2"/>
            <a:r>
              <a:rPr lang="en-US" dirty="0"/>
              <a:t>The characteristics of the system are described and documented</a:t>
            </a:r>
          </a:p>
          <a:p>
            <a:pPr lvl="1"/>
            <a:r>
              <a:rPr lang="en-US" dirty="0"/>
              <a:t>TASK C-2 SECURITY CATEGORIZATION</a:t>
            </a:r>
          </a:p>
          <a:p>
            <a:pPr lvl="2"/>
            <a:r>
              <a:rPr lang="en-US" dirty="0"/>
              <a:t>A security categorization of the system, including the information processed by the system represented by the organization identified information types, is completed</a:t>
            </a:r>
          </a:p>
          <a:p>
            <a:pPr lvl="2"/>
            <a:r>
              <a:rPr lang="en-US" dirty="0"/>
              <a:t>Security categorization results are documented in the security, privacy, and SCRM plans</a:t>
            </a:r>
          </a:p>
          <a:p>
            <a:endParaRPr lang="en-US" dirty="0"/>
          </a:p>
        </p:txBody>
      </p:sp>
    </p:spTree>
    <p:extLst>
      <p:ext uri="{BB962C8B-B14F-4D97-AF65-F5344CB8AC3E}">
        <p14:creationId xmlns:p14="http://schemas.microsoft.com/office/powerpoint/2010/main" val="3749735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a:xfrm>
            <a:off x="720000" y="551468"/>
            <a:ext cx="7704000" cy="4056982"/>
          </a:xfrm>
        </p:spPr>
        <p:txBody>
          <a:bodyPr/>
          <a:lstStyle/>
          <a:p>
            <a:pPr lvl="2"/>
            <a:r>
              <a:rPr lang="en-US" dirty="0"/>
              <a:t>Security categorization results are consistent with the enterprise architecture and commitment to protecting organizational missions, business functions, and mission/business processes Security categorization results reflect the organization’s risk management strategy</a:t>
            </a:r>
          </a:p>
          <a:p>
            <a:pPr lvl="1"/>
            <a:r>
              <a:rPr lang="en-US" dirty="0"/>
              <a:t>TASK C-3 SECURITY CATEGORIZATION REVIEW AND APPROVAL</a:t>
            </a:r>
          </a:p>
          <a:p>
            <a:pPr lvl="2"/>
            <a:r>
              <a:rPr lang="en-US" dirty="0"/>
              <a:t>The security categorization results are reviewed and the categorization decision is approved by senior leaders in the organization.</a:t>
            </a:r>
          </a:p>
          <a:p>
            <a:endParaRPr lang="en-US" dirty="0"/>
          </a:p>
        </p:txBody>
      </p:sp>
    </p:spTree>
    <p:extLst>
      <p:ext uri="{BB962C8B-B14F-4D97-AF65-F5344CB8AC3E}">
        <p14:creationId xmlns:p14="http://schemas.microsoft.com/office/powerpoint/2010/main" val="406778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07F0-2779-2EED-0ED3-C872DD0A5460}"/>
              </a:ext>
            </a:extLst>
          </p:cNvPr>
          <p:cNvSpPr>
            <a:spLocks noGrp="1"/>
          </p:cNvSpPr>
          <p:nvPr>
            <p:ph type="title"/>
          </p:nvPr>
        </p:nvSpPr>
        <p:spPr/>
        <p:txBody>
          <a:bodyPr/>
          <a:lstStyle/>
          <a:p>
            <a:r>
              <a:rPr lang="en-US" dirty="0"/>
              <a:t>3.Select</a:t>
            </a:r>
          </a:p>
        </p:txBody>
      </p:sp>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p:txBody>
          <a:bodyPr/>
          <a:lstStyle/>
          <a:p>
            <a:r>
              <a:rPr lang="en-US" dirty="0"/>
              <a:t>“The purpose of the Select step is to select, tailor, and document the controls necessary to protect the information system and organization commensurate with risk to organizational operations and assets, individuals, other organizations, and the Nation.” –NIST</a:t>
            </a:r>
          </a:p>
          <a:p>
            <a:pPr lvl="1"/>
            <a:r>
              <a:rPr lang="en-US" dirty="0"/>
              <a:t>Outcomes from this would be:</a:t>
            </a:r>
          </a:p>
          <a:p>
            <a:pPr lvl="2"/>
            <a:r>
              <a:rPr lang="en-US" dirty="0"/>
              <a:t>Begin the Accreditation process for an IS</a:t>
            </a:r>
          </a:p>
          <a:p>
            <a:pPr lvl="2"/>
            <a:r>
              <a:rPr lang="en-US" dirty="0"/>
              <a:t>Controls would be identified for the IS</a:t>
            </a:r>
          </a:p>
          <a:p>
            <a:pPr lvl="2"/>
            <a:r>
              <a:rPr lang="en-US" dirty="0"/>
              <a:t>ISSM and ISSO would begin to fill out the remediations to the controls</a:t>
            </a:r>
          </a:p>
          <a:p>
            <a:pPr lvl="2"/>
            <a:r>
              <a:rPr lang="en-US" dirty="0"/>
              <a:t>ISSM and ISSO would collaborate with IT engineers for control tailoring</a:t>
            </a:r>
          </a:p>
          <a:p>
            <a:pPr lvl="1"/>
            <a:endParaRPr lang="en-US" dirty="0"/>
          </a:p>
        </p:txBody>
      </p:sp>
    </p:spTree>
    <p:extLst>
      <p:ext uri="{BB962C8B-B14F-4D97-AF65-F5344CB8AC3E}">
        <p14:creationId xmlns:p14="http://schemas.microsoft.com/office/powerpoint/2010/main" val="73596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a:xfrm>
            <a:off x="720000" y="725472"/>
            <a:ext cx="7704000" cy="3397500"/>
          </a:xfrm>
        </p:spPr>
        <p:txBody>
          <a:bodyPr/>
          <a:lstStyle/>
          <a:p>
            <a:r>
              <a:rPr lang="en-US" dirty="0"/>
              <a:t>Tasks Security Professionals</a:t>
            </a:r>
          </a:p>
          <a:p>
            <a:pPr lvl="1"/>
            <a:r>
              <a:rPr lang="en-US" dirty="0"/>
              <a:t>TASK S-1 CONTROL SELECTION </a:t>
            </a:r>
          </a:p>
          <a:p>
            <a:pPr lvl="2"/>
            <a:r>
              <a:rPr lang="en-US" dirty="0"/>
              <a:t>Control baselines necessary to protect the system commensurate with risk are selected</a:t>
            </a:r>
          </a:p>
          <a:p>
            <a:pPr lvl="1"/>
            <a:r>
              <a:rPr lang="en-US" dirty="0"/>
              <a:t>TASK S-2 CONTROL TAILORING</a:t>
            </a:r>
          </a:p>
          <a:p>
            <a:pPr lvl="2"/>
            <a:r>
              <a:rPr lang="en-US" dirty="0"/>
              <a:t>Controls are tailored producing tailored control baselines</a:t>
            </a:r>
          </a:p>
          <a:p>
            <a:pPr lvl="1"/>
            <a:r>
              <a:rPr lang="en-US" dirty="0"/>
              <a:t>TASK S-3 CONTROL ALLOCATION</a:t>
            </a:r>
          </a:p>
          <a:p>
            <a:pPr lvl="2"/>
            <a:r>
              <a:rPr lang="en-US" dirty="0"/>
              <a:t>Controls are designated as system-specific, hybrid, or common controls</a:t>
            </a:r>
          </a:p>
          <a:p>
            <a:pPr lvl="2"/>
            <a:r>
              <a:rPr lang="en-US" dirty="0"/>
              <a:t>Controls are allocated to the specific system elements (i.e., machine, physical, or human elements)</a:t>
            </a:r>
          </a:p>
        </p:txBody>
      </p:sp>
    </p:spTree>
    <p:extLst>
      <p:ext uri="{BB962C8B-B14F-4D97-AF65-F5344CB8AC3E}">
        <p14:creationId xmlns:p14="http://schemas.microsoft.com/office/powerpoint/2010/main" val="65377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a:xfrm>
            <a:off x="720000" y="654770"/>
            <a:ext cx="7704000" cy="3397500"/>
          </a:xfrm>
        </p:spPr>
        <p:txBody>
          <a:bodyPr/>
          <a:lstStyle/>
          <a:p>
            <a:pPr lvl="1"/>
            <a:r>
              <a:rPr lang="en-US" dirty="0"/>
              <a:t>TASK S-4 DOCUMENTATION OF PLANNED CONTROL IMPLEMENTATIONS</a:t>
            </a:r>
          </a:p>
          <a:p>
            <a:pPr lvl="2"/>
            <a:r>
              <a:rPr lang="en-US" dirty="0"/>
              <a:t>Controls and associated tailoring actions are documented in security and privacy plans or equivalent documents </a:t>
            </a:r>
          </a:p>
          <a:p>
            <a:pPr lvl="1"/>
            <a:r>
              <a:rPr lang="en-US" dirty="0"/>
              <a:t>TASK S-5 CONTINUOUS MONITORING STRATEGY— SYSTEM</a:t>
            </a:r>
          </a:p>
          <a:p>
            <a:pPr lvl="2"/>
            <a:r>
              <a:rPr lang="en-US" dirty="0"/>
              <a:t>A continuous monitoring strategy for the system that reflects the organizational risk management strategy is developed</a:t>
            </a:r>
          </a:p>
          <a:p>
            <a:pPr lvl="1"/>
            <a:r>
              <a:rPr lang="en-US" dirty="0"/>
              <a:t>TASK S-6 PLAN REVIEW AND APPROVAL</a:t>
            </a:r>
          </a:p>
          <a:p>
            <a:pPr lvl="2"/>
            <a:r>
              <a:rPr lang="en-US" dirty="0"/>
              <a:t>Security and privacy plans reflecting the selection of controls necessary to protect the system and the environment of operation commensurate with risk are reviewed and approved by the authorizing official</a:t>
            </a:r>
          </a:p>
          <a:p>
            <a:endParaRPr lang="en-US" dirty="0"/>
          </a:p>
        </p:txBody>
      </p:sp>
    </p:spTree>
    <p:extLst>
      <p:ext uri="{BB962C8B-B14F-4D97-AF65-F5344CB8AC3E}">
        <p14:creationId xmlns:p14="http://schemas.microsoft.com/office/powerpoint/2010/main" val="298056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07F0-2779-2EED-0ED3-C872DD0A5460}"/>
              </a:ext>
            </a:extLst>
          </p:cNvPr>
          <p:cNvSpPr>
            <a:spLocks noGrp="1"/>
          </p:cNvSpPr>
          <p:nvPr>
            <p:ph type="title"/>
          </p:nvPr>
        </p:nvSpPr>
        <p:spPr/>
        <p:txBody>
          <a:bodyPr/>
          <a:lstStyle/>
          <a:p>
            <a:r>
              <a:rPr lang="en-US" dirty="0"/>
              <a:t>4.Implement</a:t>
            </a:r>
          </a:p>
        </p:txBody>
      </p:sp>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p:txBody>
          <a:bodyPr/>
          <a:lstStyle/>
          <a:p>
            <a:r>
              <a:rPr lang="en-US" dirty="0"/>
              <a:t>“The purpose of the Implement step is to implement the controls in the security and privacy plans for the system and for the organization and to document in a baseline configuration, the specific details of the control implementation.” –NIST</a:t>
            </a:r>
          </a:p>
          <a:p>
            <a:pPr lvl="1"/>
            <a:r>
              <a:rPr lang="en-US" dirty="0"/>
              <a:t>Outcomes from this step:</a:t>
            </a:r>
          </a:p>
          <a:p>
            <a:pPr lvl="2"/>
            <a:r>
              <a:rPr lang="en-US" dirty="0"/>
              <a:t>System Admins begin building the IS</a:t>
            </a:r>
          </a:p>
          <a:p>
            <a:pPr lvl="2"/>
            <a:r>
              <a:rPr lang="en-US" dirty="0"/>
              <a:t>SA’s during configuration of backend infrastructure implement controls for Network, Domain, and Storage devices</a:t>
            </a:r>
          </a:p>
          <a:p>
            <a:pPr lvl="2"/>
            <a:r>
              <a:rPr lang="en-US" dirty="0"/>
              <a:t>SA’s notify if any deviations occur due to devices breaking</a:t>
            </a:r>
          </a:p>
        </p:txBody>
      </p:sp>
    </p:spTree>
    <p:extLst>
      <p:ext uri="{BB962C8B-B14F-4D97-AF65-F5344CB8AC3E}">
        <p14:creationId xmlns:p14="http://schemas.microsoft.com/office/powerpoint/2010/main" val="338761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8CBF-05BD-8416-78DB-295E863E9FA1}"/>
              </a:ext>
            </a:extLst>
          </p:cNvPr>
          <p:cNvSpPr>
            <a:spLocks noGrp="1"/>
          </p:cNvSpPr>
          <p:nvPr>
            <p:ph type="title"/>
          </p:nvPr>
        </p:nvSpPr>
        <p:spPr/>
        <p:txBody>
          <a:bodyPr/>
          <a:lstStyle/>
          <a:p>
            <a:r>
              <a:rPr lang="en-US" dirty="0"/>
              <a:t>Risk Management Framework</a:t>
            </a:r>
          </a:p>
        </p:txBody>
      </p:sp>
      <p:sp>
        <p:nvSpPr>
          <p:cNvPr id="3" name="Text Placeholder 2">
            <a:extLst>
              <a:ext uri="{FF2B5EF4-FFF2-40B4-BE49-F238E27FC236}">
                <a16:creationId xmlns:a16="http://schemas.microsoft.com/office/drawing/2014/main" id="{6C07D15E-0766-7CD0-1014-AF6568F2F545}"/>
              </a:ext>
            </a:extLst>
          </p:cNvPr>
          <p:cNvSpPr>
            <a:spLocks noGrp="1"/>
          </p:cNvSpPr>
          <p:nvPr>
            <p:ph type="body" idx="1"/>
          </p:nvPr>
        </p:nvSpPr>
        <p:spPr>
          <a:xfrm>
            <a:off x="720000" y="1210949"/>
            <a:ext cx="7704000" cy="3487525"/>
          </a:xfrm>
        </p:spPr>
        <p:txBody>
          <a:bodyPr/>
          <a:lstStyle/>
          <a:p>
            <a:r>
              <a:rPr lang="en-US" dirty="0"/>
              <a:t>Risk Management Framework</a:t>
            </a:r>
          </a:p>
          <a:p>
            <a:pPr lvl="1"/>
            <a:r>
              <a:rPr lang="en-US" dirty="0"/>
              <a:t>Publication that was create by the National Institute of Standards and Technology</a:t>
            </a:r>
          </a:p>
          <a:p>
            <a:pPr lvl="2"/>
            <a:r>
              <a:rPr lang="en-US" dirty="0"/>
              <a:t>SP 800-37 Rev 2</a:t>
            </a:r>
          </a:p>
          <a:p>
            <a:pPr lvl="1"/>
            <a:r>
              <a:rPr lang="en-US" dirty="0"/>
              <a:t>Publications goal is to modernize the SDLC and Security methods into one framework</a:t>
            </a:r>
          </a:p>
          <a:p>
            <a:pPr lvl="1"/>
            <a:r>
              <a:rPr lang="en-US" dirty="0"/>
              <a:t>Framework recommends the use of any automation methods to accomplish steps</a:t>
            </a:r>
          </a:p>
          <a:p>
            <a:pPr lvl="1"/>
            <a:endParaRPr lang="en-US" dirty="0"/>
          </a:p>
          <a:p>
            <a:pPr lvl="1"/>
            <a:endParaRPr lang="en-US" dirty="0"/>
          </a:p>
          <a:p>
            <a:pPr lvl="1"/>
            <a:endParaRPr lang="en-US" dirty="0"/>
          </a:p>
          <a:p>
            <a:endParaRPr lang="en-US" dirty="0"/>
          </a:p>
          <a:p>
            <a:endParaRPr lang="en-US" dirty="0"/>
          </a:p>
          <a:p>
            <a:pPr marL="139700" indent="0">
              <a:buNone/>
            </a:pPr>
            <a:r>
              <a:rPr lang="en-US" dirty="0"/>
              <a:t>Source: </a:t>
            </a:r>
            <a:r>
              <a:rPr lang="en-US" dirty="0">
                <a:hlinkClick r:id="rId3"/>
              </a:rPr>
              <a:t>SP 800-37 Rev. 2, RMF: A System Life Cycle Approach for Security and Privacy | CSRC (nist.gov)</a:t>
            </a:r>
            <a:endParaRPr lang="en-US" dirty="0"/>
          </a:p>
        </p:txBody>
      </p:sp>
    </p:spTree>
    <p:extLst>
      <p:ext uri="{BB962C8B-B14F-4D97-AF65-F5344CB8AC3E}">
        <p14:creationId xmlns:p14="http://schemas.microsoft.com/office/powerpoint/2010/main" val="30389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a:xfrm>
            <a:off x="720000" y="734898"/>
            <a:ext cx="7704000" cy="3397500"/>
          </a:xfrm>
        </p:spPr>
        <p:txBody>
          <a:bodyPr/>
          <a:lstStyle/>
          <a:p>
            <a:r>
              <a:rPr lang="en-US" dirty="0"/>
              <a:t>Tasks for System and Security</a:t>
            </a:r>
          </a:p>
          <a:p>
            <a:pPr lvl="1"/>
            <a:r>
              <a:rPr lang="en-US" dirty="0"/>
              <a:t>TASK I-1 CONTROL IMPLEMENTATION</a:t>
            </a:r>
          </a:p>
          <a:p>
            <a:pPr lvl="2"/>
            <a:r>
              <a:rPr lang="en-US" dirty="0"/>
              <a:t>Controls specified in the security and privacy plans are implemented</a:t>
            </a:r>
          </a:p>
          <a:p>
            <a:pPr lvl="2"/>
            <a:r>
              <a:rPr lang="en-US" dirty="0"/>
              <a:t>Systems security and privacy engineering methodologies are used to implement the controls in the system security and privacy plans</a:t>
            </a:r>
          </a:p>
          <a:p>
            <a:pPr lvl="1"/>
            <a:r>
              <a:rPr lang="en-US" dirty="0"/>
              <a:t>TASK I-2 UPDATE CONTROL IMPLEMENTATION INFORMATION</a:t>
            </a:r>
          </a:p>
          <a:p>
            <a:pPr lvl="2"/>
            <a:r>
              <a:rPr lang="en-US" dirty="0"/>
              <a:t>Changes to the planned implementation of controls are documented</a:t>
            </a:r>
          </a:p>
          <a:p>
            <a:pPr lvl="2"/>
            <a:r>
              <a:rPr lang="en-US" dirty="0"/>
              <a:t>The security and privacy plans are updated based on information obtained during the implementation of controls</a:t>
            </a:r>
          </a:p>
        </p:txBody>
      </p:sp>
    </p:spTree>
    <p:extLst>
      <p:ext uri="{BB962C8B-B14F-4D97-AF65-F5344CB8AC3E}">
        <p14:creationId xmlns:p14="http://schemas.microsoft.com/office/powerpoint/2010/main" val="3482520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07F0-2779-2EED-0ED3-C872DD0A5460}"/>
              </a:ext>
            </a:extLst>
          </p:cNvPr>
          <p:cNvSpPr>
            <a:spLocks noGrp="1"/>
          </p:cNvSpPr>
          <p:nvPr>
            <p:ph type="title"/>
          </p:nvPr>
        </p:nvSpPr>
        <p:spPr/>
        <p:txBody>
          <a:bodyPr/>
          <a:lstStyle/>
          <a:p>
            <a:r>
              <a:rPr lang="en-US" dirty="0"/>
              <a:t>5.Assess</a:t>
            </a:r>
          </a:p>
        </p:txBody>
      </p:sp>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p:txBody>
          <a:bodyPr/>
          <a:lstStyle/>
          <a:p>
            <a:r>
              <a:rPr lang="en-US" dirty="0"/>
              <a:t>“The purpose of the Assess step is to determine if the controls selected for implementation are implemented correctly, operating as intended, and producing the desired outcome with respect to meeting the security and privacy requirements for the system and the organization.” –NIST</a:t>
            </a:r>
          </a:p>
          <a:p>
            <a:pPr lvl="1"/>
            <a:r>
              <a:rPr lang="en-US" dirty="0"/>
              <a:t>Outcomes from step:</a:t>
            </a:r>
          </a:p>
          <a:p>
            <a:pPr lvl="2"/>
            <a:r>
              <a:rPr lang="en-US" dirty="0"/>
              <a:t>ISSM and ISSO review the controls that were implemented on the IS</a:t>
            </a:r>
          </a:p>
          <a:p>
            <a:pPr lvl="2"/>
            <a:r>
              <a:rPr lang="en-US" dirty="0"/>
              <a:t>Schedule accreditor to come and audit IS</a:t>
            </a:r>
          </a:p>
          <a:p>
            <a:pPr lvl="2"/>
            <a:r>
              <a:rPr lang="en-US" dirty="0"/>
              <a:t>Accreditor will notify ISSM, ISSO, SA’s of non compliant controls</a:t>
            </a:r>
          </a:p>
          <a:p>
            <a:pPr lvl="2"/>
            <a:r>
              <a:rPr lang="en-US" dirty="0"/>
              <a:t>SA’s remediate any delinquencies or justify deviations</a:t>
            </a:r>
          </a:p>
        </p:txBody>
      </p:sp>
    </p:spTree>
    <p:extLst>
      <p:ext uri="{BB962C8B-B14F-4D97-AF65-F5344CB8AC3E}">
        <p14:creationId xmlns:p14="http://schemas.microsoft.com/office/powerpoint/2010/main" val="2167715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F3DDC5-3893-520C-9867-EFD698D602D4}"/>
              </a:ext>
            </a:extLst>
          </p:cNvPr>
          <p:cNvSpPr>
            <a:spLocks noGrp="1"/>
          </p:cNvSpPr>
          <p:nvPr>
            <p:ph type="body" idx="1"/>
          </p:nvPr>
        </p:nvSpPr>
        <p:spPr>
          <a:xfrm>
            <a:off x="720000" y="645344"/>
            <a:ext cx="7704000" cy="3397500"/>
          </a:xfrm>
        </p:spPr>
        <p:txBody>
          <a:bodyPr/>
          <a:lstStyle/>
          <a:p>
            <a:pPr lvl="1"/>
            <a:r>
              <a:rPr lang="en-US" dirty="0"/>
              <a:t>TASK A-1 ASSESSOR SELECTION</a:t>
            </a:r>
          </a:p>
          <a:p>
            <a:pPr lvl="2"/>
            <a:r>
              <a:rPr lang="en-US" dirty="0"/>
              <a:t>An assessor or assessment team is selected to conduct the control assessments</a:t>
            </a:r>
          </a:p>
          <a:p>
            <a:pPr lvl="2"/>
            <a:r>
              <a:rPr lang="en-US" dirty="0"/>
              <a:t>The appropriate level of independence is achieved for the assessor or assessment team selected</a:t>
            </a:r>
          </a:p>
          <a:p>
            <a:pPr lvl="1"/>
            <a:r>
              <a:rPr lang="en-US" dirty="0"/>
              <a:t>TASK A-2 ASSESSMENT PLAN</a:t>
            </a:r>
          </a:p>
          <a:p>
            <a:pPr lvl="2"/>
            <a:r>
              <a:rPr lang="en-US" dirty="0"/>
              <a:t>Documentation needed to conduct the assessments is provided to the assessor or assessment team</a:t>
            </a:r>
          </a:p>
          <a:p>
            <a:pPr lvl="2"/>
            <a:r>
              <a:rPr lang="en-US" dirty="0"/>
              <a:t>Security and privacy assessment plans are developed and documented</a:t>
            </a:r>
          </a:p>
          <a:p>
            <a:pPr lvl="2"/>
            <a:r>
              <a:rPr lang="en-US" dirty="0"/>
              <a:t>Security and privacy assessment plans are reviewed and approved to establish the expectations for the control assessments and the level of effort required</a:t>
            </a:r>
          </a:p>
        </p:txBody>
      </p:sp>
    </p:spTree>
    <p:extLst>
      <p:ext uri="{BB962C8B-B14F-4D97-AF65-F5344CB8AC3E}">
        <p14:creationId xmlns:p14="http://schemas.microsoft.com/office/powerpoint/2010/main" val="818147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7090D7-6A39-4B3E-0552-EAA7E17C16DB}"/>
              </a:ext>
            </a:extLst>
          </p:cNvPr>
          <p:cNvSpPr>
            <a:spLocks noGrp="1"/>
          </p:cNvSpPr>
          <p:nvPr>
            <p:ph type="body" idx="1"/>
          </p:nvPr>
        </p:nvSpPr>
        <p:spPr>
          <a:xfrm>
            <a:off x="720000" y="663599"/>
            <a:ext cx="7704000" cy="3397500"/>
          </a:xfrm>
        </p:spPr>
        <p:txBody>
          <a:bodyPr/>
          <a:lstStyle/>
          <a:p>
            <a:pPr lvl="1"/>
            <a:r>
              <a:rPr lang="en-US" dirty="0"/>
              <a:t>TASK A-3 CONTROL ASSESSMENTS</a:t>
            </a:r>
          </a:p>
          <a:p>
            <a:pPr lvl="2"/>
            <a:r>
              <a:rPr lang="en-US" dirty="0"/>
              <a:t>Control assessments are conducted in accordance with the security and privacy assessment plans</a:t>
            </a:r>
          </a:p>
          <a:p>
            <a:pPr lvl="2"/>
            <a:r>
              <a:rPr lang="en-US" dirty="0"/>
              <a:t>Opportunities to reuse assessment results from previous assessments to make the risk management process timely and cost-effective are considered</a:t>
            </a:r>
          </a:p>
          <a:p>
            <a:pPr lvl="2"/>
            <a:r>
              <a:rPr lang="en-US" dirty="0"/>
              <a:t>Use of automation to conduct control assessments is maximized to increase speed, effectiveness, and efficiency of assessments</a:t>
            </a:r>
          </a:p>
          <a:p>
            <a:pPr lvl="1"/>
            <a:r>
              <a:rPr lang="en-US" dirty="0"/>
              <a:t>TASK A-4 ASSESSMENT REPORTS</a:t>
            </a:r>
          </a:p>
          <a:p>
            <a:pPr lvl="2"/>
            <a:r>
              <a:rPr lang="en-US" dirty="0"/>
              <a:t>Security and privacy assessment reports that provide findings and recommendations are completed</a:t>
            </a:r>
          </a:p>
          <a:p>
            <a:endParaRPr lang="en-US" dirty="0"/>
          </a:p>
        </p:txBody>
      </p:sp>
    </p:spTree>
    <p:extLst>
      <p:ext uri="{BB962C8B-B14F-4D97-AF65-F5344CB8AC3E}">
        <p14:creationId xmlns:p14="http://schemas.microsoft.com/office/powerpoint/2010/main" val="284272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D9C84C-BBA2-6077-8B87-FE0E976E6825}"/>
              </a:ext>
            </a:extLst>
          </p:cNvPr>
          <p:cNvSpPr>
            <a:spLocks noGrp="1"/>
          </p:cNvSpPr>
          <p:nvPr>
            <p:ph type="body" idx="1"/>
          </p:nvPr>
        </p:nvSpPr>
        <p:spPr>
          <a:xfrm>
            <a:off x="720000" y="626492"/>
            <a:ext cx="7704000" cy="3397500"/>
          </a:xfrm>
        </p:spPr>
        <p:txBody>
          <a:bodyPr/>
          <a:lstStyle/>
          <a:p>
            <a:pPr lvl="1"/>
            <a:r>
              <a:rPr lang="en-US" dirty="0"/>
              <a:t>TASK A-5 REMEDIATION ACTIONS</a:t>
            </a:r>
          </a:p>
          <a:p>
            <a:pPr lvl="2"/>
            <a:r>
              <a:rPr lang="en-US" dirty="0"/>
              <a:t>Remediation actions to address deficiencies in the controls implemented in the system and environment of operation are taken</a:t>
            </a:r>
          </a:p>
          <a:p>
            <a:pPr lvl="2"/>
            <a:r>
              <a:rPr lang="en-US" dirty="0"/>
              <a:t>Security and privacy plans are updated to reflect control implementation changes made based on the assessments and subsequent remediation actions</a:t>
            </a:r>
          </a:p>
          <a:p>
            <a:pPr lvl="1"/>
            <a:r>
              <a:rPr lang="en-US" dirty="0"/>
              <a:t>TASK A-6 PLAN OF ACTION AND MILESTONES</a:t>
            </a:r>
          </a:p>
          <a:p>
            <a:pPr lvl="2"/>
            <a:r>
              <a:rPr lang="en-US" dirty="0"/>
              <a:t>A plan of action and milestones detailing remediation plans for unacceptable risks identified in security and privacy assessment reports is developed</a:t>
            </a:r>
          </a:p>
          <a:p>
            <a:endParaRPr lang="en-US" dirty="0"/>
          </a:p>
        </p:txBody>
      </p:sp>
    </p:spTree>
    <p:extLst>
      <p:ext uri="{BB962C8B-B14F-4D97-AF65-F5344CB8AC3E}">
        <p14:creationId xmlns:p14="http://schemas.microsoft.com/office/powerpoint/2010/main" val="3490674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C18C-B439-9BEE-0669-5FBF47D92840}"/>
              </a:ext>
            </a:extLst>
          </p:cNvPr>
          <p:cNvSpPr>
            <a:spLocks noGrp="1"/>
          </p:cNvSpPr>
          <p:nvPr>
            <p:ph type="title"/>
          </p:nvPr>
        </p:nvSpPr>
        <p:spPr/>
        <p:txBody>
          <a:bodyPr/>
          <a:lstStyle/>
          <a:p>
            <a:r>
              <a:rPr lang="en-US" dirty="0"/>
              <a:t>6.Authorize</a:t>
            </a:r>
          </a:p>
        </p:txBody>
      </p:sp>
      <p:sp>
        <p:nvSpPr>
          <p:cNvPr id="3" name="Text Placeholder 2">
            <a:extLst>
              <a:ext uri="{FF2B5EF4-FFF2-40B4-BE49-F238E27FC236}">
                <a16:creationId xmlns:a16="http://schemas.microsoft.com/office/drawing/2014/main" id="{E140DE5F-C2EF-1864-01D2-68FDAECE541E}"/>
              </a:ext>
            </a:extLst>
          </p:cNvPr>
          <p:cNvSpPr>
            <a:spLocks noGrp="1"/>
          </p:cNvSpPr>
          <p:nvPr>
            <p:ph type="body" idx="1"/>
          </p:nvPr>
        </p:nvSpPr>
        <p:spPr/>
        <p:txBody>
          <a:bodyPr/>
          <a:lstStyle/>
          <a:p>
            <a:r>
              <a:rPr lang="en-US" dirty="0"/>
              <a:t>“The purpose of the Authorize step is to provide organizational accountability by requiring a senior management official to determine if the security and privacy risk (including supply chain risk) to organizational operations and assets, individuals, other organizations, or the Nation based on the operation of a system or the use of common controls, is acceptable.” –NIST</a:t>
            </a:r>
          </a:p>
          <a:p>
            <a:pPr lvl="1"/>
            <a:r>
              <a:rPr lang="en-US" dirty="0"/>
              <a:t>Outcomes from this step:</a:t>
            </a:r>
          </a:p>
          <a:p>
            <a:pPr lvl="2"/>
            <a:r>
              <a:rPr lang="en-US" dirty="0"/>
              <a:t>ISSM and ISSO meet with accreditor to gain final approval</a:t>
            </a:r>
          </a:p>
          <a:p>
            <a:pPr lvl="2"/>
            <a:r>
              <a:rPr lang="en-US" dirty="0"/>
              <a:t>Once accreditation is approved users may begin to utilize IS</a:t>
            </a:r>
          </a:p>
          <a:p>
            <a:pPr lvl="2"/>
            <a:r>
              <a:rPr lang="en-US" dirty="0"/>
              <a:t>Data is now allowed to be stored on IS</a:t>
            </a:r>
          </a:p>
          <a:p>
            <a:pPr lvl="2"/>
            <a:r>
              <a:rPr lang="en-US" dirty="0"/>
              <a:t>SA’s review checklists with accreditor</a:t>
            </a:r>
          </a:p>
        </p:txBody>
      </p:sp>
    </p:spTree>
    <p:extLst>
      <p:ext uri="{BB962C8B-B14F-4D97-AF65-F5344CB8AC3E}">
        <p14:creationId xmlns:p14="http://schemas.microsoft.com/office/powerpoint/2010/main" val="186456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C7EEA7-7A93-FA9F-0007-32391C3378B4}"/>
              </a:ext>
            </a:extLst>
          </p:cNvPr>
          <p:cNvSpPr>
            <a:spLocks noGrp="1"/>
          </p:cNvSpPr>
          <p:nvPr>
            <p:ph type="body" idx="1"/>
          </p:nvPr>
        </p:nvSpPr>
        <p:spPr>
          <a:xfrm>
            <a:off x="720000" y="475660"/>
            <a:ext cx="7704000" cy="4002072"/>
          </a:xfrm>
        </p:spPr>
        <p:txBody>
          <a:bodyPr/>
          <a:lstStyle/>
          <a:p>
            <a:pPr lvl="1"/>
            <a:r>
              <a:rPr lang="en-US" dirty="0"/>
              <a:t>TASK R-1 AUTHORIZATION PACKAGE</a:t>
            </a:r>
          </a:p>
          <a:p>
            <a:pPr lvl="2"/>
            <a:r>
              <a:rPr lang="en-US" dirty="0"/>
              <a:t>An authorization package is developed for submission to the authorizing official</a:t>
            </a:r>
          </a:p>
          <a:p>
            <a:pPr lvl="1"/>
            <a:r>
              <a:rPr lang="en-US" dirty="0"/>
              <a:t>TASK R-2 RISK ANALYSIS AND DETERMINATION</a:t>
            </a:r>
          </a:p>
          <a:p>
            <a:pPr lvl="2"/>
            <a:r>
              <a:rPr lang="en-US" dirty="0"/>
              <a:t>A risk determination by the authorizing official that reflects the risk management strategy including risk tolerance, is rendered</a:t>
            </a:r>
          </a:p>
          <a:p>
            <a:pPr lvl="1"/>
            <a:r>
              <a:rPr lang="en-US" dirty="0"/>
              <a:t>TASK R-3 RISK RESPONSE</a:t>
            </a:r>
          </a:p>
          <a:p>
            <a:pPr lvl="2"/>
            <a:r>
              <a:rPr lang="en-US" dirty="0"/>
              <a:t>Risk responses for determined risks are provided</a:t>
            </a:r>
          </a:p>
          <a:p>
            <a:pPr lvl="1"/>
            <a:r>
              <a:rPr lang="en-US" dirty="0"/>
              <a:t>TASK R-4 AUTHORIZATION DECISION</a:t>
            </a:r>
          </a:p>
          <a:p>
            <a:pPr lvl="2"/>
            <a:r>
              <a:rPr lang="en-US" dirty="0"/>
              <a:t>The authorization for the system or the common controls is approved or denied</a:t>
            </a:r>
          </a:p>
          <a:p>
            <a:pPr lvl="1"/>
            <a:r>
              <a:rPr lang="en-US" dirty="0"/>
              <a:t>TASK R-5 AUTHORIZATION REPORTING</a:t>
            </a:r>
          </a:p>
          <a:p>
            <a:pPr lvl="2"/>
            <a:r>
              <a:rPr lang="en-US" dirty="0"/>
              <a:t>Authorization decisions, significant vulnerabilities, and risks are reported to organizational officials</a:t>
            </a:r>
          </a:p>
        </p:txBody>
      </p:sp>
    </p:spTree>
    <p:extLst>
      <p:ext uri="{BB962C8B-B14F-4D97-AF65-F5344CB8AC3E}">
        <p14:creationId xmlns:p14="http://schemas.microsoft.com/office/powerpoint/2010/main" val="3773908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28B2-7173-9EA4-48FE-E5278D863755}"/>
              </a:ext>
            </a:extLst>
          </p:cNvPr>
          <p:cNvSpPr>
            <a:spLocks noGrp="1"/>
          </p:cNvSpPr>
          <p:nvPr>
            <p:ph type="title"/>
          </p:nvPr>
        </p:nvSpPr>
        <p:spPr/>
        <p:txBody>
          <a:bodyPr/>
          <a:lstStyle/>
          <a:p>
            <a:r>
              <a:rPr lang="en-US" dirty="0"/>
              <a:t>7.Monitor</a:t>
            </a:r>
          </a:p>
        </p:txBody>
      </p:sp>
      <p:sp>
        <p:nvSpPr>
          <p:cNvPr id="3" name="Text Placeholder 2">
            <a:extLst>
              <a:ext uri="{FF2B5EF4-FFF2-40B4-BE49-F238E27FC236}">
                <a16:creationId xmlns:a16="http://schemas.microsoft.com/office/drawing/2014/main" id="{77CBC5AF-BB27-68A2-A613-308E30626B9D}"/>
              </a:ext>
            </a:extLst>
          </p:cNvPr>
          <p:cNvSpPr>
            <a:spLocks noGrp="1"/>
          </p:cNvSpPr>
          <p:nvPr>
            <p:ph type="body" idx="1"/>
          </p:nvPr>
        </p:nvSpPr>
        <p:spPr/>
        <p:txBody>
          <a:bodyPr/>
          <a:lstStyle/>
          <a:p>
            <a:r>
              <a:rPr lang="en-US" dirty="0"/>
              <a:t>“The purpose of the Monitor step is to maintain an ongoing situational awareness about the security and privacy posture of the information system and the organization in support of risk management decisions.” –NIST</a:t>
            </a:r>
          </a:p>
          <a:p>
            <a:pPr lvl="1"/>
            <a:r>
              <a:rPr lang="en-US" dirty="0"/>
              <a:t>Outcomes from this step:</a:t>
            </a:r>
          </a:p>
          <a:p>
            <a:pPr lvl="2"/>
            <a:r>
              <a:rPr lang="en-US" dirty="0"/>
              <a:t>System is live</a:t>
            </a:r>
          </a:p>
          <a:p>
            <a:pPr lvl="2"/>
            <a:r>
              <a:rPr lang="en-US" dirty="0"/>
              <a:t>Monitoring the IS will begin</a:t>
            </a:r>
          </a:p>
          <a:p>
            <a:pPr lvl="2"/>
            <a:r>
              <a:rPr lang="en-US" dirty="0"/>
              <a:t>ISSO’s will perform Weekly / Biweekly audits of the systems</a:t>
            </a:r>
          </a:p>
          <a:p>
            <a:pPr lvl="2"/>
            <a:r>
              <a:rPr lang="en-US" dirty="0"/>
              <a:t>Data backups will be confirmed throughout</a:t>
            </a:r>
          </a:p>
          <a:p>
            <a:pPr lvl="2"/>
            <a:r>
              <a:rPr lang="en-US" dirty="0"/>
              <a:t>Retention sets will be held for duration of 1 year</a:t>
            </a:r>
          </a:p>
          <a:p>
            <a:pPr lvl="3"/>
            <a:r>
              <a:rPr lang="en-US" dirty="0"/>
              <a:t>(contains Security logs)</a:t>
            </a:r>
          </a:p>
          <a:p>
            <a:pPr lvl="2"/>
            <a:endParaRPr lang="en-US" dirty="0"/>
          </a:p>
        </p:txBody>
      </p:sp>
    </p:spTree>
    <p:extLst>
      <p:ext uri="{BB962C8B-B14F-4D97-AF65-F5344CB8AC3E}">
        <p14:creationId xmlns:p14="http://schemas.microsoft.com/office/powerpoint/2010/main" val="64175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3AD70D-903D-C6EE-D999-CD10980D51D8}"/>
              </a:ext>
            </a:extLst>
          </p:cNvPr>
          <p:cNvSpPr>
            <a:spLocks noGrp="1"/>
          </p:cNvSpPr>
          <p:nvPr>
            <p:ph type="body" idx="1"/>
          </p:nvPr>
        </p:nvSpPr>
        <p:spPr>
          <a:xfrm>
            <a:off x="720000" y="584071"/>
            <a:ext cx="7704000" cy="3397500"/>
          </a:xfrm>
        </p:spPr>
        <p:txBody>
          <a:bodyPr/>
          <a:lstStyle/>
          <a:p>
            <a:pPr lvl="1"/>
            <a:r>
              <a:rPr lang="en-US" dirty="0"/>
              <a:t>TASK M-1 SYSTEM AND ENVIRONMENT CHANGES</a:t>
            </a:r>
          </a:p>
          <a:p>
            <a:pPr lvl="2"/>
            <a:r>
              <a:rPr lang="en-US" dirty="0"/>
              <a:t>The information system and environment of operation are monitored in accordance with the continuous monitoring strategy</a:t>
            </a:r>
          </a:p>
          <a:p>
            <a:pPr lvl="1"/>
            <a:r>
              <a:rPr lang="en-US" dirty="0"/>
              <a:t>TASK M-2 ONGOING ASSESSMENTS</a:t>
            </a:r>
          </a:p>
          <a:p>
            <a:pPr lvl="2"/>
            <a:r>
              <a:rPr lang="en-US" dirty="0"/>
              <a:t>Ongoing assessments of control effectiveness are conducted in accordance with the continuous monitoring strategy</a:t>
            </a:r>
          </a:p>
          <a:p>
            <a:pPr lvl="1"/>
            <a:r>
              <a:rPr lang="en-US" dirty="0"/>
              <a:t>TASK M-3 ONGOING RISK RESPONSE</a:t>
            </a:r>
          </a:p>
          <a:p>
            <a:pPr lvl="2"/>
            <a:r>
              <a:rPr lang="en-US" dirty="0"/>
              <a:t>The output of continuous monitoring activities is analyzed and responded to appropriately</a:t>
            </a:r>
          </a:p>
          <a:p>
            <a:pPr lvl="1"/>
            <a:r>
              <a:rPr lang="en-US" dirty="0"/>
              <a:t>TASK M-4 AUTHORIZATION PACKAGE UPDATES</a:t>
            </a:r>
          </a:p>
          <a:p>
            <a:pPr lvl="2"/>
            <a:r>
              <a:rPr lang="en-US" dirty="0"/>
              <a:t>Risk management documents are updated based on continuous monitoring activities</a:t>
            </a:r>
          </a:p>
        </p:txBody>
      </p:sp>
    </p:spTree>
    <p:extLst>
      <p:ext uri="{BB962C8B-B14F-4D97-AF65-F5344CB8AC3E}">
        <p14:creationId xmlns:p14="http://schemas.microsoft.com/office/powerpoint/2010/main" val="246850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61724A-56AF-0DC6-4496-E99A5A0111CA}"/>
              </a:ext>
            </a:extLst>
          </p:cNvPr>
          <p:cNvSpPr>
            <a:spLocks noGrp="1"/>
          </p:cNvSpPr>
          <p:nvPr>
            <p:ph type="body" idx="1"/>
          </p:nvPr>
        </p:nvSpPr>
        <p:spPr/>
        <p:txBody>
          <a:bodyPr/>
          <a:lstStyle/>
          <a:p>
            <a:pPr lvl="1"/>
            <a:r>
              <a:rPr lang="en-US" dirty="0"/>
              <a:t>TASK M-5 SECURITY AND PRIVACY REPORTING</a:t>
            </a:r>
          </a:p>
          <a:p>
            <a:pPr lvl="2"/>
            <a:r>
              <a:rPr lang="en-US" dirty="0"/>
              <a:t>A process is in place to report the security and privacy posture to the authorizing official and other senior leaders and executives</a:t>
            </a:r>
          </a:p>
          <a:p>
            <a:pPr lvl="1"/>
            <a:r>
              <a:rPr lang="en-US" dirty="0"/>
              <a:t>TASK M-6 ONGOING AUTHORIZATION</a:t>
            </a:r>
          </a:p>
          <a:p>
            <a:pPr lvl="2"/>
            <a:r>
              <a:rPr lang="en-US" dirty="0"/>
              <a:t>Authorizing officials conduct ongoing authorizations using the results of continuous monitoring activities and communicate changes in risk determination and acceptance decisions</a:t>
            </a:r>
          </a:p>
          <a:p>
            <a:pPr lvl="1"/>
            <a:r>
              <a:rPr lang="en-US" dirty="0"/>
              <a:t>TASK M-7 SYSTEM DISPOSAL</a:t>
            </a:r>
          </a:p>
          <a:p>
            <a:pPr lvl="2"/>
            <a:r>
              <a:rPr lang="en-US" dirty="0"/>
              <a:t>A system disposal strategy is developed and implemented, as needed</a:t>
            </a:r>
          </a:p>
          <a:p>
            <a:endParaRPr lang="en-US" dirty="0"/>
          </a:p>
        </p:txBody>
      </p:sp>
    </p:spTree>
    <p:extLst>
      <p:ext uri="{BB962C8B-B14F-4D97-AF65-F5344CB8AC3E}">
        <p14:creationId xmlns:p14="http://schemas.microsoft.com/office/powerpoint/2010/main" val="119718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C375FC-E0B2-B0E4-ABDD-9D5C96AF56CD}"/>
              </a:ext>
            </a:extLst>
          </p:cNvPr>
          <p:cNvSpPr>
            <a:spLocks noGrp="1"/>
          </p:cNvSpPr>
          <p:nvPr>
            <p:ph type="body" idx="1"/>
          </p:nvPr>
        </p:nvSpPr>
        <p:spPr>
          <a:xfrm>
            <a:off x="720000" y="504334"/>
            <a:ext cx="7704000" cy="4104116"/>
          </a:xfrm>
        </p:spPr>
        <p:txBody>
          <a:bodyPr/>
          <a:lstStyle/>
          <a:p>
            <a:r>
              <a:rPr lang="en-US" dirty="0"/>
              <a:t>Goals of RMF:</a:t>
            </a:r>
          </a:p>
          <a:p>
            <a:pPr lvl="1"/>
            <a:r>
              <a:rPr lang="en-US" dirty="0"/>
              <a:t>Facilitates the categorization of information and systems, the selection, implementation, assessment, and monitoring of controls, and the authorization of information systems and common controls;</a:t>
            </a:r>
          </a:p>
          <a:p>
            <a:pPr lvl="1"/>
            <a:r>
              <a:rPr lang="en-US" dirty="0"/>
              <a:t>Promotes the use of automation for near real-time risk management and ongoing system and control authorization through the implementation of continuous monitoring processes;</a:t>
            </a:r>
          </a:p>
          <a:p>
            <a:pPr lvl="1"/>
            <a:r>
              <a:rPr lang="en-US" dirty="0"/>
              <a:t>Encourages the use of correct and timely metrics to provide senior leaders and managers with the necessary information to make cost-effective, risk-based decisions for information systems supporting their missions and business functions;</a:t>
            </a:r>
          </a:p>
          <a:p>
            <a:pPr lvl="1"/>
            <a:r>
              <a:rPr lang="en-US" dirty="0"/>
              <a:t>Facilitates the integration of security and privacy requirements and controls into enterprise architecture, SDLC, acquisition processes, and systems engineering processes;</a:t>
            </a:r>
          </a:p>
          <a:p>
            <a:pPr marL="139700" indent="0">
              <a:buNone/>
            </a:pPr>
            <a:r>
              <a:rPr lang="en-US" dirty="0"/>
              <a:t>Source: </a:t>
            </a:r>
            <a:r>
              <a:rPr lang="en-US" dirty="0">
                <a:hlinkClick r:id="rId3"/>
              </a:rPr>
              <a:t>SP 800-37 Rev. 2, RMF: A System Life Cycle Approach for Security and Privacy | CSRC (nist.gov)</a:t>
            </a:r>
            <a:endParaRPr lang="en-US" dirty="0"/>
          </a:p>
          <a:p>
            <a:pPr marL="139700" indent="0">
              <a:buNone/>
            </a:pPr>
            <a:endParaRPr lang="en-US" dirty="0"/>
          </a:p>
        </p:txBody>
      </p:sp>
    </p:spTree>
    <p:extLst>
      <p:ext uri="{BB962C8B-B14F-4D97-AF65-F5344CB8AC3E}">
        <p14:creationId xmlns:p14="http://schemas.microsoft.com/office/powerpoint/2010/main" val="260229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D197CF-0116-D7B4-0ED3-E5A92606CB41}"/>
              </a:ext>
            </a:extLst>
          </p:cNvPr>
          <p:cNvSpPr>
            <a:spLocks noGrp="1"/>
          </p:cNvSpPr>
          <p:nvPr>
            <p:ph type="body" idx="1"/>
          </p:nvPr>
        </p:nvSpPr>
        <p:spPr>
          <a:xfrm>
            <a:off x="720000" y="631596"/>
            <a:ext cx="7704000" cy="3976854"/>
          </a:xfrm>
        </p:spPr>
        <p:txBody>
          <a:bodyPr/>
          <a:lstStyle/>
          <a:p>
            <a:pPr lvl="1"/>
            <a:r>
              <a:rPr lang="en-US" dirty="0"/>
              <a:t>Connects risk management processes at the organization and mission/business process levels to risk management processes at the information system level through a senior accountable official for risk management and risk executive (function);</a:t>
            </a:r>
          </a:p>
          <a:p>
            <a:pPr lvl="1"/>
            <a:r>
              <a:rPr lang="en-US" dirty="0"/>
              <a:t>Establishes responsibility and accountability for controls implemented within information systems and inherited by those systems</a:t>
            </a:r>
          </a:p>
          <a:p>
            <a:pPr lvl="1"/>
            <a:r>
              <a:rPr lang="en-US" dirty="0"/>
              <a:t>Provides a repeatable process designed to promote the protection of information and information systems commensurate with risk;</a:t>
            </a:r>
          </a:p>
          <a:p>
            <a:pPr lvl="1"/>
            <a:r>
              <a:rPr lang="en-US" dirty="0"/>
              <a:t>Emphasizes organization-wide preparation necessary to manage security and privacy risks;</a:t>
            </a:r>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Source: </a:t>
            </a:r>
            <a:r>
              <a:rPr lang="en-US" dirty="0">
                <a:hlinkClick r:id="rId3"/>
              </a:rPr>
              <a:t>SP 800-37 Rev. 2, RMF: A System Life Cycle Approach for Security and Privacy | CSRC (nist.gov)</a:t>
            </a:r>
            <a:endParaRPr lang="en-US" dirty="0"/>
          </a:p>
          <a:p>
            <a:pPr marL="139700" indent="0">
              <a:buNone/>
            </a:pPr>
            <a:endParaRPr lang="en-US" dirty="0"/>
          </a:p>
        </p:txBody>
      </p:sp>
    </p:spTree>
    <p:extLst>
      <p:ext uri="{BB962C8B-B14F-4D97-AF65-F5344CB8AC3E}">
        <p14:creationId xmlns:p14="http://schemas.microsoft.com/office/powerpoint/2010/main" val="266545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B4D7-04C0-26C1-DF51-C7867877B322}"/>
              </a:ext>
            </a:extLst>
          </p:cNvPr>
          <p:cNvSpPr>
            <a:spLocks noGrp="1"/>
          </p:cNvSpPr>
          <p:nvPr>
            <p:ph type="title"/>
          </p:nvPr>
        </p:nvSpPr>
        <p:spPr/>
        <p:txBody>
          <a:bodyPr/>
          <a:lstStyle/>
          <a:p>
            <a:r>
              <a:rPr lang="en-US" dirty="0"/>
              <a:t>RMF Steps</a:t>
            </a:r>
          </a:p>
        </p:txBody>
      </p:sp>
      <p:sp>
        <p:nvSpPr>
          <p:cNvPr id="3" name="Text Placeholder 2">
            <a:extLst>
              <a:ext uri="{FF2B5EF4-FFF2-40B4-BE49-F238E27FC236}">
                <a16:creationId xmlns:a16="http://schemas.microsoft.com/office/drawing/2014/main" id="{5EFE7A6A-309F-221E-EF53-9890AFE199C5}"/>
              </a:ext>
            </a:extLst>
          </p:cNvPr>
          <p:cNvSpPr>
            <a:spLocks noGrp="1"/>
          </p:cNvSpPr>
          <p:nvPr>
            <p:ph type="body" idx="1"/>
          </p:nvPr>
        </p:nvSpPr>
        <p:spPr/>
        <p:txBody>
          <a:bodyPr/>
          <a:lstStyle/>
          <a:p>
            <a:r>
              <a:rPr lang="en-US" dirty="0"/>
              <a:t>RMF contains steps for organizations to follow in order to Accredit a new Information System</a:t>
            </a:r>
          </a:p>
          <a:p>
            <a:pPr lvl="1"/>
            <a:r>
              <a:rPr lang="en-US" dirty="0"/>
              <a:t>Steps:</a:t>
            </a:r>
          </a:p>
          <a:p>
            <a:pPr lvl="2"/>
            <a:r>
              <a:rPr lang="en-US" dirty="0"/>
              <a:t>Prepare</a:t>
            </a:r>
          </a:p>
          <a:p>
            <a:pPr lvl="2"/>
            <a:r>
              <a:rPr lang="en-US" dirty="0"/>
              <a:t>Categorize</a:t>
            </a:r>
          </a:p>
          <a:p>
            <a:pPr lvl="2"/>
            <a:r>
              <a:rPr lang="en-US" dirty="0"/>
              <a:t>Select</a:t>
            </a:r>
          </a:p>
          <a:p>
            <a:pPr lvl="2"/>
            <a:r>
              <a:rPr lang="en-US" dirty="0"/>
              <a:t>Implement</a:t>
            </a:r>
          </a:p>
          <a:p>
            <a:pPr lvl="2"/>
            <a:r>
              <a:rPr lang="en-US" dirty="0"/>
              <a:t>Assess</a:t>
            </a:r>
          </a:p>
          <a:p>
            <a:pPr lvl="2"/>
            <a:r>
              <a:rPr lang="en-US" dirty="0"/>
              <a:t>Authorize</a:t>
            </a:r>
          </a:p>
          <a:p>
            <a:pPr lvl="2"/>
            <a:r>
              <a:rPr lang="en-US" dirty="0"/>
              <a:t>Monitor</a:t>
            </a:r>
          </a:p>
          <a:p>
            <a:pPr lvl="2"/>
            <a:endParaRPr lang="en-US" dirty="0"/>
          </a:p>
          <a:p>
            <a:pPr lvl="2"/>
            <a:endParaRPr lang="en-US" dirty="0"/>
          </a:p>
          <a:p>
            <a:pPr marL="139700" indent="0">
              <a:buNone/>
            </a:pPr>
            <a:r>
              <a:rPr lang="en-US" dirty="0"/>
              <a:t>Source: </a:t>
            </a:r>
            <a:r>
              <a:rPr lang="en-US" dirty="0">
                <a:hlinkClick r:id="rId3"/>
              </a:rPr>
              <a:t>Risk Management Framework for Information Systems and Organizations: A System Life Cycle Approach for Security and Privacy (nist.gov)</a:t>
            </a:r>
            <a:endParaRPr lang="en-US" dirty="0"/>
          </a:p>
        </p:txBody>
      </p:sp>
      <p:pic>
        <p:nvPicPr>
          <p:cNvPr id="5" name="Picture 4">
            <a:extLst>
              <a:ext uri="{FF2B5EF4-FFF2-40B4-BE49-F238E27FC236}">
                <a16:creationId xmlns:a16="http://schemas.microsoft.com/office/drawing/2014/main" id="{E67B581E-6CBF-A188-C6FF-2460D8916C06}"/>
              </a:ext>
            </a:extLst>
          </p:cNvPr>
          <p:cNvPicPr>
            <a:picLocks noChangeAspect="1"/>
          </p:cNvPicPr>
          <p:nvPr/>
        </p:nvPicPr>
        <p:blipFill>
          <a:blip r:embed="rId4"/>
          <a:stretch>
            <a:fillRect/>
          </a:stretch>
        </p:blipFill>
        <p:spPr>
          <a:xfrm>
            <a:off x="5825105" y="1515658"/>
            <a:ext cx="2981185" cy="2044389"/>
          </a:xfrm>
          <a:prstGeom prst="rect">
            <a:avLst/>
          </a:prstGeom>
        </p:spPr>
      </p:pic>
    </p:spTree>
    <p:extLst>
      <p:ext uri="{BB962C8B-B14F-4D97-AF65-F5344CB8AC3E}">
        <p14:creationId xmlns:p14="http://schemas.microsoft.com/office/powerpoint/2010/main" val="150375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EFC9-C70C-5085-C068-FF39BBB24DA9}"/>
              </a:ext>
            </a:extLst>
          </p:cNvPr>
          <p:cNvSpPr>
            <a:spLocks noGrp="1"/>
          </p:cNvSpPr>
          <p:nvPr>
            <p:ph type="title"/>
          </p:nvPr>
        </p:nvSpPr>
        <p:spPr/>
        <p:txBody>
          <a:bodyPr/>
          <a:lstStyle/>
          <a:p>
            <a:r>
              <a:rPr lang="en-US" dirty="0"/>
              <a:t>1.Prepare</a:t>
            </a:r>
          </a:p>
        </p:txBody>
      </p:sp>
      <p:sp>
        <p:nvSpPr>
          <p:cNvPr id="3" name="Text Placeholder 2">
            <a:extLst>
              <a:ext uri="{FF2B5EF4-FFF2-40B4-BE49-F238E27FC236}">
                <a16:creationId xmlns:a16="http://schemas.microsoft.com/office/drawing/2014/main" id="{68F51FDD-A93D-2A2D-228D-F61FE4726D2E}"/>
              </a:ext>
            </a:extLst>
          </p:cNvPr>
          <p:cNvSpPr>
            <a:spLocks noGrp="1"/>
          </p:cNvSpPr>
          <p:nvPr>
            <p:ph type="body" idx="1"/>
          </p:nvPr>
        </p:nvSpPr>
        <p:spPr/>
        <p:txBody>
          <a:bodyPr/>
          <a:lstStyle/>
          <a:p>
            <a:r>
              <a:rPr lang="en-US" dirty="0"/>
              <a:t>This step for most organizations is already taken care of at the top level</a:t>
            </a:r>
          </a:p>
          <a:p>
            <a:r>
              <a:rPr lang="en-US" dirty="0"/>
              <a:t>Overall view point of this is step is organization-wide risk management</a:t>
            </a:r>
          </a:p>
          <a:p>
            <a:pPr lvl="1"/>
            <a:r>
              <a:rPr lang="en-US" dirty="0"/>
              <a:t>Level one: Organization (Senior Leadership)</a:t>
            </a:r>
          </a:p>
          <a:p>
            <a:pPr lvl="1"/>
            <a:r>
              <a:rPr lang="en-US" dirty="0"/>
              <a:t>Level Two: Mission / Business Process (ISSM)</a:t>
            </a:r>
          </a:p>
          <a:p>
            <a:pPr lvl="1"/>
            <a:r>
              <a:rPr lang="en-US" dirty="0"/>
              <a:t>Level Three: Information System (System Admins)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139700" indent="0">
              <a:buNone/>
            </a:pPr>
            <a:r>
              <a:rPr lang="en-US" dirty="0"/>
              <a:t>Source: </a:t>
            </a:r>
            <a:r>
              <a:rPr lang="en-US" dirty="0">
                <a:hlinkClick r:id="rId3"/>
              </a:rPr>
              <a:t>Risk Management Framework for Information Systems and Organizations: A System Life Cycle Approach for Security and Privacy (nist.gov)</a:t>
            </a:r>
            <a:endParaRPr lang="en-US" dirty="0"/>
          </a:p>
          <a:p>
            <a:pPr marL="139700" indent="0">
              <a:buNone/>
            </a:pPr>
            <a:endParaRPr lang="en-US" dirty="0"/>
          </a:p>
        </p:txBody>
      </p:sp>
      <p:pic>
        <p:nvPicPr>
          <p:cNvPr id="5" name="Picture 4">
            <a:extLst>
              <a:ext uri="{FF2B5EF4-FFF2-40B4-BE49-F238E27FC236}">
                <a16:creationId xmlns:a16="http://schemas.microsoft.com/office/drawing/2014/main" id="{ECCF9879-E5C1-2A35-9F4C-1F292ED4D090}"/>
              </a:ext>
            </a:extLst>
          </p:cNvPr>
          <p:cNvPicPr>
            <a:picLocks noChangeAspect="1"/>
          </p:cNvPicPr>
          <p:nvPr/>
        </p:nvPicPr>
        <p:blipFill>
          <a:blip r:embed="rId4"/>
          <a:stretch>
            <a:fillRect/>
          </a:stretch>
        </p:blipFill>
        <p:spPr>
          <a:xfrm>
            <a:off x="5472259" y="2432589"/>
            <a:ext cx="2409699" cy="1549599"/>
          </a:xfrm>
          <a:prstGeom prst="rect">
            <a:avLst/>
          </a:prstGeom>
        </p:spPr>
      </p:pic>
    </p:spTree>
    <p:extLst>
      <p:ext uri="{BB962C8B-B14F-4D97-AF65-F5344CB8AC3E}">
        <p14:creationId xmlns:p14="http://schemas.microsoft.com/office/powerpoint/2010/main" val="334719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7149F6-BF14-7018-23AC-43EFEE26F162}"/>
              </a:ext>
            </a:extLst>
          </p:cNvPr>
          <p:cNvSpPr>
            <a:spLocks noGrp="1"/>
          </p:cNvSpPr>
          <p:nvPr>
            <p:ph type="body" idx="1"/>
          </p:nvPr>
        </p:nvSpPr>
        <p:spPr>
          <a:xfrm>
            <a:off x="720000" y="542041"/>
            <a:ext cx="7704000" cy="4194928"/>
          </a:xfrm>
        </p:spPr>
        <p:txBody>
          <a:bodyPr/>
          <a:lstStyle/>
          <a:p>
            <a:r>
              <a:rPr lang="en-US" dirty="0"/>
              <a:t>Level 1 and Level 2 prepare the organization for risk management</a:t>
            </a:r>
          </a:p>
          <a:p>
            <a:pPr lvl="1"/>
            <a:r>
              <a:rPr lang="en-US" dirty="0"/>
              <a:t>Setting up Policies</a:t>
            </a:r>
          </a:p>
          <a:p>
            <a:pPr lvl="1"/>
            <a:r>
              <a:rPr lang="en-US" dirty="0"/>
              <a:t>Configuration Management</a:t>
            </a:r>
          </a:p>
          <a:p>
            <a:pPr lvl="1"/>
            <a:r>
              <a:rPr lang="en-US" dirty="0"/>
              <a:t>Guidelines for IT departments</a:t>
            </a:r>
          </a:p>
          <a:p>
            <a:r>
              <a:rPr lang="en-US" dirty="0"/>
              <a:t>Level 3 addresses risk from the IS perspective</a:t>
            </a:r>
          </a:p>
          <a:p>
            <a:pPr lvl="1"/>
            <a:r>
              <a:rPr lang="en-US" dirty="0"/>
              <a:t>Architectural design of the IS</a:t>
            </a:r>
          </a:p>
          <a:p>
            <a:pPr lvl="2"/>
            <a:r>
              <a:rPr lang="en-US" dirty="0"/>
              <a:t>Network</a:t>
            </a:r>
          </a:p>
          <a:p>
            <a:pPr lvl="2"/>
            <a:r>
              <a:rPr lang="en-US" dirty="0"/>
              <a:t>Backups</a:t>
            </a:r>
          </a:p>
          <a:p>
            <a:pPr lvl="2"/>
            <a:r>
              <a:rPr lang="en-US" dirty="0"/>
              <a:t>Data Storage</a:t>
            </a:r>
          </a:p>
          <a:p>
            <a:pPr lvl="2"/>
            <a:r>
              <a:rPr lang="en-US" dirty="0"/>
              <a:t>Server Farms</a:t>
            </a:r>
          </a:p>
          <a:p>
            <a:pPr lvl="2"/>
            <a:r>
              <a:rPr lang="en-US" dirty="0"/>
              <a:t>Applications</a:t>
            </a:r>
          </a:p>
          <a:p>
            <a:endParaRPr lang="en-US" dirty="0"/>
          </a:p>
          <a:p>
            <a:endParaRPr lang="en-US" dirty="0"/>
          </a:p>
          <a:p>
            <a:endParaRPr lang="en-US" dirty="0"/>
          </a:p>
          <a:p>
            <a:endParaRPr lang="en-US" dirty="0"/>
          </a:p>
          <a:p>
            <a:endParaRPr lang="en-US" dirty="0"/>
          </a:p>
          <a:p>
            <a:endParaRPr lang="en-US" dirty="0"/>
          </a:p>
          <a:p>
            <a:pPr marL="139700" indent="0">
              <a:buNone/>
            </a:pPr>
            <a:r>
              <a:rPr lang="en-US" dirty="0"/>
              <a:t>Source: </a:t>
            </a:r>
            <a:r>
              <a:rPr lang="en-US" dirty="0">
                <a:hlinkClick r:id="rId3"/>
              </a:rPr>
              <a:t>Risk Management Framework for Information Systems and Organizations: A System Life Cycle Approach for Security and Privacy (nist.gov)</a:t>
            </a:r>
            <a:endParaRPr lang="en-US" dirty="0"/>
          </a:p>
          <a:p>
            <a:pPr marL="139700" indent="0">
              <a:buNone/>
            </a:pPr>
            <a:endParaRPr lang="en-US" dirty="0"/>
          </a:p>
          <a:p>
            <a:endParaRPr lang="en-US" dirty="0"/>
          </a:p>
        </p:txBody>
      </p:sp>
    </p:spTree>
    <p:extLst>
      <p:ext uri="{BB962C8B-B14F-4D97-AF65-F5344CB8AC3E}">
        <p14:creationId xmlns:p14="http://schemas.microsoft.com/office/powerpoint/2010/main" val="307193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C839C6-3411-48C3-2AFC-CD6CD1F3E1B6}"/>
              </a:ext>
            </a:extLst>
          </p:cNvPr>
          <p:cNvSpPr>
            <a:spLocks noGrp="1"/>
          </p:cNvSpPr>
          <p:nvPr>
            <p:ph type="body" idx="1"/>
          </p:nvPr>
        </p:nvSpPr>
        <p:spPr>
          <a:xfrm>
            <a:off x="720000" y="622169"/>
            <a:ext cx="7704000" cy="3986281"/>
          </a:xfrm>
        </p:spPr>
        <p:txBody>
          <a:bodyPr/>
          <a:lstStyle/>
          <a:p>
            <a:r>
              <a:rPr lang="en-US" dirty="0"/>
              <a:t>Organization Level Tasks (P1-7)</a:t>
            </a:r>
          </a:p>
          <a:p>
            <a:pPr lvl="1"/>
            <a:r>
              <a:rPr lang="en-US" dirty="0"/>
              <a:t>TASK P-1 RISK MANAGEMENT ROLES </a:t>
            </a:r>
          </a:p>
          <a:p>
            <a:pPr lvl="2"/>
            <a:r>
              <a:rPr lang="en-US" dirty="0"/>
              <a:t>Individuals are identified and assigned key roles for executing the Risk Management Framework</a:t>
            </a:r>
          </a:p>
          <a:p>
            <a:pPr lvl="1"/>
            <a:r>
              <a:rPr lang="en-US" dirty="0"/>
              <a:t>TASK P-2 RISK MANAGEMENT STRATEGY </a:t>
            </a:r>
          </a:p>
          <a:p>
            <a:pPr lvl="2"/>
            <a:r>
              <a:rPr lang="en-US" dirty="0"/>
              <a:t>A risk management strategy for the organization that includes a determination and expression of organizational risk tolerance is established</a:t>
            </a:r>
          </a:p>
          <a:p>
            <a:pPr lvl="1"/>
            <a:r>
              <a:rPr lang="en-US" dirty="0"/>
              <a:t>TASK P-3 RISK ASSESSMENT—ORGANIZATION </a:t>
            </a:r>
          </a:p>
          <a:p>
            <a:pPr lvl="2"/>
            <a:r>
              <a:rPr lang="en-US" dirty="0"/>
              <a:t>An organization-wide risk assessment is completed or an existing risk assessment is updated</a:t>
            </a:r>
          </a:p>
          <a:p>
            <a:pPr lvl="1"/>
            <a:r>
              <a:rPr lang="en-US" dirty="0"/>
              <a:t>TASK P-4 ORGANIZATIONALLY-TAILORED CONTROL BASELINES AND CYBERSECURITY FRAMEWORK PROFILES (OPTIONAL)</a:t>
            </a:r>
          </a:p>
          <a:p>
            <a:pPr lvl="2"/>
            <a:r>
              <a:rPr lang="en-US" dirty="0"/>
              <a:t>Organizationally-tailored control baselines and/or Cybersecurity Framework Profiles are established and made available</a:t>
            </a:r>
          </a:p>
        </p:txBody>
      </p:sp>
    </p:spTree>
    <p:extLst>
      <p:ext uri="{BB962C8B-B14F-4D97-AF65-F5344CB8AC3E}">
        <p14:creationId xmlns:p14="http://schemas.microsoft.com/office/powerpoint/2010/main" val="103573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E8ACD-FC1E-9804-8CB1-FDA061CFA5DF}"/>
              </a:ext>
            </a:extLst>
          </p:cNvPr>
          <p:cNvSpPr>
            <a:spLocks noGrp="1"/>
          </p:cNvSpPr>
          <p:nvPr>
            <p:ph type="body" idx="1"/>
          </p:nvPr>
        </p:nvSpPr>
        <p:spPr>
          <a:xfrm>
            <a:off x="720000" y="589175"/>
            <a:ext cx="7704000" cy="4019275"/>
          </a:xfrm>
        </p:spPr>
        <p:txBody>
          <a:bodyPr/>
          <a:lstStyle/>
          <a:p>
            <a:r>
              <a:rPr lang="en-US" dirty="0"/>
              <a:t>TASK P-5 COMMON CONTROL IDENTIFICATION</a:t>
            </a:r>
          </a:p>
          <a:p>
            <a:pPr lvl="1"/>
            <a:r>
              <a:rPr lang="en-US" dirty="0"/>
              <a:t>Common controls that are available for inheritance by organizational systems are identified, documented, and published</a:t>
            </a:r>
          </a:p>
          <a:p>
            <a:r>
              <a:rPr lang="en-US" dirty="0"/>
              <a:t>TASK P-6 IMPACT-LEVEL PRIORITIZATION (OPTIONAL</a:t>
            </a:r>
          </a:p>
          <a:p>
            <a:pPr lvl="1"/>
            <a:r>
              <a:rPr lang="en-US" dirty="0"/>
              <a:t>A prioritization of organizational systems with the same impact level is conducted</a:t>
            </a:r>
          </a:p>
          <a:p>
            <a:r>
              <a:rPr lang="en-US" dirty="0"/>
              <a:t>TASK P-7 CONTINUOUS MONITORING STRATEGY— ORGANIZATION</a:t>
            </a:r>
          </a:p>
          <a:p>
            <a:pPr lvl="1"/>
            <a:r>
              <a:rPr lang="en-US" dirty="0"/>
              <a:t>An organization-wide strategy for monitoring control effectiveness is developed and implemented</a:t>
            </a:r>
          </a:p>
          <a:p>
            <a:endParaRPr lang="en-US" dirty="0"/>
          </a:p>
          <a:p>
            <a:endParaRPr lang="en-US" dirty="0"/>
          </a:p>
          <a:p>
            <a:endParaRPr lang="en-US" dirty="0"/>
          </a:p>
          <a:p>
            <a:endParaRPr lang="en-US" dirty="0"/>
          </a:p>
          <a:p>
            <a:endParaRPr lang="en-US" dirty="0"/>
          </a:p>
          <a:p>
            <a:endParaRPr lang="en-US" dirty="0"/>
          </a:p>
          <a:p>
            <a:endParaRPr lang="en-US" dirty="0"/>
          </a:p>
          <a:p>
            <a:pPr marL="139700" indent="0">
              <a:buNone/>
            </a:pPr>
            <a:r>
              <a:rPr lang="en-US" dirty="0"/>
              <a:t>Source: </a:t>
            </a:r>
            <a:r>
              <a:rPr lang="en-US" dirty="0">
                <a:hlinkClick r:id="rId3"/>
              </a:rPr>
              <a:t>Risk Management Framework for Information Systems and Organizations: A System Life Cycle Approach for Security and Privacy (nist.gov)</a:t>
            </a:r>
            <a:endParaRPr lang="en-US" dirty="0"/>
          </a:p>
          <a:p>
            <a:endParaRPr lang="en-US" dirty="0"/>
          </a:p>
          <a:p>
            <a:endParaRPr lang="en-US" dirty="0"/>
          </a:p>
        </p:txBody>
      </p:sp>
    </p:spTree>
    <p:extLst>
      <p:ext uri="{BB962C8B-B14F-4D97-AF65-F5344CB8AC3E}">
        <p14:creationId xmlns:p14="http://schemas.microsoft.com/office/powerpoint/2010/main" val="4017694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6101</TotalTime>
  <Words>3857</Words>
  <Application>Microsoft Office PowerPoint</Application>
  <PresentationFormat>On-screen Show (16:9)</PresentationFormat>
  <Paragraphs>285</Paragraphs>
  <Slides>29</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Calisto MT</vt:lpstr>
      <vt:lpstr>Overpass</vt:lpstr>
      <vt:lpstr>Wingdings 2</vt:lpstr>
      <vt:lpstr>Slate</vt:lpstr>
      <vt:lpstr>IASP 540 Risk Management Framework</vt:lpstr>
      <vt:lpstr>Risk Management Framework</vt:lpstr>
      <vt:lpstr>PowerPoint Presentation</vt:lpstr>
      <vt:lpstr>PowerPoint Presentation</vt:lpstr>
      <vt:lpstr>RMF Steps</vt:lpstr>
      <vt:lpstr>1.Prepare</vt:lpstr>
      <vt:lpstr>PowerPoint Presentation</vt:lpstr>
      <vt:lpstr>PowerPoint Presentation</vt:lpstr>
      <vt:lpstr>PowerPoint Presentation</vt:lpstr>
      <vt:lpstr>PowerPoint Presentation</vt:lpstr>
      <vt:lpstr>PowerPoint Presentation</vt:lpstr>
      <vt:lpstr>PowerPoint Presentation</vt:lpstr>
      <vt:lpstr>2.Categorize</vt:lpstr>
      <vt:lpstr>PowerPoint Presentation</vt:lpstr>
      <vt:lpstr>PowerPoint Presentation</vt:lpstr>
      <vt:lpstr>3.Select</vt:lpstr>
      <vt:lpstr>PowerPoint Presentation</vt:lpstr>
      <vt:lpstr>PowerPoint Presentation</vt:lpstr>
      <vt:lpstr>4.Implement</vt:lpstr>
      <vt:lpstr>PowerPoint Presentation</vt:lpstr>
      <vt:lpstr>5.Assess</vt:lpstr>
      <vt:lpstr>PowerPoint Presentation</vt:lpstr>
      <vt:lpstr>PowerPoint Presentation</vt:lpstr>
      <vt:lpstr>PowerPoint Presentation</vt:lpstr>
      <vt:lpstr>6.Authorize</vt:lpstr>
      <vt:lpstr>PowerPoint Presentation</vt:lpstr>
      <vt:lpstr>7.Monitor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Mercy College IASP 540  INFORMATION ASSURANCE / RISK MANAGEMENT</dc:title>
  <dc:creator>Suchocki, Adam</dc:creator>
  <cp:lastModifiedBy>Adam Suchocki</cp:lastModifiedBy>
  <cp:revision>50</cp:revision>
  <dcterms:modified xsi:type="dcterms:W3CDTF">2023-09-17T15:38:47Z</dcterms:modified>
</cp:coreProperties>
</file>