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2.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30"/>
  </p:notesMasterIdLst>
  <p:sldIdLst>
    <p:sldId id="360" r:id="rId2"/>
    <p:sldId id="317" r:id="rId3"/>
    <p:sldId id="318" r:id="rId4"/>
    <p:sldId id="321" r:id="rId5"/>
    <p:sldId id="319" r:id="rId6"/>
    <p:sldId id="353" r:id="rId7"/>
    <p:sldId id="320" r:id="rId8"/>
    <p:sldId id="322" r:id="rId9"/>
    <p:sldId id="323" r:id="rId10"/>
    <p:sldId id="355" r:id="rId11"/>
    <p:sldId id="324" r:id="rId12"/>
    <p:sldId id="325" r:id="rId13"/>
    <p:sldId id="356" r:id="rId14"/>
    <p:sldId id="326" r:id="rId15"/>
    <p:sldId id="327" r:id="rId16"/>
    <p:sldId id="313" r:id="rId17"/>
    <p:sldId id="314" r:id="rId18"/>
    <p:sldId id="351" r:id="rId19"/>
    <p:sldId id="316" r:id="rId20"/>
    <p:sldId id="328" r:id="rId21"/>
    <p:sldId id="329" r:id="rId22"/>
    <p:sldId id="330" r:id="rId23"/>
    <p:sldId id="331" r:id="rId24"/>
    <p:sldId id="333" r:id="rId25"/>
    <p:sldId id="334" r:id="rId26"/>
    <p:sldId id="335" r:id="rId27"/>
    <p:sldId id="315" r:id="rId28"/>
    <p:sldId id="312"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971A8D-329D-463C-B205-9005A53A53E8}">
  <a:tblStyle styleId="{CF971A8D-329D-463C-B205-9005A53A53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69" autoAdjust="0"/>
  </p:normalViewPr>
  <p:slideViewPr>
    <p:cSldViewPr snapToGrid="0">
      <p:cViewPr varScale="1">
        <p:scale>
          <a:sx n="177" d="100"/>
          <a:sy n="177" d="100"/>
        </p:scale>
        <p:origin x="1344"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ITAM is the process an organization uses to manage their assets</a:t>
            </a:r>
          </a:p>
          <a:p>
            <a:r>
              <a:rPr lang="en-US" dirty="0"/>
              <a:t>These assets can be either hardware software or proprietary information</a:t>
            </a:r>
          </a:p>
          <a:p>
            <a:r>
              <a:rPr lang="en-US" dirty="0"/>
              <a:t>Hardware includes HDD SSD Server </a:t>
            </a:r>
            <a:r>
              <a:rPr lang="en-US" dirty="0" err="1"/>
              <a:t>Chasis</a:t>
            </a:r>
            <a:r>
              <a:rPr lang="en-US" dirty="0"/>
              <a:t> Memory sticks USB devices Network analyzers, CDs/ DVDs laptops desktops RSA tokens</a:t>
            </a:r>
          </a:p>
          <a:p>
            <a:r>
              <a:rPr lang="en-US" dirty="0"/>
              <a:t>Software regards to licenses distributed out to employees or on servers</a:t>
            </a:r>
          </a:p>
          <a:p>
            <a:r>
              <a:rPr lang="en-US" dirty="0"/>
              <a:t>Proprietary information could be training content or meeting notes</a:t>
            </a:r>
          </a:p>
        </p:txBody>
      </p:sp>
    </p:spTree>
    <p:extLst>
      <p:ext uri="{BB962C8B-B14F-4D97-AF65-F5344CB8AC3E}">
        <p14:creationId xmlns:p14="http://schemas.microsoft.com/office/powerpoint/2010/main" val="112975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perform the identification function through Asset management. This is required by RMF and CSF frameworks</a:t>
            </a:r>
          </a:p>
          <a:p>
            <a:r>
              <a:rPr lang="en-US" dirty="0"/>
              <a:t>We can create a baseline through the organizations policies, asset management, and security controlling the baseline. This is the first stable iteration of a product</a:t>
            </a:r>
          </a:p>
          <a:p>
            <a:r>
              <a:rPr lang="en-US" dirty="0"/>
              <a:t>We want to utilize version control in order to update our baselines, make sure that we can revert the changes, and have visibility that the correct people are making the changes</a:t>
            </a:r>
          </a:p>
        </p:txBody>
      </p:sp>
    </p:spTree>
    <p:extLst>
      <p:ext uri="{BB962C8B-B14F-4D97-AF65-F5344CB8AC3E}">
        <p14:creationId xmlns:p14="http://schemas.microsoft.com/office/powerpoint/2010/main" val="1377737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Auditing is required for all products to ensure that the correct people are accessing the systems / product who is making the changes and ensuring that everything has </a:t>
            </a:r>
            <a:r>
              <a:rPr lang="en-US" dirty="0" err="1"/>
              <a:t>accountablilty</a:t>
            </a:r>
            <a:r>
              <a:rPr lang="en-US" dirty="0"/>
              <a:t>.</a:t>
            </a:r>
          </a:p>
        </p:txBody>
      </p:sp>
    </p:spTree>
    <p:extLst>
      <p:ext uri="{BB962C8B-B14F-4D97-AF65-F5344CB8AC3E}">
        <p14:creationId xmlns:p14="http://schemas.microsoft.com/office/powerpoint/2010/main" val="387050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can we achieve configuration management within an enterprise?</a:t>
            </a:r>
          </a:p>
          <a:p>
            <a:r>
              <a:rPr lang="en-US" dirty="0"/>
              <a:t>We want to use some sort of software in order to ensure configuration management is </a:t>
            </a:r>
            <a:r>
              <a:rPr lang="en-US" dirty="0" err="1"/>
              <a:t>consisten</a:t>
            </a:r>
            <a:r>
              <a:rPr lang="en-US" dirty="0"/>
              <a:t> through out the organization</a:t>
            </a:r>
          </a:p>
          <a:p>
            <a:r>
              <a:rPr lang="en-US" dirty="0"/>
              <a:t>We can use tools such as:</a:t>
            </a:r>
          </a:p>
        </p:txBody>
      </p:sp>
    </p:spTree>
    <p:extLst>
      <p:ext uri="{BB962C8B-B14F-4D97-AF65-F5344CB8AC3E}">
        <p14:creationId xmlns:p14="http://schemas.microsoft.com/office/powerpoint/2010/main" val="428071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Risk is the measure of the potential outcome or event that may occur </a:t>
            </a:r>
          </a:p>
        </p:txBody>
      </p:sp>
    </p:spTree>
    <p:extLst>
      <p:ext uri="{BB962C8B-B14F-4D97-AF65-F5344CB8AC3E}">
        <p14:creationId xmlns:p14="http://schemas.microsoft.com/office/powerpoint/2010/main" val="315751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Risk can be measured by the equation of R = Annualized rate of occurrence time single loss expectancy</a:t>
            </a:r>
          </a:p>
        </p:txBody>
      </p:sp>
    </p:spTree>
    <p:extLst>
      <p:ext uri="{BB962C8B-B14F-4D97-AF65-F5344CB8AC3E}">
        <p14:creationId xmlns:p14="http://schemas.microsoft.com/office/powerpoint/2010/main" val="2264167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Organizations utilize Risk registries or heat charts to identify risk</a:t>
            </a:r>
          </a:p>
          <a:p>
            <a:r>
              <a:rPr lang="en-US" dirty="0"/>
              <a:t>For every project a risk registry is created in order to track those risks and opportunities</a:t>
            </a:r>
          </a:p>
          <a:p>
            <a:r>
              <a:rPr lang="en-US" dirty="0"/>
              <a:t>We assess impact for every risk and create a hierarchy</a:t>
            </a:r>
          </a:p>
          <a:p>
            <a:r>
              <a:rPr lang="en-US" dirty="0"/>
              <a:t>The left column of the heat map is the likelihood of the event occurring (probability)</a:t>
            </a:r>
          </a:p>
          <a:p>
            <a:r>
              <a:rPr lang="en-US" dirty="0"/>
              <a:t>The Top row is our impact assessment</a:t>
            </a:r>
          </a:p>
        </p:txBody>
      </p:sp>
    </p:spTree>
    <p:extLst>
      <p:ext uri="{BB962C8B-B14F-4D97-AF65-F5344CB8AC3E}">
        <p14:creationId xmlns:p14="http://schemas.microsoft.com/office/powerpoint/2010/main" val="181262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two types of risks that companies incur</a:t>
            </a:r>
          </a:p>
          <a:p>
            <a:r>
              <a:rPr lang="en-US" dirty="0"/>
              <a:t>Inherent risk is an event that is calculated with no controls established</a:t>
            </a:r>
          </a:p>
          <a:p>
            <a:r>
              <a:rPr lang="en-US" dirty="0"/>
              <a:t>Residual Risk is an event that has controls implemented for it or mitigations and then calculated. The </a:t>
            </a:r>
            <a:r>
              <a:rPr lang="en-US" dirty="0" err="1"/>
              <a:t>execess</a:t>
            </a:r>
            <a:r>
              <a:rPr lang="en-US" dirty="0"/>
              <a:t> risk is now the residual risk</a:t>
            </a:r>
          </a:p>
        </p:txBody>
      </p:sp>
    </p:spTree>
    <p:extLst>
      <p:ext uri="{BB962C8B-B14F-4D97-AF65-F5344CB8AC3E}">
        <p14:creationId xmlns:p14="http://schemas.microsoft.com/office/powerpoint/2010/main" val="892755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Organizations all agree upon some level of risk, which is their risk appetite </a:t>
            </a:r>
          </a:p>
          <a:p>
            <a:r>
              <a:rPr lang="en-US" dirty="0"/>
              <a:t>Every project that an organization begin will conduct some formal meeting to agree upon a certain level of risk, Most of the time this is already known by all party members and everyone know what they must do. This comes with experience at being a company and understanding what is acceptable</a:t>
            </a:r>
          </a:p>
          <a:p>
            <a:endParaRPr lang="en-US" dirty="0"/>
          </a:p>
        </p:txBody>
      </p:sp>
    </p:spTree>
    <p:extLst>
      <p:ext uri="{BB962C8B-B14F-4D97-AF65-F5344CB8AC3E}">
        <p14:creationId xmlns:p14="http://schemas.microsoft.com/office/powerpoint/2010/main" val="3585678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we have our risk level agreed upon we begin by creating our security requirements and then implementing those controls.</a:t>
            </a:r>
          </a:p>
          <a:p>
            <a:r>
              <a:rPr lang="en-US" dirty="0"/>
              <a:t>This may require a formal audit in order to determine what controls are needed to mitigate each risk</a:t>
            </a:r>
          </a:p>
          <a:p>
            <a:r>
              <a:rPr lang="en-US" dirty="0"/>
              <a:t>Once again software and automation should be utilized when ever possible. DOD has many automation tools for compliance and the use of Gold images are making a comeback</a:t>
            </a:r>
          </a:p>
        </p:txBody>
      </p:sp>
    </p:spTree>
    <p:extLst>
      <p:ext uri="{BB962C8B-B14F-4D97-AF65-F5344CB8AC3E}">
        <p14:creationId xmlns:p14="http://schemas.microsoft.com/office/powerpoint/2010/main" val="1661923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Organizations </a:t>
            </a:r>
            <a:r>
              <a:rPr lang="en-US" dirty="0" err="1"/>
              <a:t>aare</a:t>
            </a:r>
            <a:r>
              <a:rPr lang="en-US" dirty="0"/>
              <a:t> always facing new threats. Companies should be maintaining their training requirements in order to provide the required knowledge to the employees</a:t>
            </a:r>
          </a:p>
          <a:p>
            <a:r>
              <a:rPr lang="en-US" dirty="0"/>
              <a:t>Our IT world is always changing and everything must be constantly updated and maintained</a:t>
            </a:r>
          </a:p>
          <a:p>
            <a:r>
              <a:rPr lang="en-US" dirty="0"/>
              <a:t>Many applications require weekly updates and tuning</a:t>
            </a:r>
          </a:p>
        </p:txBody>
      </p:sp>
    </p:spTree>
    <p:extLst>
      <p:ext uri="{BB962C8B-B14F-4D97-AF65-F5344CB8AC3E}">
        <p14:creationId xmlns:p14="http://schemas.microsoft.com/office/powerpoint/2010/main" val="226676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are going to identify the asset you need</a:t>
            </a:r>
          </a:p>
          <a:p>
            <a:r>
              <a:rPr lang="en-US" dirty="0"/>
              <a:t>You are going to then procure that said asset</a:t>
            </a:r>
          </a:p>
          <a:p>
            <a:r>
              <a:rPr lang="en-US" dirty="0"/>
              <a:t>You are going to bring that asset into accountability and distribute it</a:t>
            </a:r>
          </a:p>
          <a:p>
            <a:r>
              <a:rPr lang="en-US" dirty="0"/>
              <a:t>You will maintain that asset and service level agreement</a:t>
            </a:r>
          </a:p>
          <a:p>
            <a:r>
              <a:rPr lang="en-US" dirty="0"/>
              <a:t>You will then dispose of the asset once EOL occurs</a:t>
            </a:r>
          </a:p>
          <a:p>
            <a:pPr marL="158750" indent="0">
              <a:buNone/>
            </a:pPr>
            <a:endParaRPr lang="en-US" dirty="0"/>
          </a:p>
        </p:txBody>
      </p:sp>
    </p:spTree>
    <p:extLst>
      <p:ext uri="{BB962C8B-B14F-4D97-AF65-F5344CB8AC3E}">
        <p14:creationId xmlns:p14="http://schemas.microsoft.com/office/powerpoint/2010/main" val="101644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Organizations should have a separate budget or sometimes included with their training budget to send IT personnel to conferences</a:t>
            </a:r>
          </a:p>
          <a:p>
            <a:r>
              <a:rPr lang="en-US" dirty="0"/>
              <a:t>These conferences provide insight on new threats and research along with new technology</a:t>
            </a:r>
          </a:p>
        </p:txBody>
      </p:sp>
    </p:spTree>
    <p:extLst>
      <p:ext uri="{BB962C8B-B14F-4D97-AF65-F5344CB8AC3E}">
        <p14:creationId xmlns:p14="http://schemas.microsoft.com/office/powerpoint/2010/main" val="914191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Organizations face regulations depending on the industries they work in</a:t>
            </a:r>
          </a:p>
          <a:p>
            <a:r>
              <a:rPr lang="en-US" dirty="0" err="1"/>
              <a:t>Thes</a:t>
            </a:r>
            <a:r>
              <a:rPr lang="en-US" dirty="0"/>
              <a:t> regulations affect the way organizations manage risk because their risk tolerance has to meet eye to eye with these regulations</a:t>
            </a:r>
          </a:p>
          <a:p>
            <a:r>
              <a:rPr lang="en-US" dirty="0"/>
              <a:t>Lets take Hospitals for example, They must adhere to HIPPA and most likely PCI DSS for payments</a:t>
            </a:r>
          </a:p>
          <a:p>
            <a:r>
              <a:rPr lang="en-US" dirty="0"/>
              <a:t>This now forces their risk tolerance to never be below these regulations thresholds or they can no longer do business</a:t>
            </a:r>
          </a:p>
        </p:txBody>
      </p:sp>
    </p:spTree>
    <p:extLst>
      <p:ext uri="{BB962C8B-B14F-4D97-AF65-F5344CB8AC3E}">
        <p14:creationId xmlns:p14="http://schemas.microsoft.com/office/powerpoint/2010/main" val="128928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ITAM is a function of Risk management because you need to know what the company has in order to assess its risk</a:t>
            </a:r>
          </a:p>
          <a:p>
            <a:r>
              <a:rPr lang="en-US" dirty="0"/>
              <a:t>Once you know you can now conduct your assessments for vulnerabilities and compliance</a:t>
            </a:r>
          </a:p>
          <a:p>
            <a:r>
              <a:rPr lang="en-US" dirty="0"/>
              <a:t>Having a centralized ITAM database is essential so that every business lines assets are located in one place which will allow for better visibility</a:t>
            </a:r>
          </a:p>
          <a:p>
            <a:r>
              <a:rPr lang="en-US" dirty="0"/>
              <a:t>We can then optimize certain assets that are outdated or prepare for EOL and replace</a:t>
            </a:r>
          </a:p>
          <a:p>
            <a:r>
              <a:rPr lang="en-US" dirty="0"/>
              <a:t>Sometimes assets can get lost in a company, we can then utilize these assets instead of making redundant purchases</a:t>
            </a:r>
          </a:p>
        </p:txBody>
      </p:sp>
    </p:spTree>
    <p:extLst>
      <p:ext uri="{BB962C8B-B14F-4D97-AF65-F5344CB8AC3E}">
        <p14:creationId xmlns:p14="http://schemas.microsoft.com/office/powerpoint/2010/main" val="1926543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are many applications that can achieve and automate ITAM</a:t>
            </a:r>
          </a:p>
          <a:p>
            <a:r>
              <a:rPr lang="en-US" dirty="0"/>
              <a:t>When looking for applications that can achieve ITAM we want to look for applications that have Discovery features, ITAM Database for centralization, and supports the assets in our environment</a:t>
            </a:r>
          </a:p>
          <a:p>
            <a:r>
              <a:rPr lang="en-US" dirty="0"/>
              <a:t>Some enterprise applications we can use are:</a:t>
            </a:r>
          </a:p>
        </p:txBody>
      </p:sp>
    </p:spTree>
    <p:extLst>
      <p:ext uri="{BB962C8B-B14F-4D97-AF65-F5344CB8AC3E}">
        <p14:creationId xmlns:p14="http://schemas.microsoft.com/office/powerpoint/2010/main" val="225494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SolardWinds</a:t>
            </a:r>
            <a:r>
              <a:rPr lang="en-US" dirty="0"/>
              <a:t> Service Desk Application</a:t>
            </a:r>
          </a:p>
        </p:txBody>
      </p:sp>
    </p:spTree>
    <p:extLst>
      <p:ext uri="{BB962C8B-B14F-4D97-AF65-F5344CB8AC3E}">
        <p14:creationId xmlns:p14="http://schemas.microsoft.com/office/powerpoint/2010/main" val="428928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ServiceNow ITAM</a:t>
            </a:r>
          </a:p>
        </p:txBody>
      </p:sp>
    </p:spTree>
    <p:extLst>
      <p:ext uri="{BB962C8B-B14F-4D97-AF65-F5344CB8AC3E}">
        <p14:creationId xmlns:p14="http://schemas.microsoft.com/office/powerpoint/2010/main" val="386872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Organizations require the following to be tracked Software license, Service contracts, Mobile devices, Cloud contracts and apps, and Proprietary information</a:t>
            </a:r>
          </a:p>
        </p:txBody>
      </p:sp>
    </p:spTree>
    <p:extLst>
      <p:ext uri="{BB962C8B-B14F-4D97-AF65-F5344CB8AC3E}">
        <p14:creationId xmlns:p14="http://schemas.microsoft.com/office/powerpoint/2010/main" val="1121005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Configuration management is a process that tracks the different iterations of attributes throughout a products life</a:t>
            </a:r>
          </a:p>
          <a:p>
            <a:r>
              <a:rPr lang="en-US" dirty="0"/>
              <a:t>If anyone has ever heard of the software development lifecycle then this is a part of configuration management</a:t>
            </a:r>
          </a:p>
          <a:p>
            <a:r>
              <a:rPr lang="en-US" dirty="0"/>
              <a:t>When we look at configuration management it has four main parts</a:t>
            </a:r>
          </a:p>
          <a:p>
            <a:pPr lvl="1"/>
            <a:r>
              <a:rPr lang="en-US" dirty="0"/>
              <a:t>Identification of the application or product</a:t>
            </a:r>
          </a:p>
          <a:p>
            <a:pPr lvl="1"/>
            <a:r>
              <a:rPr lang="en-US" dirty="0"/>
              <a:t>Creating a baseline of that product or application</a:t>
            </a:r>
          </a:p>
          <a:p>
            <a:pPr lvl="1"/>
            <a:r>
              <a:rPr lang="en-US" dirty="0" err="1"/>
              <a:t>Utiliizing</a:t>
            </a:r>
            <a:r>
              <a:rPr lang="en-US" dirty="0"/>
              <a:t> version control for that product</a:t>
            </a:r>
          </a:p>
          <a:p>
            <a:pPr lvl="1"/>
            <a:r>
              <a:rPr lang="en-US" dirty="0"/>
              <a:t>And constantly auditing that product for who made the changes and why</a:t>
            </a:r>
          </a:p>
        </p:txBody>
      </p:sp>
    </p:spTree>
    <p:extLst>
      <p:ext uri="{BB962C8B-B14F-4D97-AF65-F5344CB8AC3E}">
        <p14:creationId xmlns:p14="http://schemas.microsoft.com/office/powerpoint/2010/main" val="322353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Organizations conduct configuration management in order maintain robust and stable systems</a:t>
            </a:r>
          </a:p>
          <a:p>
            <a:r>
              <a:rPr lang="en-US" dirty="0"/>
              <a:t>It allows visibility for their hardware and easy swap outs</a:t>
            </a:r>
          </a:p>
          <a:p>
            <a:r>
              <a:rPr lang="en-US" dirty="0"/>
              <a:t>Software is a big player in configuration management especially if the company develops a software or conducts data analysis</a:t>
            </a:r>
          </a:p>
          <a:p>
            <a:r>
              <a:rPr lang="en-US" dirty="0"/>
              <a:t>Organizations also write many scripts in which can go through many iterations</a:t>
            </a:r>
          </a:p>
        </p:txBody>
      </p:sp>
    </p:spTree>
    <p:extLst>
      <p:ext uri="{BB962C8B-B14F-4D97-AF65-F5344CB8AC3E}">
        <p14:creationId xmlns:p14="http://schemas.microsoft.com/office/powerpoint/2010/main" val="114504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8394268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442905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418545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65993164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39992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632074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9751853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6757927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0237468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9"/>
        <p:cNvGrpSpPr/>
        <p:nvPr/>
      </p:nvGrpSpPr>
      <p:grpSpPr>
        <a:xfrm>
          <a:off x="0" y="0"/>
          <a:ext cx="0" cy="0"/>
          <a:chOff x="0" y="0"/>
          <a:chExt cx="0" cy="0"/>
        </a:xfrm>
      </p:grpSpPr>
      <p:sp>
        <p:nvSpPr>
          <p:cNvPr id="1648" name="Google Shape;164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49" name="Google Shape;1649;p4"/>
          <p:cNvSpPr txBox="1">
            <a:spLocks noGrp="1"/>
          </p:cNvSpPr>
          <p:nvPr>
            <p:ph type="body" idx="1"/>
          </p:nvPr>
        </p:nvSpPr>
        <p:spPr>
          <a:xfrm>
            <a:off x="720000" y="1210950"/>
            <a:ext cx="7704000" cy="339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Font typeface="Overpass"/>
              <a:buChar char="○"/>
              <a:defRPr/>
            </a:lvl2pPr>
            <a:lvl3pPr marL="1371600" lvl="2" indent="-317500" rtl="0">
              <a:lnSpc>
                <a:spcPct val="115000"/>
              </a:lnSpc>
              <a:spcBef>
                <a:spcPts val="0"/>
              </a:spcBef>
              <a:spcAft>
                <a:spcPts val="0"/>
              </a:spcAft>
              <a:buSzPts val="1400"/>
              <a:buFont typeface="Overpass"/>
              <a:buChar char="■"/>
              <a:defRPr/>
            </a:lvl3pPr>
            <a:lvl4pPr marL="1828800" lvl="3" indent="-317500" rtl="0">
              <a:lnSpc>
                <a:spcPct val="115000"/>
              </a:lnSpc>
              <a:spcBef>
                <a:spcPts val="0"/>
              </a:spcBef>
              <a:spcAft>
                <a:spcPts val="0"/>
              </a:spcAft>
              <a:buSzPts val="1400"/>
              <a:buFont typeface="Overpass"/>
              <a:buChar char="●"/>
              <a:defRPr/>
            </a:lvl4pPr>
            <a:lvl5pPr marL="2286000" lvl="4" indent="-317500" rtl="0">
              <a:lnSpc>
                <a:spcPct val="115000"/>
              </a:lnSpc>
              <a:spcBef>
                <a:spcPts val="0"/>
              </a:spcBef>
              <a:spcAft>
                <a:spcPts val="0"/>
              </a:spcAft>
              <a:buSzPts val="1400"/>
              <a:buFont typeface="Overpass"/>
              <a:buChar char="○"/>
              <a:defRPr/>
            </a:lvl5pPr>
            <a:lvl6pPr marL="2743200" lvl="5" indent="-317500" rtl="0">
              <a:lnSpc>
                <a:spcPct val="115000"/>
              </a:lnSpc>
              <a:spcBef>
                <a:spcPts val="0"/>
              </a:spcBef>
              <a:spcAft>
                <a:spcPts val="0"/>
              </a:spcAft>
              <a:buSzPts val="1400"/>
              <a:buFont typeface="Overpass"/>
              <a:buChar char="■"/>
              <a:defRPr/>
            </a:lvl6pPr>
            <a:lvl7pPr marL="3200400" lvl="6" indent="-317500" rtl="0">
              <a:lnSpc>
                <a:spcPct val="115000"/>
              </a:lnSpc>
              <a:spcBef>
                <a:spcPts val="0"/>
              </a:spcBef>
              <a:spcAft>
                <a:spcPts val="0"/>
              </a:spcAft>
              <a:buSzPts val="1400"/>
              <a:buFont typeface="Overpass"/>
              <a:buChar char="●"/>
              <a:defRPr/>
            </a:lvl7pPr>
            <a:lvl8pPr marL="3657600" lvl="7" indent="-317500" rtl="0">
              <a:lnSpc>
                <a:spcPct val="115000"/>
              </a:lnSpc>
              <a:spcBef>
                <a:spcPts val="0"/>
              </a:spcBef>
              <a:spcAft>
                <a:spcPts val="0"/>
              </a:spcAft>
              <a:buSzPts val="1400"/>
              <a:buFont typeface="Overpass"/>
              <a:buChar char="○"/>
              <a:defRPr/>
            </a:lvl8pPr>
            <a:lvl9pPr marL="4114800" lvl="8" indent="-317500" rtl="0">
              <a:lnSpc>
                <a:spcPct val="115000"/>
              </a:lnSpc>
              <a:spcBef>
                <a:spcPts val="0"/>
              </a:spcBef>
              <a:spcAft>
                <a:spcPts val="0"/>
              </a:spcAft>
              <a:buSzPts val="1400"/>
              <a:buFont typeface="Overpass"/>
              <a:buChar char="■"/>
              <a:defRPr/>
            </a:lvl9pPr>
          </a:lstStyle>
          <a:p>
            <a:endParaRPr/>
          </a:p>
        </p:txBody>
      </p:sp>
    </p:spTree>
    <p:extLst>
      <p:ext uri="{BB962C8B-B14F-4D97-AF65-F5344CB8AC3E}">
        <p14:creationId xmlns:p14="http://schemas.microsoft.com/office/powerpoint/2010/main" val="2725052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03"/>
        <p:cNvGrpSpPr/>
        <p:nvPr/>
      </p:nvGrpSpPr>
      <p:grpSpPr>
        <a:xfrm>
          <a:off x="0" y="0"/>
          <a:ext cx="0" cy="0"/>
          <a:chOff x="0" y="0"/>
          <a:chExt cx="0" cy="0"/>
        </a:xfrm>
      </p:grpSpPr>
      <p:sp>
        <p:nvSpPr>
          <p:cNvPr id="3840" name="Google Shape;3840;p8"/>
          <p:cNvSpPr txBox="1">
            <a:spLocks noGrp="1"/>
          </p:cNvSpPr>
          <p:nvPr>
            <p:ph type="title"/>
          </p:nvPr>
        </p:nvSpPr>
        <p:spPr>
          <a:xfrm>
            <a:off x="1953575" y="1593325"/>
            <a:ext cx="5236800" cy="195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1232319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57208544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7889892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22092121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2513060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9202377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23301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40741423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58430292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10/2/2023</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1253642587"/>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2" r:id="rId19"/>
  </p:sldLayoutIdLst>
  <p:hf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8.xml"/><Relationship Id="rId1" Type="http://schemas.openxmlformats.org/officeDocument/2006/relationships/video" Target="https://www.youtube.com/embed/tomUWcQ0P3k?feature=oembe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8.xml"/><Relationship Id="rId1" Type="http://schemas.openxmlformats.org/officeDocument/2006/relationships/video" Target="https://www.youtube.com/embed/lxJQX2ipliY?feature=oembe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18.xml"/><Relationship Id="rId1" Type="http://schemas.openxmlformats.org/officeDocument/2006/relationships/video" Target="https://www.youtube.com/embed/gfXE-p1Zlzg?feature=oemb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8.xml"/><Relationship Id="rId1" Type="http://schemas.openxmlformats.org/officeDocument/2006/relationships/video" Target="https://www.youtube.com/embed/HVay1tJlw4A?feature=oemb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ideo" Target="https://www.youtube.com/embed/i61GkVdwvBY?feature=oembed" TargetMode="Externa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ideo" Target="https://www.youtube.com/embed/Ec5A8k1h1-0?feature=oembed" TargetMode="Externa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859E-08CF-3AE2-B638-CF17CBA11DC6}"/>
              </a:ext>
            </a:extLst>
          </p:cNvPr>
          <p:cNvSpPr>
            <a:spLocks noGrp="1"/>
          </p:cNvSpPr>
          <p:nvPr>
            <p:ph type="title"/>
          </p:nvPr>
        </p:nvSpPr>
        <p:spPr/>
        <p:txBody>
          <a:bodyPr/>
          <a:lstStyle/>
          <a:p>
            <a:r>
              <a:rPr lang="en-US"/>
              <a:t> Assignment 4</a:t>
            </a:r>
            <a:endParaRPr lang="en-US" dirty="0"/>
          </a:p>
        </p:txBody>
      </p:sp>
      <p:sp>
        <p:nvSpPr>
          <p:cNvPr id="3" name="Text Placeholder 2">
            <a:extLst>
              <a:ext uri="{FF2B5EF4-FFF2-40B4-BE49-F238E27FC236}">
                <a16:creationId xmlns:a16="http://schemas.microsoft.com/office/drawing/2014/main" id="{D7A46BDF-856F-DB96-1BEC-585B1B03DB17}"/>
              </a:ext>
            </a:extLst>
          </p:cNvPr>
          <p:cNvSpPr>
            <a:spLocks noGrp="1"/>
          </p:cNvSpPr>
          <p:nvPr>
            <p:ph type="body" idx="1"/>
          </p:nvPr>
        </p:nvSpPr>
        <p:spPr/>
        <p:txBody>
          <a:bodyPr/>
          <a:lstStyle/>
          <a:p>
            <a:r>
              <a:rPr lang="en-US" dirty="0"/>
              <a:t>Assignment 4</a:t>
            </a:r>
          </a:p>
          <a:p>
            <a:pPr lvl="1"/>
            <a:r>
              <a:rPr lang="en-US" dirty="0"/>
              <a:t>You will read and fill out the Security and Training Policy Document</a:t>
            </a:r>
          </a:p>
          <a:p>
            <a:pPr lvl="2"/>
            <a:r>
              <a:rPr lang="en-US" dirty="0"/>
              <a:t>Submit this!</a:t>
            </a:r>
          </a:p>
          <a:p>
            <a:pPr lvl="1"/>
            <a:r>
              <a:rPr lang="en-US" dirty="0"/>
              <a:t>You will then create a memo announcing the policy update to your organization</a:t>
            </a:r>
          </a:p>
          <a:p>
            <a:pPr lvl="2"/>
            <a:r>
              <a:rPr lang="en-US" dirty="0"/>
              <a:t>Submit this!</a:t>
            </a:r>
          </a:p>
          <a:p>
            <a:pPr lvl="1"/>
            <a:r>
              <a:rPr lang="en-US" dirty="0"/>
              <a:t>You will then create the actual training from the given topics in power point format</a:t>
            </a:r>
          </a:p>
          <a:p>
            <a:pPr lvl="2"/>
            <a:r>
              <a:rPr lang="en-US" dirty="0"/>
              <a:t>5-8 slides</a:t>
            </a:r>
          </a:p>
          <a:p>
            <a:pPr lvl="2"/>
            <a:r>
              <a:rPr lang="en-US" dirty="0"/>
              <a:t>Submit this!</a:t>
            </a:r>
          </a:p>
          <a:p>
            <a:pPr lvl="1"/>
            <a:r>
              <a:rPr lang="en-US" dirty="0"/>
              <a:t>You have TWO weeks to complete</a:t>
            </a:r>
          </a:p>
        </p:txBody>
      </p:sp>
    </p:spTree>
    <p:extLst>
      <p:ext uri="{BB962C8B-B14F-4D97-AF65-F5344CB8AC3E}">
        <p14:creationId xmlns:p14="http://schemas.microsoft.com/office/powerpoint/2010/main" val="62895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Why is this Important</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Configuration Management is incorporated into Risk Management</a:t>
            </a:r>
          </a:p>
          <a:p>
            <a:pPr lvl="1"/>
            <a:r>
              <a:rPr lang="en-US" dirty="0"/>
              <a:t>Assists in the building robust and stable systems</a:t>
            </a:r>
          </a:p>
          <a:p>
            <a:r>
              <a:rPr lang="en-US" dirty="0"/>
              <a:t>Hardware CM  </a:t>
            </a:r>
          </a:p>
          <a:p>
            <a:pPr lvl="1"/>
            <a:r>
              <a:rPr lang="en-US" dirty="0"/>
              <a:t>This will show the visibility of what HDD is located in what server in what datacenter</a:t>
            </a:r>
          </a:p>
          <a:p>
            <a:r>
              <a:rPr lang="en-US" dirty="0"/>
              <a:t>Software CM </a:t>
            </a:r>
          </a:p>
          <a:p>
            <a:pPr lvl="1"/>
            <a:r>
              <a:rPr lang="en-US" dirty="0"/>
              <a:t>This will create version control and allow for software to be more robust and updated on time</a:t>
            </a:r>
          </a:p>
        </p:txBody>
      </p:sp>
    </p:spTree>
    <p:extLst>
      <p:ext uri="{BB962C8B-B14F-4D97-AF65-F5344CB8AC3E}">
        <p14:creationId xmlns:p14="http://schemas.microsoft.com/office/powerpoint/2010/main" val="87210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CM Breakdown</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Identification</a:t>
            </a:r>
          </a:p>
          <a:p>
            <a:pPr lvl="1"/>
            <a:r>
              <a:rPr lang="en-US" dirty="0"/>
              <a:t>Asset identification takes place through policy and Asset Management</a:t>
            </a:r>
          </a:p>
          <a:p>
            <a:pPr lvl="2"/>
            <a:r>
              <a:rPr lang="en-US" dirty="0"/>
              <a:t>RMF and CSF require this for compliance</a:t>
            </a:r>
          </a:p>
          <a:p>
            <a:r>
              <a:rPr lang="en-US" dirty="0"/>
              <a:t>Baseline</a:t>
            </a:r>
          </a:p>
          <a:p>
            <a:pPr lvl="1"/>
            <a:r>
              <a:rPr lang="en-US" dirty="0"/>
              <a:t>Created through policy</a:t>
            </a:r>
          </a:p>
          <a:p>
            <a:pPr lvl="1"/>
            <a:r>
              <a:rPr lang="en-US" dirty="0"/>
              <a:t>Achieved by Asset Management</a:t>
            </a:r>
          </a:p>
          <a:p>
            <a:pPr lvl="1"/>
            <a:r>
              <a:rPr lang="en-US" dirty="0"/>
              <a:t>Security Controlled</a:t>
            </a:r>
          </a:p>
          <a:p>
            <a:r>
              <a:rPr lang="en-US" dirty="0"/>
              <a:t>Version Control</a:t>
            </a:r>
          </a:p>
          <a:p>
            <a:pPr lvl="1"/>
            <a:r>
              <a:rPr lang="en-US" dirty="0"/>
              <a:t>Part of CM</a:t>
            </a:r>
          </a:p>
          <a:p>
            <a:pPr lvl="1"/>
            <a:r>
              <a:rPr lang="en-US" dirty="0"/>
              <a:t>Achieved through applications</a:t>
            </a:r>
          </a:p>
          <a:p>
            <a:pPr lvl="1"/>
            <a:r>
              <a:rPr lang="en-US" dirty="0"/>
              <a:t>Updates baseline</a:t>
            </a:r>
          </a:p>
          <a:p>
            <a:endParaRPr lang="en-US" dirty="0"/>
          </a:p>
        </p:txBody>
      </p:sp>
      <p:pic>
        <p:nvPicPr>
          <p:cNvPr id="5" name="Picture 4">
            <a:extLst>
              <a:ext uri="{FF2B5EF4-FFF2-40B4-BE49-F238E27FC236}">
                <a16:creationId xmlns:a16="http://schemas.microsoft.com/office/drawing/2014/main" id="{68A24C0D-4919-3368-EAA6-519A4AD272B9}"/>
              </a:ext>
            </a:extLst>
          </p:cNvPr>
          <p:cNvPicPr>
            <a:picLocks noChangeAspect="1"/>
          </p:cNvPicPr>
          <p:nvPr/>
        </p:nvPicPr>
        <p:blipFill>
          <a:blip r:embed="rId3"/>
          <a:stretch>
            <a:fillRect/>
          </a:stretch>
        </p:blipFill>
        <p:spPr>
          <a:xfrm>
            <a:off x="4984607" y="2240164"/>
            <a:ext cx="3678084" cy="2458311"/>
          </a:xfrm>
          <a:prstGeom prst="rect">
            <a:avLst/>
          </a:prstGeom>
        </p:spPr>
      </p:pic>
    </p:spTree>
    <p:extLst>
      <p:ext uri="{BB962C8B-B14F-4D97-AF65-F5344CB8AC3E}">
        <p14:creationId xmlns:p14="http://schemas.microsoft.com/office/powerpoint/2010/main" val="303072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a:xfrm>
            <a:off x="720000" y="609600"/>
            <a:ext cx="7704000" cy="3998850"/>
          </a:xfrm>
        </p:spPr>
        <p:txBody>
          <a:bodyPr/>
          <a:lstStyle/>
          <a:p>
            <a:r>
              <a:rPr lang="en-US" dirty="0"/>
              <a:t>Auditing</a:t>
            </a:r>
          </a:p>
          <a:p>
            <a:pPr lvl="1"/>
            <a:r>
              <a:rPr lang="en-US" dirty="0"/>
              <a:t>Security audits version control</a:t>
            </a:r>
          </a:p>
          <a:p>
            <a:pPr lvl="1"/>
            <a:r>
              <a:rPr lang="en-US" dirty="0"/>
              <a:t>Personnel Access</a:t>
            </a:r>
          </a:p>
          <a:p>
            <a:pPr lvl="1"/>
            <a:r>
              <a:rPr lang="en-US" dirty="0"/>
              <a:t>Change modifications</a:t>
            </a:r>
          </a:p>
          <a:p>
            <a:pPr marL="596900" lvl="1" indent="0">
              <a:buNone/>
            </a:pPr>
            <a:endParaRPr lang="en-US" dirty="0"/>
          </a:p>
        </p:txBody>
      </p:sp>
      <p:pic>
        <p:nvPicPr>
          <p:cNvPr id="5" name="Picture 4">
            <a:extLst>
              <a:ext uri="{FF2B5EF4-FFF2-40B4-BE49-F238E27FC236}">
                <a16:creationId xmlns:a16="http://schemas.microsoft.com/office/drawing/2014/main" id="{70ADEA73-51E3-0F1B-4D1E-83B92B0BAAE3}"/>
              </a:ext>
            </a:extLst>
          </p:cNvPr>
          <p:cNvPicPr>
            <a:picLocks noChangeAspect="1"/>
          </p:cNvPicPr>
          <p:nvPr/>
        </p:nvPicPr>
        <p:blipFill>
          <a:blip r:embed="rId3"/>
          <a:stretch>
            <a:fillRect/>
          </a:stretch>
        </p:blipFill>
        <p:spPr>
          <a:xfrm>
            <a:off x="4356001" y="1994115"/>
            <a:ext cx="3729893" cy="2291812"/>
          </a:xfrm>
          <a:prstGeom prst="rect">
            <a:avLst/>
          </a:prstGeom>
        </p:spPr>
      </p:pic>
    </p:spTree>
    <p:extLst>
      <p:ext uri="{BB962C8B-B14F-4D97-AF65-F5344CB8AC3E}">
        <p14:creationId xmlns:p14="http://schemas.microsoft.com/office/powerpoint/2010/main" val="119445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Achieve Configuration Management</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Enterprises utilize a variety of tools to achieve Configuration Management</a:t>
            </a:r>
          </a:p>
          <a:p>
            <a:pPr lvl="1"/>
            <a:r>
              <a:rPr lang="en-US" dirty="0"/>
              <a:t>We mainly think of CM as Software CM</a:t>
            </a:r>
          </a:p>
          <a:p>
            <a:pPr lvl="1"/>
            <a:r>
              <a:rPr lang="en-US" dirty="0"/>
              <a:t>Some of these tools achieve both HW and SW CM</a:t>
            </a:r>
          </a:p>
          <a:p>
            <a:r>
              <a:rPr lang="en-US" dirty="0"/>
              <a:t>Tools</a:t>
            </a:r>
          </a:p>
          <a:p>
            <a:pPr lvl="1"/>
            <a:r>
              <a:rPr lang="en-US" dirty="0"/>
              <a:t>Git</a:t>
            </a:r>
          </a:p>
          <a:p>
            <a:pPr lvl="1"/>
            <a:r>
              <a:rPr lang="en-US" dirty="0"/>
              <a:t>Chef</a:t>
            </a:r>
          </a:p>
          <a:p>
            <a:pPr lvl="1"/>
            <a:r>
              <a:rPr lang="en-US" dirty="0"/>
              <a:t>Puppet</a:t>
            </a:r>
          </a:p>
          <a:p>
            <a:pPr lvl="1"/>
            <a:r>
              <a:rPr lang="en-US" dirty="0"/>
              <a:t>Ansible</a:t>
            </a:r>
          </a:p>
          <a:p>
            <a:pPr lvl="1"/>
            <a:r>
              <a:rPr lang="en-US" dirty="0"/>
              <a:t>Docker</a:t>
            </a:r>
          </a:p>
          <a:p>
            <a:pPr lvl="1"/>
            <a:r>
              <a:rPr lang="en-US" dirty="0" err="1"/>
              <a:t>Podman</a:t>
            </a:r>
            <a:endParaRPr lang="en-US" dirty="0"/>
          </a:p>
          <a:p>
            <a:pPr lvl="1"/>
            <a:r>
              <a:rPr lang="en-US" dirty="0"/>
              <a:t>Terraform</a:t>
            </a:r>
          </a:p>
          <a:p>
            <a:pPr lvl="1"/>
            <a:r>
              <a:rPr lang="en-US" dirty="0"/>
              <a:t>SALTSTACK</a:t>
            </a:r>
          </a:p>
        </p:txBody>
      </p:sp>
    </p:spTree>
    <p:extLst>
      <p:ext uri="{BB962C8B-B14F-4D97-AF65-F5344CB8AC3E}">
        <p14:creationId xmlns:p14="http://schemas.microsoft.com/office/powerpoint/2010/main" val="418872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nline Media 5" title="Terraform in 100 Seconds">
            <a:hlinkClick r:id="" action="ppaction://media"/>
            <a:extLst>
              <a:ext uri="{FF2B5EF4-FFF2-40B4-BE49-F238E27FC236}">
                <a16:creationId xmlns:a16="http://schemas.microsoft.com/office/drawing/2014/main" id="{82D01A30-D9B4-6DBE-5B98-B220FF12104E}"/>
              </a:ext>
            </a:extLst>
          </p:cNvPr>
          <p:cNvPicPr>
            <a:picLocks noRot="1" noChangeAspect="1"/>
          </p:cNvPicPr>
          <p:nvPr>
            <a:videoFile r:link="rId1"/>
          </p:nvPr>
        </p:nvPicPr>
        <p:blipFill>
          <a:blip r:embed="rId3"/>
          <a:stretch>
            <a:fillRect/>
          </a:stretch>
        </p:blipFill>
        <p:spPr>
          <a:xfrm>
            <a:off x="803329" y="442451"/>
            <a:ext cx="7537342" cy="4258598"/>
          </a:xfrm>
          <a:prstGeom prst="rect">
            <a:avLst/>
          </a:prstGeom>
        </p:spPr>
      </p:pic>
    </p:spTree>
    <p:extLst>
      <p:ext uri="{BB962C8B-B14F-4D97-AF65-F5344CB8AC3E}">
        <p14:creationId xmlns:p14="http://schemas.microsoft.com/office/powerpoint/2010/main" val="245867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How Puppet Works">
            <a:hlinkClick r:id="" action="ppaction://media"/>
            <a:extLst>
              <a:ext uri="{FF2B5EF4-FFF2-40B4-BE49-F238E27FC236}">
                <a16:creationId xmlns:a16="http://schemas.microsoft.com/office/drawing/2014/main" id="{C133AC9C-3685-051C-9856-D44A5BC39C99}"/>
              </a:ext>
            </a:extLst>
          </p:cNvPr>
          <p:cNvPicPr>
            <a:picLocks noRot="1" noChangeAspect="1"/>
          </p:cNvPicPr>
          <p:nvPr>
            <a:videoFile r:link="rId1"/>
          </p:nvPr>
        </p:nvPicPr>
        <p:blipFill>
          <a:blip r:embed="rId3"/>
          <a:stretch>
            <a:fillRect/>
          </a:stretch>
        </p:blipFill>
        <p:spPr>
          <a:xfrm>
            <a:off x="759417" y="432235"/>
            <a:ext cx="7573505" cy="4279030"/>
          </a:xfrm>
          <a:prstGeom prst="rect">
            <a:avLst/>
          </a:prstGeom>
        </p:spPr>
      </p:pic>
    </p:spTree>
    <p:extLst>
      <p:ext uri="{BB962C8B-B14F-4D97-AF65-F5344CB8AC3E}">
        <p14:creationId xmlns:p14="http://schemas.microsoft.com/office/powerpoint/2010/main" val="13677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What is Risk?</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Risk defined by NIST</a:t>
            </a:r>
          </a:p>
          <a:p>
            <a:pPr lvl="1"/>
            <a:r>
              <a:rPr lang="en-US" dirty="0"/>
              <a:t>“An effect of uncertainty on or within information and technology. Cybersecurity risks relate to the loss of confidentiality, integrity, or availability of information, data, or information (or control) systems and reflect the potential adverse impacts to organizational operations (i.e., mission, functions, image, or reputation) and assets, individuals, other organizations, and the Nation. (Definition based on ISO Guide 73 [6] and NIST SP 800-60 Vol. 1 Rev. 1 [7])”</a:t>
            </a:r>
          </a:p>
        </p:txBody>
      </p:sp>
    </p:spTree>
    <p:extLst>
      <p:ext uri="{BB962C8B-B14F-4D97-AF65-F5344CB8AC3E}">
        <p14:creationId xmlns:p14="http://schemas.microsoft.com/office/powerpoint/2010/main" val="3329961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Risk Equation Broken Down</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Equation for calculating Risk</a:t>
            </a:r>
          </a:p>
          <a:p>
            <a:pPr lvl="1"/>
            <a:r>
              <a:rPr lang="en-US" dirty="0"/>
              <a:t>Risk = ARO X SLE</a:t>
            </a:r>
          </a:p>
          <a:p>
            <a:pPr lvl="2"/>
            <a:r>
              <a:rPr lang="en-US" dirty="0"/>
              <a:t>Annualized Rate of Occurrence </a:t>
            </a:r>
          </a:p>
          <a:p>
            <a:pPr lvl="2"/>
            <a:r>
              <a:rPr lang="en-US" dirty="0"/>
              <a:t>Single Loss Expectancy</a:t>
            </a:r>
          </a:p>
        </p:txBody>
      </p:sp>
    </p:spTree>
    <p:extLst>
      <p:ext uri="{BB962C8B-B14F-4D97-AF65-F5344CB8AC3E}">
        <p14:creationId xmlns:p14="http://schemas.microsoft.com/office/powerpoint/2010/main" val="318785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Example Risk</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Company A has 10 Servers. Each server contains 24 HDD at 3.4 TB each. Through historical data Company A has determined annually that they lose 2 Hard drives a year out of the 10 servers. Each HDD costs 4K and takes about a month to arrive at the Company for replacement. What is the combined SLE and ARO?</a:t>
            </a:r>
          </a:p>
          <a:p>
            <a:pPr lvl="1"/>
            <a:r>
              <a:rPr lang="en-US" dirty="0"/>
              <a:t>2 HDD per Year x 4000 = 8000 per year of loss</a:t>
            </a:r>
          </a:p>
        </p:txBody>
      </p:sp>
    </p:spTree>
    <p:extLst>
      <p:ext uri="{BB962C8B-B14F-4D97-AF65-F5344CB8AC3E}">
        <p14:creationId xmlns:p14="http://schemas.microsoft.com/office/powerpoint/2010/main" val="4811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Calculating Risk - CompTIA Security+ SY0-401: 2.1">
            <a:hlinkClick r:id="" action="ppaction://media"/>
            <a:extLst>
              <a:ext uri="{FF2B5EF4-FFF2-40B4-BE49-F238E27FC236}">
                <a16:creationId xmlns:a16="http://schemas.microsoft.com/office/drawing/2014/main" id="{49B3C124-865E-5ACA-7730-75D7152DD6E5}"/>
              </a:ext>
            </a:extLst>
          </p:cNvPr>
          <p:cNvPicPr>
            <a:picLocks noRot="1" noChangeAspect="1"/>
          </p:cNvPicPr>
          <p:nvPr>
            <a:videoFile r:link="rId1"/>
          </p:nvPr>
        </p:nvPicPr>
        <p:blipFill>
          <a:blip r:embed="rId3"/>
          <a:stretch>
            <a:fillRect/>
          </a:stretch>
        </p:blipFill>
        <p:spPr>
          <a:xfrm>
            <a:off x="555585" y="295936"/>
            <a:ext cx="8044405" cy="4545089"/>
          </a:xfrm>
          <a:prstGeom prst="rect">
            <a:avLst/>
          </a:prstGeom>
        </p:spPr>
      </p:pic>
    </p:spTree>
    <p:extLst>
      <p:ext uri="{BB962C8B-B14F-4D97-AF65-F5344CB8AC3E}">
        <p14:creationId xmlns:p14="http://schemas.microsoft.com/office/powerpoint/2010/main" val="34435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Asset Management</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ITAM (Information Technology Asset Management) is the process of ensuring an Organizations assets are accounted for, deployed, maintained, upgraded, and disposed of</a:t>
            </a:r>
          </a:p>
          <a:p>
            <a:pPr lvl="1"/>
            <a:r>
              <a:rPr lang="en-US" dirty="0"/>
              <a:t>An IT asset is either Hardware, Software, or Proprietary Information</a:t>
            </a:r>
          </a:p>
          <a:p>
            <a:pPr lvl="1"/>
            <a:endParaRPr lang="en-US" dirty="0"/>
          </a:p>
        </p:txBody>
      </p:sp>
      <p:pic>
        <p:nvPicPr>
          <p:cNvPr id="4" name="Picture 3">
            <a:extLst>
              <a:ext uri="{FF2B5EF4-FFF2-40B4-BE49-F238E27FC236}">
                <a16:creationId xmlns:a16="http://schemas.microsoft.com/office/drawing/2014/main" id="{F0AEDEA0-3600-22EF-6676-06B6A7AEAB82}"/>
              </a:ext>
            </a:extLst>
          </p:cNvPr>
          <p:cNvPicPr>
            <a:picLocks noChangeAspect="1"/>
          </p:cNvPicPr>
          <p:nvPr/>
        </p:nvPicPr>
        <p:blipFill>
          <a:blip r:embed="rId3"/>
          <a:stretch>
            <a:fillRect/>
          </a:stretch>
        </p:blipFill>
        <p:spPr>
          <a:xfrm>
            <a:off x="3353572" y="2442259"/>
            <a:ext cx="5212056" cy="2166192"/>
          </a:xfrm>
          <a:prstGeom prst="rect">
            <a:avLst/>
          </a:prstGeom>
        </p:spPr>
      </p:pic>
    </p:spTree>
    <p:extLst>
      <p:ext uri="{BB962C8B-B14F-4D97-AF65-F5344CB8AC3E}">
        <p14:creationId xmlns:p14="http://schemas.microsoft.com/office/powerpoint/2010/main" val="102330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Evaluating Risk</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Enterprise Risk is evaluated by Risk Registries</a:t>
            </a:r>
          </a:p>
          <a:p>
            <a:pPr lvl="1"/>
            <a:r>
              <a:rPr lang="en-US" dirty="0"/>
              <a:t>Projects for a company conduct Risk Assessment</a:t>
            </a:r>
          </a:p>
          <a:p>
            <a:pPr lvl="1"/>
            <a:r>
              <a:rPr lang="en-US" dirty="0"/>
              <a:t>Likelihood and possibilities are taken into account</a:t>
            </a:r>
          </a:p>
          <a:p>
            <a:pPr lvl="1"/>
            <a:r>
              <a:rPr lang="en-US" dirty="0"/>
              <a:t>Impact is assessed</a:t>
            </a:r>
          </a:p>
          <a:p>
            <a:r>
              <a:rPr lang="en-US" dirty="0"/>
              <a:t>Registry is laid out into a chart</a:t>
            </a:r>
          </a:p>
          <a:p>
            <a:pPr lvl="1"/>
            <a:r>
              <a:rPr lang="en-US" dirty="0"/>
              <a:t>Left column is likelihood of event</a:t>
            </a:r>
          </a:p>
          <a:p>
            <a:pPr lvl="1"/>
            <a:r>
              <a:rPr lang="en-US" dirty="0"/>
              <a:t>Top row is impact grade</a:t>
            </a:r>
          </a:p>
          <a:p>
            <a:pPr lvl="1"/>
            <a:endParaRPr lang="en-US" dirty="0"/>
          </a:p>
        </p:txBody>
      </p:sp>
      <p:pic>
        <p:nvPicPr>
          <p:cNvPr id="5" name="Picture 4">
            <a:extLst>
              <a:ext uri="{FF2B5EF4-FFF2-40B4-BE49-F238E27FC236}">
                <a16:creationId xmlns:a16="http://schemas.microsoft.com/office/drawing/2014/main" id="{39AB23B3-324F-08D4-44EC-B3933836F861}"/>
              </a:ext>
            </a:extLst>
          </p:cNvPr>
          <p:cNvPicPr>
            <a:picLocks noChangeAspect="1"/>
          </p:cNvPicPr>
          <p:nvPr/>
        </p:nvPicPr>
        <p:blipFill>
          <a:blip r:embed="rId3"/>
          <a:stretch>
            <a:fillRect/>
          </a:stretch>
        </p:blipFill>
        <p:spPr>
          <a:xfrm>
            <a:off x="5422144" y="2571751"/>
            <a:ext cx="2828120" cy="2177772"/>
          </a:xfrm>
          <a:prstGeom prst="rect">
            <a:avLst/>
          </a:prstGeom>
        </p:spPr>
      </p:pic>
    </p:spTree>
    <p:extLst>
      <p:ext uri="{BB962C8B-B14F-4D97-AF65-F5344CB8AC3E}">
        <p14:creationId xmlns:p14="http://schemas.microsoft.com/office/powerpoint/2010/main" val="246236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Risk Types</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Organizations incur risk on a daily basis</a:t>
            </a:r>
          </a:p>
          <a:p>
            <a:pPr lvl="1"/>
            <a:r>
              <a:rPr lang="en-US" dirty="0"/>
              <a:t>Types of risk organizations incur</a:t>
            </a:r>
          </a:p>
          <a:p>
            <a:pPr lvl="2"/>
            <a:r>
              <a:rPr lang="en-US" dirty="0"/>
              <a:t>Inherent risk</a:t>
            </a:r>
          </a:p>
          <a:p>
            <a:pPr lvl="2"/>
            <a:r>
              <a:rPr lang="en-US" dirty="0"/>
              <a:t>Residual Risk</a:t>
            </a:r>
          </a:p>
          <a:p>
            <a:r>
              <a:rPr lang="en-US" dirty="0"/>
              <a:t>Inherent Risk</a:t>
            </a:r>
          </a:p>
          <a:p>
            <a:pPr lvl="1"/>
            <a:r>
              <a:rPr lang="en-US" dirty="0"/>
              <a:t>A risk or event calculated with no controls established</a:t>
            </a:r>
          </a:p>
          <a:p>
            <a:pPr lvl="2"/>
            <a:r>
              <a:rPr lang="en-US" dirty="0" err="1"/>
              <a:t>Ie</a:t>
            </a:r>
            <a:r>
              <a:rPr lang="en-US" dirty="0"/>
              <a:t>. Implementing third-party Cloud services</a:t>
            </a:r>
          </a:p>
          <a:p>
            <a:r>
              <a:rPr lang="en-US" dirty="0"/>
              <a:t>Residual Risk</a:t>
            </a:r>
          </a:p>
          <a:p>
            <a:pPr lvl="1"/>
            <a:r>
              <a:rPr lang="en-US" dirty="0"/>
              <a:t>A risk or event calculated with the controls in place</a:t>
            </a:r>
          </a:p>
          <a:p>
            <a:pPr lvl="2"/>
            <a:r>
              <a:rPr lang="en-US" dirty="0" err="1"/>
              <a:t>Ie</a:t>
            </a:r>
            <a:r>
              <a:rPr lang="en-US" dirty="0"/>
              <a:t>. Implementing the cloud services with an organization firewall or load balancer in place</a:t>
            </a:r>
          </a:p>
          <a:p>
            <a:pPr lvl="2"/>
            <a:r>
              <a:rPr lang="en-US" dirty="0"/>
              <a:t>Remaining risk level is taken into account</a:t>
            </a:r>
          </a:p>
        </p:txBody>
      </p:sp>
    </p:spTree>
    <p:extLst>
      <p:ext uri="{BB962C8B-B14F-4D97-AF65-F5344CB8AC3E}">
        <p14:creationId xmlns:p14="http://schemas.microsoft.com/office/powerpoint/2010/main" val="2380249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Risk Appetite</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Organizations must establish how much risk they are willing to take on</a:t>
            </a:r>
          </a:p>
          <a:p>
            <a:pPr lvl="1"/>
            <a:r>
              <a:rPr lang="en-US" dirty="0"/>
              <a:t>Per project basis</a:t>
            </a:r>
          </a:p>
          <a:p>
            <a:pPr lvl="1"/>
            <a:endParaRPr lang="en-US" dirty="0"/>
          </a:p>
          <a:p>
            <a:endParaRPr lang="en-US" dirty="0"/>
          </a:p>
        </p:txBody>
      </p:sp>
      <p:pic>
        <p:nvPicPr>
          <p:cNvPr id="5" name="Picture 4">
            <a:extLst>
              <a:ext uri="{FF2B5EF4-FFF2-40B4-BE49-F238E27FC236}">
                <a16:creationId xmlns:a16="http://schemas.microsoft.com/office/drawing/2014/main" id="{ACFCB048-5012-9D93-C1D5-A6162763FA29}"/>
              </a:ext>
            </a:extLst>
          </p:cNvPr>
          <p:cNvPicPr>
            <a:picLocks noChangeAspect="1"/>
          </p:cNvPicPr>
          <p:nvPr/>
        </p:nvPicPr>
        <p:blipFill>
          <a:blip r:embed="rId3"/>
          <a:stretch>
            <a:fillRect/>
          </a:stretch>
        </p:blipFill>
        <p:spPr>
          <a:xfrm>
            <a:off x="3202980" y="1947619"/>
            <a:ext cx="4628830" cy="2603717"/>
          </a:xfrm>
          <a:prstGeom prst="rect">
            <a:avLst/>
          </a:prstGeom>
        </p:spPr>
      </p:pic>
    </p:spTree>
    <p:extLst>
      <p:ext uri="{BB962C8B-B14F-4D97-AF65-F5344CB8AC3E}">
        <p14:creationId xmlns:p14="http://schemas.microsoft.com/office/powerpoint/2010/main" val="286649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Assessment</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Build Cybersecurity Requirements</a:t>
            </a:r>
          </a:p>
          <a:p>
            <a:pPr lvl="1"/>
            <a:r>
              <a:rPr lang="en-US" dirty="0"/>
              <a:t>Build the policies around the identified risks</a:t>
            </a:r>
          </a:p>
          <a:p>
            <a:pPr lvl="1"/>
            <a:r>
              <a:rPr lang="en-US" dirty="0"/>
              <a:t>Remediate risks through control implementation</a:t>
            </a:r>
          </a:p>
          <a:p>
            <a:pPr lvl="2"/>
            <a:r>
              <a:rPr lang="en-US" dirty="0"/>
              <a:t>Utilize configuration management for achievement</a:t>
            </a:r>
          </a:p>
          <a:p>
            <a:pPr lvl="2"/>
            <a:r>
              <a:rPr lang="en-US" dirty="0"/>
              <a:t>Automation should be used to complete technical controls</a:t>
            </a:r>
          </a:p>
          <a:p>
            <a:r>
              <a:rPr lang="en-US" dirty="0"/>
              <a:t>Formal audit</a:t>
            </a:r>
          </a:p>
          <a:p>
            <a:pPr lvl="1"/>
            <a:r>
              <a:rPr lang="en-US" dirty="0"/>
              <a:t>May need to bring in an internal penetration team</a:t>
            </a:r>
          </a:p>
          <a:p>
            <a:pPr lvl="1"/>
            <a:r>
              <a:rPr lang="en-US" dirty="0"/>
              <a:t>Security may assess posture through self-assessment</a:t>
            </a:r>
          </a:p>
        </p:txBody>
      </p:sp>
    </p:spTree>
    <p:extLst>
      <p:ext uri="{BB962C8B-B14F-4D97-AF65-F5344CB8AC3E}">
        <p14:creationId xmlns:p14="http://schemas.microsoft.com/office/powerpoint/2010/main" val="424960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IT Risk Awareness</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Organization should be updating security training</a:t>
            </a:r>
          </a:p>
          <a:p>
            <a:pPr lvl="1"/>
            <a:r>
              <a:rPr lang="en-US" dirty="0"/>
              <a:t>Provide the knowledge to employees</a:t>
            </a:r>
          </a:p>
          <a:p>
            <a:r>
              <a:rPr lang="en-US" dirty="0"/>
              <a:t>IT is changing</a:t>
            </a:r>
          </a:p>
          <a:p>
            <a:pPr lvl="1"/>
            <a:r>
              <a:rPr lang="en-US" dirty="0"/>
              <a:t>Keep up to date on latest threats and technology</a:t>
            </a:r>
          </a:p>
          <a:p>
            <a:pPr lvl="1"/>
            <a:r>
              <a:rPr lang="en-US" dirty="0"/>
              <a:t>Intrusion protection systems have threat signatures that must be updated</a:t>
            </a:r>
          </a:p>
          <a:p>
            <a:pPr lvl="1"/>
            <a:r>
              <a:rPr lang="en-US" dirty="0"/>
              <a:t>Firewall rules need to be updated and tuned</a:t>
            </a:r>
          </a:p>
          <a:p>
            <a:pPr lvl="1"/>
            <a:r>
              <a:rPr lang="en-US" dirty="0"/>
              <a:t>Web Application Firewalls(WAF) must be tuned</a:t>
            </a:r>
          </a:p>
        </p:txBody>
      </p:sp>
      <p:pic>
        <p:nvPicPr>
          <p:cNvPr id="5" name="Picture 4">
            <a:extLst>
              <a:ext uri="{FF2B5EF4-FFF2-40B4-BE49-F238E27FC236}">
                <a16:creationId xmlns:a16="http://schemas.microsoft.com/office/drawing/2014/main" id="{ED3BA553-3F51-214D-6FA9-492325196B71}"/>
              </a:ext>
            </a:extLst>
          </p:cNvPr>
          <p:cNvPicPr>
            <a:picLocks noChangeAspect="1"/>
          </p:cNvPicPr>
          <p:nvPr/>
        </p:nvPicPr>
        <p:blipFill>
          <a:blip r:embed="rId3"/>
          <a:stretch>
            <a:fillRect/>
          </a:stretch>
        </p:blipFill>
        <p:spPr>
          <a:xfrm>
            <a:off x="5150161" y="3217555"/>
            <a:ext cx="2847963" cy="1429990"/>
          </a:xfrm>
          <a:prstGeom prst="rect">
            <a:avLst/>
          </a:prstGeom>
        </p:spPr>
      </p:pic>
    </p:spTree>
    <p:extLst>
      <p:ext uri="{BB962C8B-B14F-4D97-AF65-F5344CB8AC3E}">
        <p14:creationId xmlns:p14="http://schemas.microsoft.com/office/powerpoint/2010/main" val="3016687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Conferences</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As Security Professionals / IT Engineers Conferences are Important!</a:t>
            </a:r>
          </a:p>
          <a:p>
            <a:pPr lvl="1"/>
            <a:r>
              <a:rPr lang="en-US" dirty="0"/>
              <a:t>Conferences provide upcoming technologies</a:t>
            </a:r>
          </a:p>
          <a:p>
            <a:pPr lvl="1"/>
            <a:r>
              <a:rPr lang="en-US" dirty="0"/>
              <a:t>New Information / Research</a:t>
            </a:r>
          </a:p>
          <a:p>
            <a:r>
              <a:rPr lang="en-US" dirty="0"/>
              <a:t>Conferences:</a:t>
            </a:r>
          </a:p>
          <a:p>
            <a:pPr lvl="1"/>
            <a:r>
              <a:rPr lang="en-US" dirty="0"/>
              <a:t>DEFCON 2023</a:t>
            </a:r>
          </a:p>
          <a:p>
            <a:pPr lvl="1"/>
            <a:r>
              <a:rPr lang="en-US" dirty="0"/>
              <a:t>AWS </a:t>
            </a:r>
            <a:r>
              <a:rPr lang="en-US" dirty="0" err="1"/>
              <a:t>re:Inforce</a:t>
            </a:r>
            <a:r>
              <a:rPr lang="en-US" dirty="0"/>
              <a:t> / Invent</a:t>
            </a:r>
          </a:p>
          <a:p>
            <a:pPr lvl="1"/>
            <a:r>
              <a:rPr lang="en-US" dirty="0"/>
              <a:t>IBM GDS Security Digital Summit</a:t>
            </a:r>
          </a:p>
          <a:p>
            <a:pPr lvl="1"/>
            <a:r>
              <a:rPr lang="en-US" dirty="0"/>
              <a:t>CROWDSTRIKE FAL.CON Las Vegas 2022</a:t>
            </a:r>
          </a:p>
        </p:txBody>
      </p:sp>
      <p:pic>
        <p:nvPicPr>
          <p:cNvPr id="7" name="Picture 6">
            <a:extLst>
              <a:ext uri="{FF2B5EF4-FFF2-40B4-BE49-F238E27FC236}">
                <a16:creationId xmlns:a16="http://schemas.microsoft.com/office/drawing/2014/main" id="{6B468301-1EF2-B957-A033-68C2ED8CD398}"/>
              </a:ext>
            </a:extLst>
          </p:cNvPr>
          <p:cNvPicPr>
            <a:picLocks noChangeAspect="1"/>
          </p:cNvPicPr>
          <p:nvPr/>
        </p:nvPicPr>
        <p:blipFill>
          <a:blip r:embed="rId3"/>
          <a:stretch>
            <a:fillRect/>
          </a:stretch>
        </p:blipFill>
        <p:spPr>
          <a:xfrm>
            <a:off x="5432292" y="2532862"/>
            <a:ext cx="2991707" cy="1988160"/>
          </a:xfrm>
          <a:prstGeom prst="rect">
            <a:avLst/>
          </a:prstGeom>
        </p:spPr>
      </p:pic>
    </p:spTree>
    <p:extLst>
      <p:ext uri="{BB962C8B-B14F-4D97-AF65-F5344CB8AC3E}">
        <p14:creationId xmlns:p14="http://schemas.microsoft.com/office/powerpoint/2010/main" val="212788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Regulations</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Government regulations affect Risk management</a:t>
            </a:r>
          </a:p>
          <a:p>
            <a:pPr lvl="1"/>
            <a:r>
              <a:rPr lang="en-US" dirty="0"/>
              <a:t>Organizations must adhere to certain regulations in order to operate</a:t>
            </a:r>
          </a:p>
          <a:p>
            <a:r>
              <a:rPr lang="en-US" dirty="0"/>
              <a:t>HIPPA</a:t>
            </a:r>
          </a:p>
          <a:p>
            <a:pPr lvl="1"/>
            <a:r>
              <a:rPr lang="en-US" dirty="0"/>
              <a:t>Health Insurance Portability and Accountability Act </a:t>
            </a:r>
          </a:p>
          <a:p>
            <a:r>
              <a:rPr lang="en-US" dirty="0"/>
              <a:t>PCI DSS</a:t>
            </a:r>
          </a:p>
          <a:p>
            <a:pPr lvl="1"/>
            <a:r>
              <a:rPr lang="en-US" dirty="0"/>
              <a:t>Payment Card Industry Data Security Standard</a:t>
            </a:r>
          </a:p>
          <a:p>
            <a:r>
              <a:rPr lang="en-US" dirty="0"/>
              <a:t>SOX</a:t>
            </a:r>
          </a:p>
          <a:p>
            <a:pPr lvl="1"/>
            <a:r>
              <a:rPr lang="en-US" dirty="0"/>
              <a:t>Sarbanes-Oxley Act</a:t>
            </a:r>
          </a:p>
          <a:p>
            <a:r>
              <a:rPr lang="en-US" dirty="0"/>
              <a:t>TCPA</a:t>
            </a:r>
          </a:p>
          <a:p>
            <a:pPr lvl="1"/>
            <a:r>
              <a:rPr lang="en-US" dirty="0"/>
              <a:t>Telephone Consumer Protection Act</a:t>
            </a:r>
          </a:p>
          <a:p>
            <a:r>
              <a:rPr lang="en-US" dirty="0"/>
              <a:t>GDPR</a:t>
            </a:r>
          </a:p>
          <a:p>
            <a:pPr lvl="1"/>
            <a:r>
              <a:rPr lang="en-US" dirty="0"/>
              <a:t>General Data Protection Regulation (EU)</a:t>
            </a:r>
          </a:p>
        </p:txBody>
      </p:sp>
    </p:spTree>
    <p:extLst>
      <p:ext uri="{BB962C8B-B14F-4D97-AF65-F5344CB8AC3E}">
        <p14:creationId xmlns:p14="http://schemas.microsoft.com/office/powerpoint/2010/main" val="34745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Risk Analysis - SY0-601 CompTIA Security+ : 5.4">
            <a:hlinkClick r:id="" action="ppaction://media"/>
            <a:extLst>
              <a:ext uri="{FF2B5EF4-FFF2-40B4-BE49-F238E27FC236}">
                <a16:creationId xmlns:a16="http://schemas.microsoft.com/office/drawing/2014/main" id="{51BB01B6-26BF-0750-C49B-ABC11D455D3F}"/>
              </a:ext>
            </a:extLst>
          </p:cNvPr>
          <p:cNvPicPr>
            <a:picLocks noRot="1" noChangeAspect="1"/>
          </p:cNvPicPr>
          <p:nvPr>
            <a:videoFile r:link="rId1"/>
          </p:nvPr>
        </p:nvPicPr>
        <p:blipFill>
          <a:blip r:embed="rId3"/>
          <a:stretch>
            <a:fillRect/>
          </a:stretch>
        </p:blipFill>
        <p:spPr>
          <a:xfrm>
            <a:off x="648586" y="439124"/>
            <a:ext cx="7846828" cy="4265251"/>
          </a:xfrm>
          <a:prstGeom prst="rect">
            <a:avLst/>
          </a:prstGeom>
        </p:spPr>
      </p:pic>
    </p:spTree>
    <p:extLst>
      <p:ext uri="{BB962C8B-B14F-4D97-AF65-F5344CB8AC3E}">
        <p14:creationId xmlns:p14="http://schemas.microsoft.com/office/powerpoint/2010/main" val="5776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EDC7-9A2F-49EE-0953-EA0F73F0EE9E}"/>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136071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Life Cycle of an Asset</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The life cycle of a single asset regardless of Hardware / software will be:</a:t>
            </a:r>
          </a:p>
          <a:p>
            <a:pPr lvl="1"/>
            <a:r>
              <a:rPr lang="en-US" dirty="0"/>
              <a:t>Identify</a:t>
            </a:r>
          </a:p>
          <a:p>
            <a:pPr lvl="1"/>
            <a:r>
              <a:rPr lang="en-US" dirty="0"/>
              <a:t>Procure</a:t>
            </a:r>
          </a:p>
          <a:p>
            <a:pPr lvl="1"/>
            <a:r>
              <a:rPr lang="en-US" dirty="0"/>
              <a:t>Commission / Distribute</a:t>
            </a:r>
          </a:p>
          <a:p>
            <a:pPr lvl="1"/>
            <a:r>
              <a:rPr lang="en-US" dirty="0"/>
              <a:t>Maintain / Update</a:t>
            </a:r>
          </a:p>
          <a:p>
            <a:pPr lvl="1"/>
            <a:r>
              <a:rPr lang="en-US" dirty="0"/>
              <a:t>Dispose (10 Years)</a:t>
            </a:r>
          </a:p>
        </p:txBody>
      </p:sp>
      <p:pic>
        <p:nvPicPr>
          <p:cNvPr id="5" name="Picture 4">
            <a:extLst>
              <a:ext uri="{FF2B5EF4-FFF2-40B4-BE49-F238E27FC236}">
                <a16:creationId xmlns:a16="http://schemas.microsoft.com/office/drawing/2014/main" id="{C19DC25B-335A-05DD-B297-D2BD8FE81CC6}"/>
              </a:ext>
            </a:extLst>
          </p:cNvPr>
          <p:cNvPicPr>
            <a:picLocks noChangeAspect="1"/>
          </p:cNvPicPr>
          <p:nvPr/>
        </p:nvPicPr>
        <p:blipFill>
          <a:blip r:embed="rId3"/>
          <a:stretch>
            <a:fillRect/>
          </a:stretch>
        </p:blipFill>
        <p:spPr>
          <a:xfrm>
            <a:off x="3848220" y="2663684"/>
            <a:ext cx="4514850" cy="1876425"/>
          </a:xfrm>
          <a:prstGeom prst="rect">
            <a:avLst/>
          </a:prstGeom>
        </p:spPr>
      </p:pic>
    </p:spTree>
    <p:extLst>
      <p:ext uri="{BB962C8B-B14F-4D97-AF65-F5344CB8AC3E}">
        <p14:creationId xmlns:p14="http://schemas.microsoft.com/office/powerpoint/2010/main" val="3674991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ITAM Importance</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ITAM is a major component for Risk Management</a:t>
            </a:r>
          </a:p>
          <a:p>
            <a:pPr lvl="1"/>
            <a:r>
              <a:rPr lang="en-US" dirty="0"/>
              <a:t>Gives security professionals visibility of the organizations assets</a:t>
            </a:r>
          </a:p>
          <a:p>
            <a:pPr lvl="1"/>
            <a:r>
              <a:rPr lang="en-US" dirty="0"/>
              <a:t>Allows for security professionals to know what is at risk for end of life</a:t>
            </a:r>
          </a:p>
          <a:p>
            <a:pPr lvl="2"/>
            <a:r>
              <a:rPr lang="en-US" dirty="0"/>
              <a:t>Conduct assessments</a:t>
            </a:r>
          </a:p>
          <a:p>
            <a:r>
              <a:rPr lang="en-US" dirty="0"/>
              <a:t>Have a centralized source of Updated IT Asset information</a:t>
            </a:r>
          </a:p>
          <a:p>
            <a:pPr lvl="1"/>
            <a:r>
              <a:rPr lang="en-US" dirty="0"/>
              <a:t>Allow for all asset information in one location </a:t>
            </a:r>
          </a:p>
          <a:p>
            <a:r>
              <a:rPr lang="en-US" dirty="0"/>
              <a:t>Gain better visibility of IT Assets</a:t>
            </a:r>
          </a:p>
          <a:p>
            <a:pPr lvl="1"/>
            <a:r>
              <a:rPr lang="en-US" dirty="0"/>
              <a:t>Can not manage what you do not know</a:t>
            </a:r>
          </a:p>
          <a:p>
            <a:r>
              <a:rPr lang="en-US" dirty="0"/>
              <a:t>Optimize Performance of IT Infrastructure</a:t>
            </a:r>
          </a:p>
          <a:p>
            <a:pPr lvl="1"/>
            <a:r>
              <a:rPr lang="en-US" dirty="0"/>
              <a:t>EOL assets / Upgrades</a:t>
            </a:r>
          </a:p>
          <a:p>
            <a:r>
              <a:rPr lang="en-US" dirty="0"/>
              <a:t>Maximize utilization of IT Investments and Expenditures</a:t>
            </a:r>
          </a:p>
          <a:p>
            <a:pPr lvl="1"/>
            <a:r>
              <a:rPr lang="en-US" dirty="0"/>
              <a:t>Avoid duplicate purchases and Underutilized resources</a:t>
            </a:r>
          </a:p>
          <a:p>
            <a:pPr lvl="1"/>
            <a:endParaRPr lang="en-US" dirty="0"/>
          </a:p>
        </p:txBody>
      </p:sp>
    </p:spTree>
    <p:extLst>
      <p:ext uri="{BB962C8B-B14F-4D97-AF65-F5344CB8AC3E}">
        <p14:creationId xmlns:p14="http://schemas.microsoft.com/office/powerpoint/2010/main" val="89558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Achieve ITAM</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There are many applications out in the world to achieve ITAM</a:t>
            </a:r>
          </a:p>
          <a:p>
            <a:r>
              <a:rPr lang="en-US" dirty="0"/>
              <a:t>One thing to note is if you can automate something do it</a:t>
            </a:r>
          </a:p>
          <a:p>
            <a:r>
              <a:rPr lang="en-US" dirty="0"/>
              <a:t>If something already exists push the task on to a third party application</a:t>
            </a:r>
          </a:p>
          <a:p>
            <a:r>
              <a:rPr lang="en-US" dirty="0"/>
              <a:t>Software qualities to look for</a:t>
            </a:r>
          </a:p>
          <a:p>
            <a:pPr lvl="1"/>
            <a:r>
              <a:rPr lang="en-US" dirty="0"/>
              <a:t>Discovery and inventory features</a:t>
            </a:r>
          </a:p>
          <a:p>
            <a:pPr lvl="1"/>
            <a:r>
              <a:rPr lang="en-US" dirty="0"/>
              <a:t>ITAM Database</a:t>
            </a:r>
          </a:p>
          <a:p>
            <a:pPr lvl="1"/>
            <a:r>
              <a:rPr lang="en-US" dirty="0"/>
              <a:t>Supports the assets in your current environment</a:t>
            </a:r>
          </a:p>
          <a:p>
            <a:r>
              <a:rPr lang="en-US" dirty="0"/>
              <a:t>Enterprise Applications</a:t>
            </a:r>
          </a:p>
          <a:p>
            <a:pPr lvl="1"/>
            <a:r>
              <a:rPr lang="en-US" dirty="0"/>
              <a:t>SolarWinds Help Desk</a:t>
            </a:r>
          </a:p>
          <a:p>
            <a:pPr lvl="1"/>
            <a:r>
              <a:rPr lang="en-US" dirty="0"/>
              <a:t>ServiceNow IT Asset Management</a:t>
            </a:r>
          </a:p>
          <a:p>
            <a:pPr lvl="1"/>
            <a:r>
              <a:rPr lang="en-US" dirty="0"/>
              <a:t>ManageEngine </a:t>
            </a:r>
            <a:r>
              <a:rPr lang="en-US" dirty="0" err="1"/>
              <a:t>AssetExplorer</a:t>
            </a:r>
            <a:endParaRPr lang="en-US" dirty="0"/>
          </a:p>
          <a:p>
            <a:pPr lvl="1"/>
            <a:r>
              <a:rPr lang="en-US" dirty="0" err="1"/>
              <a:t>MMSoft</a:t>
            </a:r>
            <a:r>
              <a:rPr lang="en-US" dirty="0"/>
              <a:t> </a:t>
            </a:r>
            <a:r>
              <a:rPr lang="en-US" dirty="0" err="1"/>
              <a:t>Pulseaway</a:t>
            </a:r>
            <a:endParaRPr lang="en-US" dirty="0"/>
          </a:p>
          <a:p>
            <a:pPr lvl="1"/>
            <a:r>
              <a:rPr lang="en-US" dirty="0"/>
              <a:t>Asset Panda</a:t>
            </a:r>
          </a:p>
          <a:p>
            <a:pPr lvl="1"/>
            <a:endParaRPr lang="en-US" dirty="0"/>
          </a:p>
        </p:txBody>
      </p:sp>
      <p:pic>
        <p:nvPicPr>
          <p:cNvPr id="5" name="Picture 4">
            <a:extLst>
              <a:ext uri="{FF2B5EF4-FFF2-40B4-BE49-F238E27FC236}">
                <a16:creationId xmlns:a16="http://schemas.microsoft.com/office/drawing/2014/main" id="{DA659F78-6F86-AA19-D22E-2540741A6C4D}"/>
              </a:ext>
            </a:extLst>
          </p:cNvPr>
          <p:cNvPicPr>
            <a:picLocks noChangeAspect="1"/>
          </p:cNvPicPr>
          <p:nvPr/>
        </p:nvPicPr>
        <p:blipFill>
          <a:blip r:embed="rId3"/>
          <a:stretch>
            <a:fillRect/>
          </a:stretch>
        </p:blipFill>
        <p:spPr>
          <a:xfrm>
            <a:off x="5839265" y="2945341"/>
            <a:ext cx="2963609" cy="1619356"/>
          </a:xfrm>
          <a:prstGeom prst="rect">
            <a:avLst/>
          </a:prstGeom>
        </p:spPr>
      </p:pic>
    </p:spTree>
    <p:extLst>
      <p:ext uri="{BB962C8B-B14F-4D97-AF65-F5344CB8AC3E}">
        <p14:creationId xmlns:p14="http://schemas.microsoft.com/office/powerpoint/2010/main" val="317149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IT Asset Management With Discovery Agents">
            <a:hlinkClick r:id="" action="ppaction://media"/>
            <a:extLst>
              <a:ext uri="{FF2B5EF4-FFF2-40B4-BE49-F238E27FC236}">
                <a16:creationId xmlns:a16="http://schemas.microsoft.com/office/drawing/2014/main" id="{5896F922-D8D6-4021-4506-BBDC395DF6E2}"/>
              </a:ext>
            </a:extLst>
          </p:cNvPr>
          <p:cNvPicPr>
            <a:picLocks noRot="1" noChangeAspect="1"/>
          </p:cNvPicPr>
          <p:nvPr>
            <a:videoFile r:link="rId1"/>
          </p:nvPr>
        </p:nvPicPr>
        <p:blipFill>
          <a:blip r:embed="rId4"/>
          <a:stretch>
            <a:fillRect/>
          </a:stretch>
        </p:blipFill>
        <p:spPr>
          <a:xfrm>
            <a:off x="728420" y="414030"/>
            <a:ext cx="7620000" cy="4305300"/>
          </a:xfrm>
          <a:prstGeom prst="rect">
            <a:avLst/>
          </a:prstGeom>
        </p:spPr>
      </p:pic>
    </p:spTree>
    <p:extLst>
      <p:ext uri="{BB962C8B-B14F-4D97-AF65-F5344CB8AC3E}">
        <p14:creationId xmlns:p14="http://schemas.microsoft.com/office/powerpoint/2010/main" val="79026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Software Asset Management | Overview">
            <a:hlinkClick r:id="" action="ppaction://media"/>
            <a:extLst>
              <a:ext uri="{FF2B5EF4-FFF2-40B4-BE49-F238E27FC236}">
                <a16:creationId xmlns:a16="http://schemas.microsoft.com/office/drawing/2014/main" id="{8F63BA03-49B3-7859-B0E1-C84064EB938E}"/>
              </a:ext>
            </a:extLst>
          </p:cNvPr>
          <p:cNvPicPr>
            <a:picLocks noRot="1" noChangeAspect="1"/>
          </p:cNvPicPr>
          <p:nvPr>
            <a:videoFile r:link="rId1"/>
          </p:nvPr>
        </p:nvPicPr>
        <p:blipFill>
          <a:blip r:embed="rId4"/>
          <a:stretch>
            <a:fillRect/>
          </a:stretch>
        </p:blipFill>
        <p:spPr>
          <a:xfrm>
            <a:off x="986725" y="452667"/>
            <a:ext cx="7235993" cy="4088336"/>
          </a:xfrm>
          <a:prstGeom prst="rect">
            <a:avLst/>
          </a:prstGeom>
        </p:spPr>
      </p:pic>
    </p:spTree>
    <p:extLst>
      <p:ext uri="{BB962C8B-B14F-4D97-AF65-F5344CB8AC3E}">
        <p14:creationId xmlns:p14="http://schemas.microsoft.com/office/powerpoint/2010/main" val="13554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ITAM Categories</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a:xfrm>
            <a:off x="720000" y="1100380"/>
            <a:ext cx="7704000" cy="3508070"/>
          </a:xfrm>
        </p:spPr>
        <p:txBody>
          <a:bodyPr/>
          <a:lstStyle/>
          <a:p>
            <a:r>
              <a:rPr lang="en-US" dirty="0"/>
              <a:t>Organization will need to be aware of the following assets</a:t>
            </a:r>
          </a:p>
          <a:p>
            <a:pPr lvl="1"/>
            <a:r>
              <a:rPr lang="en-US" dirty="0"/>
              <a:t>Software Asset Management</a:t>
            </a:r>
          </a:p>
          <a:p>
            <a:pPr lvl="2"/>
            <a:r>
              <a:rPr lang="en-US" dirty="0"/>
              <a:t>Manage Licenses</a:t>
            </a:r>
          </a:p>
          <a:p>
            <a:pPr lvl="1"/>
            <a:r>
              <a:rPr lang="en-US" dirty="0"/>
              <a:t>Hardware Asset Management</a:t>
            </a:r>
          </a:p>
          <a:p>
            <a:pPr lvl="2"/>
            <a:r>
              <a:rPr lang="en-US" dirty="0"/>
              <a:t>Manage Hardware through Serial Numbers and Service Contracts</a:t>
            </a:r>
          </a:p>
          <a:p>
            <a:pPr lvl="1"/>
            <a:r>
              <a:rPr lang="en-US" dirty="0"/>
              <a:t>Mobile Asset Management</a:t>
            </a:r>
          </a:p>
          <a:p>
            <a:pPr lvl="2"/>
            <a:r>
              <a:rPr lang="en-US" dirty="0"/>
              <a:t>Manage Issued Phones, Tablets, Air card's</a:t>
            </a:r>
          </a:p>
          <a:p>
            <a:pPr lvl="1"/>
            <a:r>
              <a:rPr lang="en-US" dirty="0"/>
              <a:t>Cloud Asset Management</a:t>
            </a:r>
          </a:p>
          <a:p>
            <a:pPr lvl="2"/>
            <a:r>
              <a:rPr lang="en-US" dirty="0"/>
              <a:t>Manage cloud assets, contracts, Apps</a:t>
            </a:r>
          </a:p>
          <a:p>
            <a:pPr lvl="1"/>
            <a:r>
              <a:rPr lang="en-US" dirty="0"/>
              <a:t>Digital Asset Management</a:t>
            </a:r>
          </a:p>
          <a:p>
            <a:pPr lvl="2"/>
            <a:r>
              <a:rPr lang="en-US" dirty="0"/>
              <a:t>Manage company Videos, Images, Content</a:t>
            </a:r>
          </a:p>
          <a:p>
            <a:pPr lvl="1"/>
            <a:endParaRPr lang="en-US" dirty="0"/>
          </a:p>
        </p:txBody>
      </p:sp>
      <p:pic>
        <p:nvPicPr>
          <p:cNvPr id="5" name="Picture 4">
            <a:extLst>
              <a:ext uri="{FF2B5EF4-FFF2-40B4-BE49-F238E27FC236}">
                <a16:creationId xmlns:a16="http://schemas.microsoft.com/office/drawing/2014/main" id="{D79D5CDA-BB6F-F624-2176-91E1A51C9778}"/>
              </a:ext>
            </a:extLst>
          </p:cNvPr>
          <p:cNvPicPr>
            <a:picLocks noChangeAspect="1"/>
          </p:cNvPicPr>
          <p:nvPr/>
        </p:nvPicPr>
        <p:blipFill>
          <a:blip r:embed="rId3"/>
          <a:stretch>
            <a:fillRect/>
          </a:stretch>
        </p:blipFill>
        <p:spPr>
          <a:xfrm>
            <a:off x="6349140" y="3105444"/>
            <a:ext cx="2025112" cy="1361564"/>
          </a:xfrm>
          <a:prstGeom prst="rect">
            <a:avLst/>
          </a:prstGeom>
        </p:spPr>
      </p:pic>
    </p:spTree>
    <p:extLst>
      <p:ext uri="{BB962C8B-B14F-4D97-AF65-F5344CB8AC3E}">
        <p14:creationId xmlns:p14="http://schemas.microsoft.com/office/powerpoint/2010/main" val="59561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571-8F37-F3E4-9A36-DABD8918072E}"/>
              </a:ext>
            </a:extLst>
          </p:cNvPr>
          <p:cNvSpPr>
            <a:spLocks noGrp="1"/>
          </p:cNvSpPr>
          <p:nvPr>
            <p:ph type="title"/>
          </p:nvPr>
        </p:nvSpPr>
        <p:spPr/>
        <p:txBody>
          <a:bodyPr/>
          <a:lstStyle/>
          <a:p>
            <a:r>
              <a:rPr lang="en-US" dirty="0"/>
              <a:t>Configuration Management</a:t>
            </a:r>
          </a:p>
        </p:txBody>
      </p:sp>
      <p:sp>
        <p:nvSpPr>
          <p:cNvPr id="3" name="Text Placeholder 2">
            <a:extLst>
              <a:ext uri="{FF2B5EF4-FFF2-40B4-BE49-F238E27FC236}">
                <a16:creationId xmlns:a16="http://schemas.microsoft.com/office/drawing/2014/main" id="{31F13166-CDA2-3936-E321-41FD79997618}"/>
              </a:ext>
            </a:extLst>
          </p:cNvPr>
          <p:cNvSpPr>
            <a:spLocks noGrp="1"/>
          </p:cNvSpPr>
          <p:nvPr>
            <p:ph type="body" idx="1"/>
          </p:nvPr>
        </p:nvSpPr>
        <p:spPr/>
        <p:txBody>
          <a:bodyPr/>
          <a:lstStyle/>
          <a:p>
            <a:r>
              <a:rPr lang="en-US" dirty="0"/>
              <a:t>“Configuration Management is a systems engineering process for establishing consistency of a products attributes throughout its life” –Atlassian</a:t>
            </a:r>
          </a:p>
          <a:p>
            <a:r>
              <a:rPr lang="en-US" dirty="0"/>
              <a:t>IT Configuration Management is the process of tracking Software and Hardware through its many iterations</a:t>
            </a:r>
          </a:p>
          <a:p>
            <a:pPr lvl="1"/>
            <a:r>
              <a:rPr lang="en-US" dirty="0"/>
              <a:t>SDLC part of CM</a:t>
            </a:r>
          </a:p>
          <a:p>
            <a:r>
              <a:rPr lang="en-US" dirty="0"/>
              <a:t>Factors that goes into Configuration Management</a:t>
            </a:r>
          </a:p>
          <a:p>
            <a:pPr lvl="1"/>
            <a:r>
              <a:rPr lang="en-US" dirty="0"/>
              <a:t>Identification</a:t>
            </a:r>
          </a:p>
          <a:p>
            <a:pPr lvl="1"/>
            <a:r>
              <a:rPr lang="en-US" dirty="0"/>
              <a:t>Baseline</a:t>
            </a:r>
          </a:p>
          <a:p>
            <a:pPr lvl="1"/>
            <a:r>
              <a:rPr lang="en-US" dirty="0"/>
              <a:t>Version Control</a:t>
            </a:r>
          </a:p>
          <a:p>
            <a:pPr lvl="1"/>
            <a:r>
              <a:rPr lang="en-US" dirty="0"/>
              <a:t>Auditing</a:t>
            </a:r>
          </a:p>
        </p:txBody>
      </p:sp>
      <p:pic>
        <p:nvPicPr>
          <p:cNvPr id="5" name="Picture 4">
            <a:extLst>
              <a:ext uri="{FF2B5EF4-FFF2-40B4-BE49-F238E27FC236}">
                <a16:creationId xmlns:a16="http://schemas.microsoft.com/office/drawing/2014/main" id="{4D4C8E11-C9BC-344A-F8A4-46951E4546D7}"/>
              </a:ext>
            </a:extLst>
          </p:cNvPr>
          <p:cNvPicPr>
            <a:picLocks noChangeAspect="1"/>
          </p:cNvPicPr>
          <p:nvPr/>
        </p:nvPicPr>
        <p:blipFill>
          <a:blip r:embed="rId3"/>
          <a:stretch>
            <a:fillRect/>
          </a:stretch>
        </p:blipFill>
        <p:spPr>
          <a:xfrm>
            <a:off x="2454164" y="2911315"/>
            <a:ext cx="6117021" cy="1506045"/>
          </a:xfrm>
          <a:prstGeom prst="rect">
            <a:avLst/>
          </a:prstGeom>
        </p:spPr>
      </p:pic>
    </p:spTree>
    <p:extLst>
      <p:ext uri="{BB962C8B-B14F-4D97-AF65-F5344CB8AC3E}">
        <p14:creationId xmlns:p14="http://schemas.microsoft.com/office/powerpoint/2010/main" val="1865944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2580</TotalTime>
  <Words>2044</Words>
  <Application>Microsoft Office PowerPoint</Application>
  <PresentationFormat>On-screen Show (16:9)</PresentationFormat>
  <Paragraphs>241</Paragraphs>
  <Slides>28</Slides>
  <Notes>21</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Calisto MT</vt:lpstr>
      <vt:lpstr>Overpass</vt:lpstr>
      <vt:lpstr>Wingdings 2</vt:lpstr>
      <vt:lpstr>Slate</vt:lpstr>
      <vt:lpstr> Assignment 4</vt:lpstr>
      <vt:lpstr>Asset Management</vt:lpstr>
      <vt:lpstr>Life Cycle of an Asset</vt:lpstr>
      <vt:lpstr>ITAM Importance</vt:lpstr>
      <vt:lpstr>Achieve ITAM</vt:lpstr>
      <vt:lpstr>PowerPoint Presentation</vt:lpstr>
      <vt:lpstr>PowerPoint Presentation</vt:lpstr>
      <vt:lpstr>ITAM Categories</vt:lpstr>
      <vt:lpstr>Configuration Management</vt:lpstr>
      <vt:lpstr>Why is this Important</vt:lpstr>
      <vt:lpstr>CM Breakdown</vt:lpstr>
      <vt:lpstr>PowerPoint Presentation</vt:lpstr>
      <vt:lpstr>Achieve Configuration Management</vt:lpstr>
      <vt:lpstr>PowerPoint Presentation</vt:lpstr>
      <vt:lpstr>PowerPoint Presentation</vt:lpstr>
      <vt:lpstr>What is Risk?</vt:lpstr>
      <vt:lpstr>Risk Equation Broken Down</vt:lpstr>
      <vt:lpstr>Example Risk</vt:lpstr>
      <vt:lpstr>PowerPoint Presentation</vt:lpstr>
      <vt:lpstr>Evaluating Risk</vt:lpstr>
      <vt:lpstr>Risk Types</vt:lpstr>
      <vt:lpstr>Risk Appetite</vt:lpstr>
      <vt:lpstr>Assessment</vt:lpstr>
      <vt:lpstr>IT Risk Awareness</vt:lpstr>
      <vt:lpstr>Conferences</vt:lpstr>
      <vt:lpstr>Regulations</vt:lpstr>
      <vt:lpstr>PowerPoint Presentation</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Mercy College IASP 540  INFORMATION ASSURANCE / RISK MANAGEMENT</dc:title>
  <dc:creator>Suchocki, Adam</dc:creator>
  <cp:lastModifiedBy>Suchocki, Adam</cp:lastModifiedBy>
  <cp:revision>48</cp:revision>
  <dcterms:modified xsi:type="dcterms:W3CDTF">2023-10-02T15:20:13Z</dcterms:modified>
</cp:coreProperties>
</file>