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9.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28"/>
  </p:notesMasterIdLst>
  <p:sldIdLst>
    <p:sldId id="346" r:id="rId2"/>
    <p:sldId id="315" r:id="rId3"/>
    <p:sldId id="316" r:id="rId4"/>
    <p:sldId id="318" r:id="rId5"/>
    <p:sldId id="319" r:id="rId6"/>
    <p:sldId id="320" r:id="rId7"/>
    <p:sldId id="324" r:id="rId8"/>
    <p:sldId id="325" r:id="rId9"/>
    <p:sldId id="267" r:id="rId10"/>
    <p:sldId id="326" r:id="rId11"/>
    <p:sldId id="343" r:id="rId12"/>
    <p:sldId id="342" r:id="rId13"/>
    <p:sldId id="327" r:id="rId14"/>
    <p:sldId id="331" r:id="rId15"/>
    <p:sldId id="344" r:id="rId16"/>
    <p:sldId id="328" r:id="rId17"/>
    <p:sldId id="329" r:id="rId18"/>
    <p:sldId id="330" r:id="rId19"/>
    <p:sldId id="332" r:id="rId20"/>
    <p:sldId id="337" r:id="rId21"/>
    <p:sldId id="333" r:id="rId22"/>
    <p:sldId id="334" r:id="rId23"/>
    <p:sldId id="335" r:id="rId24"/>
    <p:sldId id="336" r:id="rId25"/>
    <p:sldId id="338" r:id="rId26"/>
    <p:sldId id="32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971A8D-329D-463C-B205-9005A53A53E8}">
  <a:tblStyle styleId="{CF971A8D-329D-463C-B205-9005A53A53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7037" autoAdjust="0"/>
  </p:normalViewPr>
  <p:slideViewPr>
    <p:cSldViewPr snapToGrid="0">
      <p:cViewPr varScale="1">
        <p:scale>
          <a:sx n="165" d="100"/>
          <a:sy n="165" d="100"/>
        </p:scale>
        <p:origin x="1620"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BIA is the process of evaluating an Information Systems impact if down and effects the businesses continuity plan.  We can range the impact from High to Low and will consider the importance of the IS. This Analysis is required to comprehend the priorities of the IS and the contingency Planning Requirements. The SDLC encompasses this analysis during the initiation phase and Development phase. </a:t>
            </a:r>
          </a:p>
        </p:txBody>
      </p:sp>
    </p:spTree>
    <p:extLst>
      <p:ext uri="{BB962C8B-B14F-4D97-AF65-F5344CB8AC3E}">
        <p14:creationId xmlns:p14="http://schemas.microsoft.com/office/powerpoint/2010/main" val="3059710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ISCP Differs from a DRP in that they are non site specific and includes detailed procedures for recovering that system</a:t>
            </a:r>
          </a:p>
          <a:p>
            <a:r>
              <a:rPr lang="en-US" dirty="0"/>
              <a:t>The ISCP is broken down into multiple processes which are BIA Preventive controls contingency strategy TT&amp;E and Maintenance</a:t>
            </a:r>
          </a:p>
        </p:txBody>
      </p:sp>
    </p:spTree>
    <p:extLst>
      <p:ext uri="{BB962C8B-B14F-4D97-AF65-F5344CB8AC3E}">
        <p14:creationId xmlns:p14="http://schemas.microsoft.com/office/powerpoint/2010/main" val="1727116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the BIA is being conducted, we might be able to identify ways to mitigate or remove vulnerabilities. Some controls we can use to mitigate vulnerabilities like electrical shorts, Fires, Power Outages and data loss are UPS’s generators fire suppression Offsite backups and heat and water proof containers for the media</a:t>
            </a:r>
          </a:p>
        </p:txBody>
      </p:sp>
    </p:spTree>
    <p:extLst>
      <p:ext uri="{BB962C8B-B14F-4D97-AF65-F5344CB8AC3E}">
        <p14:creationId xmlns:p14="http://schemas.microsoft.com/office/powerpoint/2010/main" val="138014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Utilize these strategies for complex recovery operations. Most of the strategies can cost a lot of capital to stand up. Utilizing Tape Backup and pushing the data offsite will provide us with the ability to either relocate or restore a system but this takes time to get the tapes back from the offsite vault. We can also use WAN / VLAN replication which is handled by software to replicate data and backups to another server or site. Then we have out mirror systems to a hot site which contains a full replication of the entire datacenter, including physical equipment and controls, and software.</a:t>
            </a:r>
          </a:p>
        </p:txBody>
      </p:sp>
    </p:spTree>
    <p:extLst>
      <p:ext uri="{BB962C8B-B14F-4D97-AF65-F5344CB8AC3E}">
        <p14:creationId xmlns:p14="http://schemas.microsoft.com/office/powerpoint/2010/main" val="2826314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Having a backup system is crucial to any information system. This should be considered when architecting the datacenter. Certain Backups perform better than others and provide different features so choosing the correct one for your needs is crucial. Some physical requirements are listed as:</a:t>
            </a:r>
          </a:p>
        </p:txBody>
      </p:sp>
    </p:spTree>
    <p:extLst>
      <p:ext uri="{BB962C8B-B14F-4D97-AF65-F5344CB8AC3E}">
        <p14:creationId xmlns:p14="http://schemas.microsoft.com/office/powerpoint/2010/main" val="404754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SAN portion of the backup solution. This is where we will store the physical data that can be later retrieved for immediate recovery.</a:t>
            </a:r>
          </a:p>
        </p:txBody>
      </p:sp>
    </p:spTree>
    <p:extLst>
      <p:ext uri="{BB962C8B-B14F-4D97-AF65-F5344CB8AC3E}">
        <p14:creationId xmlns:p14="http://schemas.microsoft.com/office/powerpoint/2010/main" val="25894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Tape deck will be configured and installed as a secondary source of data storage. This allows for the tapes to be removed and sent off site to be stored at another facility.</a:t>
            </a:r>
          </a:p>
        </p:txBody>
      </p:sp>
    </p:spTree>
    <p:extLst>
      <p:ext uri="{BB962C8B-B14F-4D97-AF65-F5344CB8AC3E}">
        <p14:creationId xmlns:p14="http://schemas.microsoft.com/office/powerpoint/2010/main" val="37358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Fabric Interconnect switches are what allow for high speed connections between the tape deck, servers, and Sans.</a:t>
            </a:r>
          </a:p>
        </p:txBody>
      </p:sp>
    </p:spTree>
    <p:extLst>
      <p:ext uri="{BB962C8B-B14F-4D97-AF65-F5344CB8AC3E}">
        <p14:creationId xmlns:p14="http://schemas.microsoft.com/office/powerpoint/2010/main" val="2555493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backup software I have used in the past was </a:t>
            </a:r>
            <a:r>
              <a:rPr lang="en-US" dirty="0" err="1"/>
              <a:t>ArcServe</a:t>
            </a:r>
            <a:r>
              <a:rPr lang="en-US" dirty="0"/>
              <a:t>. They seem to be a leading vendor for backups but there are plenty of other software out there. </a:t>
            </a:r>
          </a:p>
        </p:txBody>
      </p:sp>
    </p:spTree>
    <p:extLst>
      <p:ext uri="{BB962C8B-B14F-4D97-AF65-F5344CB8AC3E}">
        <p14:creationId xmlns:p14="http://schemas.microsoft.com/office/powerpoint/2010/main" val="536983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an AWS cloud Active Passive configuration for application and database recovery</a:t>
            </a:r>
          </a:p>
        </p:txBody>
      </p:sp>
    </p:spTree>
    <p:extLst>
      <p:ext uri="{BB962C8B-B14F-4D97-AF65-F5344CB8AC3E}">
        <p14:creationId xmlns:p14="http://schemas.microsoft.com/office/powerpoint/2010/main" val="233007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our tape media we will be storing it off site and utilizing the vendor Iron Mountain to pick up store and deliver our tapes.</a:t>
            </a:r>
          </a:p>
        </p:txBody>
      </p:sp>
    </p:spTree>
    <p:extLst>
      <p:ext uri="{BB962C8B-B14F-4D97-AF65-F5344CB8AC3E}">
        <p14:creationId xmlns:p14="http://schemas.microsoft.com/office/powerpoint/2010/main" val="320575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conduct an analysis we must determine the Mission or business process and recovery criticality on an information system. Each information system in the company will have its own business process / mission We consider the outage impacts, down time, system processes, and impact of disruption. We then will identify the resource requirements For facilities, personnel, equipment, and software for each information system.</a:t>
            </a:r>
          </a:p>
        </p:txBody>
      </p:sp>
    </p:spTree>
    <p:extLst>
      <p:ext uri="{BB962C8B-B14F-4D97-AF65-F5344CB8AC3E}">
        <p14:creationId xmlns:p14="http://schemas.microsoft.com/office/powerpoint/2010/main" val="2641581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Diving into more advanced ways to maintain </a:t>
            </a:r>
            <a:r>
              <a:rPr lang="en-US" dirty="0" err="1"/>
              <a:t>availablilty</a:t>
            </a:r>
            <a:r>
              <a:rPr lang="en-US" dirty="0"/>
              <a:t> is by having alternate sites. We have our cold sites, warm sites, hot sites, mobile sites, and mirrored sites. These setups are very expensive and what has driven many companies to cloud or container based architectures. For our Cold sites we have a facility that has the capability of housing our datacenter but does not contain any equipment or configuration. Warm sites have partially equipped office space and some system hardware, software, telecoms, and power available. Hot sites are facilities that contain the system requirements and configuration with necessary system hardware supporting infrastructure and personnel. Mobile Sites are self-contained transportable shells that are custom fitted with specific telecoms and systems. Mirrored sites are fully redundant facilities with automated real-time information mirroring. </a:t>
            </a:r>
          </a:p>
        </p:txBody>
      </p:sp>
    </p:spTree>
    <p:extLst>
      <p:ext uri="{BB962C8B-B14F-4D97-AF65-F5344CB8AC3E}">
        <p14:creationId xmlns:p14="http://schemas.microsoft.com/office/powerpoint/2010/main" val="252231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Testing Notification procedures system recovery internal external connectivity system performance restoration of norm operations</a:t>
            </a:r>
          </a:p>
          <a:p>
            <a:r>
              <a:rPr lang="en-US" dirty="0"/>
              <a:t>Training purpose of the plan, cross team coordination and comms Reporting procedures Security requirements Team specific processes Individual responsibilities</a:t>
            </a:r>
          </a:p>
          <a:p>
            <a:r>
              <a:rPr lang="en-US" dirty="0"/>
              <a:t>Exercises Table top and Functional Exercises discussion based and validation</a:t>
            </a:r>
          </a:p>
          <a:p>
            <a:endParaRPr lang="en-US" dirty="0"/>
          </a:p>
          <a:p>
            <a:endParaRPr lang="en-US" dirty="0"/>
          </a:p>
        </p:txBody>
      </p:sp>
    </p:spTree>
    <p:extLst>
      <p:ext uri="{BB962C8B-B14F-4D97-AF65-F5344CB8AC3E}">
        <p14:creationId xmlns:p14="http://schemas.microsoft.com/office/powerpoint/2010/main" val="64573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document must be constantly updated and tested to maintain viability through out the company. New Tech must be incorporated to stay update to date and never be out of compliance along with its firmware and software updates.</a:t>
            </a:r>
          </a:p>
        </p:txBody>
      </p:sp>
    </p:spTree>
    <p:extLst>
      <p:ext uri="{BB962C8B-B14F-4D97-AF65-F5344CB8AC3E}">
        <p14:creationId xmlns:p14="http://schemas.microsoft.com/office/powerpoint/2010/main" val="149497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the other three steps are complete we will then identify priorities for the system requirements. Through this we will make a list of those resources to determine their importance.</a:t>
            </a:r>
          </a:p>
        </p:txBody>
      </p:sp>
    </p:spTree>
    <p:extLst>
      <p:ext uri="{BB962C8B-B14F-4D97-AF65-F5344CB8AC3E}">
        <p14:creationId xmlns:p14="http://schemas.microsoft.com/office/powerpoint/2010/main" val="356457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Business process is identified INVOICE</a:t>
            </a:r>
          </a:p>
          <a:p>
            <a:r>
              <a:rPr lang="en-US" dirty="0"/>
              <a:t>This process is required by 1000 staff members in order to ensure business as usual</a:t>
            </a:r>
          </a:p>
          <a:p>
            <a:r>
              <a:rPr lang="en-US" dirty="0"/>
              <a:t>Tolerable downtime has been indicated as 72 hours MAX</a:t>
            </a:r>
          </a:p>
          <a:p>
            <a:r>
              <a:rPr lang="en-US" dirty="0"/>
              <a:t>This process relies on the Application server which has a recovery time objective of 36 hours… This could in fact only take a few hours to get back up depending on the error</a:t>
            </a:r>
          </a:p>
          <a:p>
            <a:r>
              <a:rPr lang="en-US" dirty="0"/>
              <a:t>FIPS 199 lays out the impact depending on the CIA with an overall rate of LOW for the INVOICE Process </a:t>
            </a:r>
          </a:p>
        </p:txBody>
      </p:sp>
    </p:spTree>
    <p:extLst>
      <p:ext uri="{BB962C8B-B14F-4D97-AF65-F5344CB8AC3E}">
        <p14:creationId xmlns:p14="http://schemas.microsoft.com/office/powerpoint/2010/main" val="45484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Downtime measurements are for managers to understand the importance of an IS</a:t>
            </a:r>
          </a:p>
          <a:p>
            <a:r>
              <a:rPr lang="en-US" dirty="0"/>
              <a:t>We measure this through the MTD in which is the total amount of time a product owner is willing to accept that a system is down in production</a:t>
            </a:r>
          </a:p>
          <a:p>
            <a:r>
              <a:rPr lang="en-US" dirty="0"/>
              <a:t>We need this agreement in order to include it in the procedures for recovery. This also allows us to know what is the priority of this system. If it is low we know to go work on the High impact systems</a:t>
            </a:r>
          </a:p>
          <a:p>
            <a:r>
              <a:rPr lang="en-US" dirty="0"/>
              <a:t>We also use RTO to be aware of how long a system resource can be down before there is an impact to the system. This is like if IIS service went down in which this is a required resource for an application or website to remain operational. If redundant systems are not in play the site or app would be down immediately. If there were redundant systems then how long would it take before there is a performance hit?</a:t>
            </a:r>
          </a:p>
          <a:p>
            <a:r>
              <a:rPr lang="en-US" dirty="0"/>
              <a:t>We use RTO to also buy tech that can meet the MTD if the IT department and product owner can not come to an agreement with MTD and RTO then a POAM will need to be created to accomplish this</a:t>
            </a:r>
          </a:p>
        </p:txBody>
      </p:sp>
    </p:spTree>
    <p:extLst>
      <p:ext uri="{BB962C8B-B14F-4D97-AF65-F5344CB8AC3E}">
        <p14:creationId xmlns:p14="http://schemas.microsoft.com/office/powerpoint/2010/main" val="209791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RPO is another measurement where we identify the point in time we can revert to in order to avoid the disruption or system outage. This would be the equivalent of a </a:t>
            </a:r>
            <a:r>
              <a:rPr lang="en-US" dirty="0" err="1"/>
              <a:t>Vmrware</a:t>
            </a:r>
            <a:r>
              <a:rPr lang="en-US" dirty="0"/>
              <a:t> snapshot being used to recover a down database or bad patches on a server. This is mainly for the IT departments to be aware of.</a:t>
            </a:r>
          </a:p>
        </p:txBody>
      </p:sp>
    </p:spTree>
    <p:extLst>
      <p:ext uri="{BB962C8B-B14F-4D97-AF65-F5344CB8AC3E}">
        <p14:creationId xmlns:p14="http://schemas.microsoft.com/office/powerpoint/2010/main" val="94600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cannot have out RTO exceeding our MTD. BIA shows the importance of Asset management in order to identify resources</a:t>
            </a:r>
          </a:p>
          <a:p>
            <a:r>
              <a:rPr lang="en-US" dirty="0"/>
              <a:t>Knowing our downtime tolerance will allow security to assess risk and mitigations much easier due to knowing the importance levels of those systems</a:t>
            </a:r>
          </a:p>
          <a:p>
            <a:r>
              <a:rPr lang="en-US" dirty="0"/>
              <a:t>We conduct a BIA on every IS in the organization</a:t>
            </a:r>
          </a:p>
        </p:txBody>
      </p:sp>
    </p:spTree>
    <p:extLst>
      <p:ext uri="{BB962C8B-B14F-4D97-AF65-F5344CB8AC3E}">
        <p14:creationId xmlns:p14="http://schemas.microsoft.com/office/powerpoint/2010/main" val="74948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3"/>
        <p:cNvGrpSpPr/>
        <p:nvPr/>
      </p:nvGrpSpPr>
      <p:grpSpPr>
        <a:xfrm>
          <a:off x="0" y="0"/>
          <a:ext cx="0" cy="0"/>
          <a:chOff x="0" y="0"/>
          <a:chExt cx="0" cy="0"/>
        </a:xfrm>
      </p:grpSpPr>
      <p:sp>
        <p:nvSpPr>
          <p:cNvPr id="16444" name="Google Shape;16444;g11629f8e37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5" name="Google Shape;16445;g11629f8e37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ISCP is a document that will be triggered during an outage. This document contains the procedures, recovery times, and assessments for an IS. This plan also includes key information on Point of Contacts if there ever was an outage</a:t>
            </a:r>
          </a:p>
        </p:txBody>
      </p:sp>
    </p:spTree>
    <p:extLst>
      <p:ext uri="{BB962C8B-B14F-4D97-AF65-F5344CB8AC3E}">
        <p14:creationId xmlns:p14="http://schemas.microsoft.com/office/powerpoint/2010/main" val="2241262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18328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763535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009656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763903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90248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46317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518914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983098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603191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9"/>
        <p:cNvGrpSpPr/>
        <p:nvPr/>
      </p:nvGrpSpPr>
      <p:grpSpPr>
        <a:xfrm>
          <a:off x="0" y="0"/>
          <a:ext cx="0" cy="0"/>
          <a:chOff x="0" y="0"/>
          <a:chExt cx="0" cy="0"/>
        </a:xfrm>
      </p:grpSpPr>
      <p:sp>
        <p:nvSpPr>
          <p:cNvPr id="1648" name="Google Shape;1648;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49" name="Google Shape;1649;p4"/>
          <p:cNvSpPr txBox="1">
            <a:spLocks noGrp="1"/>
          </p:cNvSpPr>
          <p:nvPr>
            <p:ph type="body" idx="1"/>
          </p:nvPr>
        </p:nvSpPr>
        <p:spPr>
          <a:xfrm>
            <a:off x="720000" y="1210950"/>
            <a:ext cx="7704000" cy="339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Font typeface="Overpass"/>
              <a:buChar char="○"/>
              <a:defRPr/>
            </a:lvl2pPr>
            <a:lvl3pPr marL="1371600" lvl="2" indent="-317500" rtl="0">
              <a:lnSpc>
                <a:spcPct val="115000"/>
              </a:lnSpc>
              <a:spcBef>
                <a:spcPts val="0"/>
              </a:spcBef>
              <a:spcAft>
                <a:spcPts val="0"/>
              </a:spcAft>
              <a:buSzPts val="1400"/>
              <a:buFont typeface="Overpass"/>
              <a:buChar char="■"/>
              <a:defRPr/>
            </a:lvl3pPr>
            <a:lvl4pPr marL="1828800" lvl="3" indent="-317500" rtl="0">
              <a:lnSpc>
                <a:spcPct val="115000"/>
              </a:lnSpc>
              <a:spcBef>
                <a:spcPts val="0"/>
              </a:spcBef>
              <a:spcAft>
                <a:spcPts val="0"/>
              </a:spcAft>
              <a:buSzPts val="1400"/>
              <a:buFont typeface="Overpass"/>
              <a:buChar char="●"/>
              <a:defRPr/>
            </a:lvl4pPr>
            <a:lvl5pPr marL="2286000" lvl="4" indent="-317500" rtl="0">
              <a:lnSpc>
                <a:spcPct val="115000"/>
              </a:lnSpc>
              <a:spcBef>
                <a:spcPts val="0"/>
              </a:spcBef>
              <a:spcAft>
                <a:spcPts val="0"/>
              </a:spcAft>
              <a:buSzPts val="1400"/>
              <a:buFont typeface="Overpass"/>
              <a:buChar char="○"/>
              <a:defRPr/>
            </a:lvl5pPr>
            <a:lvl6pPr marL="2743200" lvl="5" indent="-317500" rtl="0">
              <a:lnSpc>
                <a:spcPct val="115000"/>
              </a:lnSpc>
              <a:spcBef>
                <a:spcPts val="0"/>
              </a:spcBef>
              <a:spcAft>
                <a:spcPts val="0"/>
              </a:spcAft>
              <a:buSzPts val="1400"/>
              <a:buFont typeface="Overpass"/>
              <a:buChar char="■"/>
              <a:defRPr/>
            </a:lvl6pPr>
            <a:lvl7pPr marL="3200400" lvl="6" indent="-317500" rtl="0">
              <a:lnSpc>
                <a:spcPct val="115000"/>
              </a:lnSpc>
              <a:spcBef>
                <a:spcPts val="0"/>
              </a:spcBef>
              <a:spcAft>
                <a:spcPts val="0"/>
              </a:spcAft>
              <a:buSzPts val="1400"/>
              <a:buFont typeface="Overpass"/>
              <a:buChar char="●"/>
              <a:defRPr/>
            </a:lvl7pPr>
            <a:lvl8pPr marL="3657600" lvl="7" indent="-317500" rtl="0">
              <a:lnSpc>
                <a:spcPct val="115000"/>
              </a:lnSpc>
              <a:spcBef>
                <a:spcPts val="0"/>
              </a:spcBef>
              <a:spcAft>
                <a:spcPts val="0"/>
              </a:spcAft>
              <a:buSzPts val="1400"/>
              <a:buFont typeface="Overpass"/>
              <a:buChar char="○"/>
              <a:defRPr/>
            </a:lvl8pPr>
            <a:lvl9pPr marL="4114800" lvl="8" indent="-317500" rtl="0">
              <a:lnSpc>
                <a:spcPct val="115000"/>
              </a:lnSpc>
              <a:spcBef>
                <a:spcPts val="0"/>
              </a:spcBef>
              <a:spcAft>
                <a:spcPts val="0"/>
              </a:spcAft>
              <a:buSzPts val="1400"/>
              <a:buFont typeface="Overpass"/>
              <a:buChar char="■"/>
              <a:defRPr/>
            </a:lvl9pPr>
          </a:lstStyle>
          <a:p>
            <a:endParaRPr/>
          </a:p>
        </p:txBody>
      </p:sp>
    </p:spTree>
    <p:extLst>
      <p:ext uri="{BB962C8B-B14F-4D97-AF65-F5344CB8AC3E}">
        <p14:creationId xmlns:p14="http://schemas.microsoft.com/office/powerpoint/2010/main" val="1139772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9331"/>
        <p:cNvGrpSpPr/>
        <p:nvPr/>
      </p:nvGrpSpPr>
      <p:grpSpPr>
        <a:xfrm>
          <a:off x="0" y="0"/>
          <a:ext cx="0" cy="0"/>
          <a:chOff x="0" y="0"/>
          <a:chExt cx="0" cy="0"/>
        </a:xfrm>
      </p:grpSpPr>
      <p:sp>
        <p:nvSpPr>
          <p:cNvPr id="9332" name="Google Shape;9332;p21"/>
          <p:cNvSpPr txBox="1">
            <a:spLocks noGrp="1"/>
          </p:cNvSpPr>
          <p:nvPr>
            <p:ph type="title"/>
          </p:nvPr>
        </p:nvSpPr>
        <p:spPr>
          <a:xfrm>
            <a:off x="3157798" y="1744000"/>
            <a:ext cx="43176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333" name="Google Shape;9333;p21"/>
          <p:cNvSpPr txBox="1">
            <a:spLocks noGrp="1"/>
          </p:cNvSpPr>
          <p:nvPr>
            <p:ph type="title" idx="2" hasCustomPrompt="1"/>
          </p:nvPr>
        </p:nvSpPr>
        <p:spPr>
          <a:xfrm>
            <a:off x="1421188" y="2177762"/>
            <a:ext cx="966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8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9334" name="Google Shape;9334;p21"/>
          <p:cNvSpPr txBox="1">
            <a:spLocks noGrp="1"/>
          </p:cNvSpPr>
          <p:nvPr>
            <p:ph type="subTitle" idx="1"/>
          </p:nvPr>
        </p:nvSpPr>
        <p:spPr>
          <a:xfrm>
            <a:off x="3157799" y="2746050"/>
            <a:ext cx="3128700" cy="5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178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688522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45023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22776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61272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214658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980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012987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5E6440AA-91A0-436F-8FDB-C0F939DCAE21}" type="datetimeFigureOut">
              <a:rPr lang="en-US" smtClean="0"/>
              <a:t>10/9/2023</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51224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10/9/2023</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688286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20" r:id="rId18"/>
    <p:sldLayoutId id="2147483721" r:id="rId19"/>
  </p:sldLayoutIdLst>
  <p:hf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video" Target="https://www.youtube.com/embed/ZwtBPYYSS6g?feature=oembed" TargetMode="Externa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8.xml"/><Relationship Id="rId1" Type="http://schemas.openxmlformats.org/officeDocument/2006/relationships/video" Target="https://www.youtube.com/embed/QDiXzFx2iMU?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8.xml"/><Relationship Id="rId1" Type="http://schemas.openxmlformats.org/officeDocument/2006/relationships/video" Target="https://www.youtube.com/embed/Ipf3nXsgC3M?feature=oembe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C78C-B4C3-423C-2F47-707012AB11BB}"/>
              </a:ext>
            </a:extLst>
          </p:cNvPr>
          <p:cNvSpPr>
            <a:spLocks noGrp="1"/>
          </p:cNvSpPr>
          <p:nvPr>
            <p:ph type="ctrTitle"/>
          </p:nvPr>
        </p:nvSpPr>
        <p:spPr/>
        <p:txBody>
          <a:bodyPr/>
          <a:lstStyle/>
          <a:p>
            <a:r>
              <a:rPr lang="en-US" dirty="0"/>
              <a:t>BIA</a:t>
            </a:r>
          </a:p>
        </p:txBody>
      </p:sp>
      <p:sp>
        <p:nvSpPr>
          <p:cNvPr id="3" name="Subtitle 2">
            <a:extLst>
              <a:ext uri="{FF2B5EF4-FFF2-40B4-BE49-F238E27FC236}">
                <a16:creationId xmlns:a16="http://schemas.microsoft.com/office/drawing/2014/main" id="{887D253C-E00E-874C-7082-2FDEC8F3FFD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01C0C7B-492E-04E9-0DEC-D3B5BA34B9AF}"/>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26663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a:xfrm>
            <a:off x="720000" y="445024"/>
            <a:ext cx="7704000" cy="765925"/>
          </a:xfrm>
        </p:spPr>
        <p:txBody>
          <a:bodyPr/>
          <a:lstStyle/>
          <a:p>
            <a:r>
              <a:rPr lang="en-US" dirty="0"/>
              <a:t>Information System Contingency Plan</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1406324"/>
            <a:ext cx="7704000" cy="3202126"/>
          </a:xfrm>
        </p:spPr>
        <p:txBody>
          <a:bodyPr/>
          <a:lstStyle/>
          <a:p>
            <a:r>
              <a:rPr lang="en-US" dirty="0"/>
              <a:t>ISCP is the policy that will be trigged by the Disaster Recovery Plan</a:t>
            </a:r>
          </a:p>
          <a:p>
            <a:pPr lvl="1"/>
            <a:r>
              <a:rPr lang="en-US" dirty="0"/>
              <a:t>This plan contains recovery times, assessments and recovery procedures for an IS during a disruption or outage</a:t>
            </a:r>
          </a:p>
          <a:p>
            <a:r>
              <a:rPr lang="en-US" dirty="0"/>
              <a:t>Plan provides key information</a:t>
            </a:r>
          </a:p>
          <a:p>
            <a:pPr lvl="1"/>
            <a:r>
              <a:rPr lang="en-US" dirty="0"/>
              <a:t>roles and responsibilities</a:t>
            </a:r>
          </a:p>
          <a:p>
            <a:pPr lvl="1"/>
            <a:r>
              <a:rPr lang="en-US" dirty="0"/>
              <a:t>Inventory information</a:t>
            </a:r>
          </a:p>
          <a:p>
            <a:pPr lvl="1"/>
            <a:r>
              <a:rPr lang="en-US" dirty="0"/>
              <a:t>Assessment procedures</a:t>
            </a:r>
          </a:p>
          <a:p>
            <a:pPr lvl="1"/>
            <a:r>
              <a:rPr lang="en-US" dirty="0"/>
              <a:t>Detailed recovery procedures</a:t>
            </a:r>
          </a:p>
          <a:p>
            <a:pPr lvl="1"/>
            <a:r>
              <a:rPr lang="en-US" dirty="0"/>
              <a:t>Testing</a:t>
            </a:r>
          </a:p>
        </p:txBody>
      </p:sp>
    </p:spTree>
    <p:extLst>
      <p:ext uri="{BB962C8B-B14F-4D97-AF65-F5344CB8AC3E}">
        <p14:creationId xmlns:p14="http://schemas.microsoft.com/office/powerpoint/2010/main" val="186051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862314"/>
            <a:ext cx="7704000" cy="3746136"/>
          </a:xfrm>
        </p:spPr>
        <p:txBody>
          <a:bodyPr/>
          <a:lstStyle/>
          <a:p>
            <a:r>
              <a:rPr lang="en-US" dirty="0"/>
              <a:t>ISCP differs from a Disaster Recovery plan</a:t>
            </a:r>
          </a:p>
          <a:p>
            <a:pPr lvl="1"/>
            <a:r>
              <a:rPr lang="en-US" dirty="0"/>
              <a:t>ISCPs are non site specific</a:t>
            </a:r>
          </a:p>
          <a:p>
            <a:pPr lvl="1"/>
            <a:r>
              <a:rPr lang="en-US" dirty="0"/>
              <a:t>Encompass detailed procedures of the IS to recover</a:t>
            </a:r>
          </a:p>
          <a:p>
            <a:r>
              <a:rPr lang="en-US" dirty="0"/>
              <a:t>ISCP Process</a:t>
            </a:r>
          </a:p>
          <a:p>
            <a:pPr lvl="1"/>
            <a:r>
              <a:rPr lang="en-US" dirty="0"/>
              <a:t>BIA</a:t>
            </a:r>
          </a:p>
          <a:p>
            <a:pPr lvl="1"/>
            <a:r>
              <a:rPr lang="en-US" dirty="0"/>
              <a:t>Preventive Controls</a:t>
            </a:r>
          </a:p>
          <a:p>
            <a:pPr lvl="1"/>
            <a:r>
              <a:rPr lang="en-US" dirty="0"/>
              <a:t>Contingency Strategy</a:t>
            </a:r>
          </a:p>
          <a:p>
            <a:pPr lvl="1"/>
            <a:r>
              <a:rPr lang="en-US" dirty="0"/>
              <a:t>Testing Training and Exercises (TT&amp;E)</a:t>
            </a:r>
          </a:p>
          <a:p>
            <a:pPr lvl="1"/>
            <a:r>
              <a:rPr lang="en-US" dirty="0"/>
              <a:t>Maintenance </a:t>
            </a:r>
          </a:p>
        </p:txBody>
      </p:sp>
    </p:spTree>
    <p:extLst>
      <p:ext uri="{BB962C8B-B14F-4D97-AF65-F5344CB8AC3E}">
        <p14:creationId xmlns:p14="http://schemas.microsoft.com/office/powerpoint/2010/main" val="147972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Preventive Controls</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p:txBody>
          <a:bodyPr/>
          <a:lstStyle/>
          <a:p>
            <a:r>
              <a:rPr lang="en-US" dirty="0"/>
              <a:t>Once the BIA is completed some risk / vulnerabilities maybe eliminated or mitigated</a:t>
            </a:r>
          </a:p>
          <a:p>
            <a:r>
              <a:rPr lang="en-US" dirty="0"/>
              <a:t>NIST SP 800-53 lists out preventive controls depending on system type and configuration</a:t>
            </a:r>
          </a:p>
          <a:p>
            <a:r>
              <a:rPr lang="en-US" dirty="0"/>
              <a:t>Some common controls:</a:t>
            </a:r>
          </a:p>
          <a:p>
            <a:pPr lvl="1"/>
            <a:r>
              <a:rPr lang="en-US" dirty="0"/>
              <a:t>UPS</a:t>
            </a:r>
          </a:p>
          <a:p>
            <a:pPr lvl="1"/>
            <a:r>
              <a:rPr lang="en-US" dirty="0"/>
              <a:t>Generators</a:t>
            </a:r>
          </a:p>
          <a:p>
            <a:pPr lvl="1"/>
            <a:r>
              <a:rPr lang="en-US" dirty="0"/>
              <a:t>HVAC Units for cooling</a:t>
            </a:r>
          </a:p>
          <a:p>
            <a:pPr lvl="1"/>
            <a:r>
              <a:rPr lang="en-US" dirty="0"/>
              <a:t>Fire Suppression System</a:t>
            </a:r>
          </a:p>
          <a:p>
            <a:pPr lvl="1"/>
            <a:r>
              <a:rPr lang="en-US" dirty="0"/>
              <a:t>Fire and smoke detectors</a:t>
            </a:r>
          </a:p>
          <a:p>
            <a:pPr lvl="1"/>
            <a:r>
              <a:rPr lang="en-US" dirty="0"/>
              <a:t>Water Sensors</a:t>
            </a:r>
          </a:p>
          <a:p>
            <a:pPr lvl="1"/>
            <a:r>
              <a:rPr lang="en-US" dirty="0"/>
              <a:t>Heat resistant and water proof containers</a:t>
            </a:r>
          </a:p>
          <a:p>
            <a:pPr lvl="1"/>
            <a:r>
              <a:rPr lang="en-US" dirty="0"/>
              <a:t>Offsite storage of backup media</a:t>
            </a:r>
          </a:p>
          <a:p>
            <a:pPr lvl="1"/>
            <a:r>
              <a:rPr lang="en-US" dirty="0"/>
              <a:t>Frequent backups (weekly / monthly)</a:t>
            </a:r>
          </a:p>
        </p:txBody>
      </p:sp>
    </p:spTree>
    <p:extLst>
      <p:ext uri="{BB962C8B-B14F-4D97-AF65-F5344CB8AC3E}">
        <p14:creationId xmlns:p14="http://schemas.microsoft.com/office/powerpoint/2010/main" val="371202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Contingency Strategy</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p:txBody>
          <a:bodyPr/>
          <a:lstStyle/>
          <a:p>
            <a:r>
              <a:rPr lang="en-US" dirty="0"/>
              <a:t>There are multiple forms of Contingency Strategies Organizations can implement</a:t>
            </a:r>
          </a:p>
          <a:p>
            <a:pPr lvl="1"/>
            <a:r>
              <a:rPr lang="en-US" dirty="0"/>
              <a:t>Backup and Recovery</a:t>
            </a:r>
          </a:p>
          <a:p>
            <a:pPr lvl="2"/>
            <a:r>
              <a:rPr lang="en-US" dirty="0"/>
              <a:t>System restorations</a:t>
            </a:r>
          </a:p>
        </p:txBody>
      </p:sp>
      <p:pic>
        <p:nvPicPr>
          <p:cNvPr id="9" name="Picture 8">
            <a:extLst>
              <a:ext uri="{FF2B5EF4-FFF2-40B4-BE49-F238E27FC236}">
                <a16:creationId xmlns:a16="http://schemas.microsoft.com/office/drawing/2014/main" id="{82E2B9B3-F515-4005-BB8F-498AF16F2C7F}"/>
              </a:ext>
            </a:extLst>
          </p:cNvPr>
          <p:cNvPicPr>
            <a:picLocks noChangeAspect="1"/>
          </p:cNvPicPr>
          <p:nvPr/>
        </p:nvPicPr>
        <p:blipFill>
          <a:blip r:embed="rId3"/>
          <a:stretch>
            <a:fillRect/>
          </a:stretch>
        </p:blipFill>
        <p:spPr>
          <a:xfrm>
            <a:off x="1893269" y="2129842"/>
            <a:ext cx="5357462" cy="2671833"/>
          </a:xfrm>
          <a:prstGeom prst="rect">
            <a:avLst/>
          </a:prstGeom>
        </p:spPr>
      </p:pic>
    </p:spTree>
    <p:extLst>
      <p:ext uri="{BB962C8B-B14F-4D97-AF65-F5344CB8AC3E}">
        <p14:creationId xmlns:p14="http://schemas.microsoft.com/office/powerpoint/2010/main" val="77936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Physical Backup Solution</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p:txBody>
          <a:bodyPr/>
          <a:lstStyle/>
          <a:p>
            <a:r>
              <a:rPr lang="en-US" dirty="0"/>
              <a:t>Backup systems come in a variety of configurations</a:t>
            </a:r>
          </a:p>
          <a:p>
            <a:r>
              <a:rPr lang="en-US" dirty="0"/>
              <a:t>Security sometimes maintains these systems or utilizes them for tape backups</a:t>
            </a:r>
          </a:p>
          <a:p>
            <a:r>
              <a:rPr lang="en-US" dirty="0"/>
              <a:t>Back up system would include</a:t>
            </a:r>
          </a:p>
          <a:p>
            <a:pPr lvl="1"/>
            <a:r>
              <a:rPr lang="en-US" dirty="0"/>
              <a:t>Physical Server (HPE)</a:t>
            </a:r>
          </a:p>
          <a:p>
            <a:pPr lvl="2"/>
            <a:r>
              <a:rPr lang="en-US" dirty="0"/>
              <a:t>2 x 32 Core Intel CPUs</a:t>
            </a:r>
          </a:p>
          <a:p>
            <a:pPr lvl="2"/>
            <a:r>
              <a:rPr lang="en-US" dirty="0"/>
              <a:t>64 GB RAM</a:t>
            </a:r>
          </a:p>
          <a:p>
            <a:pPr lvl="2"/>
            <a:r>
              <a:rPr lang="en-US" dirty="0"/>
              <a:t>24 HDD Front</a:t>
            </a:r>
          </a:p>
          <a:p>
            <a:pPr lvl="2"/>
            <a:r>
              <a:rPr lang="en-US" dirty="0"/>
              <a:t>2 X 4.2 TB NVME For Cache</a:t>
            </a:r>
          </a:p>
          <a:p>
            <a:pPr lvl="2"/>
            <a:r>
              <a:rPr lang="en-US" dirty="0" err="1"/>
              <a:t>Fibre</a:t>
            </a:r>
            <a:r>
              <a:rPr lang="en-US" dirty="0"/>
              <a:t> Channel card 10GB min LC connections</a:t>
            </a:r>
          </a:p>
        </p:txBody>
      </p:sp>
    </p:spTree>
    <p:extLst>
      <p:ext uri="{BB962C8B-B14F-4D97-AF65-F5344CB8AC3E}">
        <p14:creationId xmlns:p14="http://schemas.microsoft.com/office/powerpoint/2010/main" val="2051651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601884"/>
            <a:ext cx="7704000" cy="4006566"/>
          </a:xfrm>
        </p:spPr>
        <p:txBody>
          <a:bodyPr/>
          <a:lstStyle/>
          <a:p>
            <a:r>
              <a:rPr lang="en-US" dirty="0"/>
              <a:t>SAN (NETAPP)</a:t>
            </a:r>
          </a:p>
          <a:p>
            <a:pPr lvl="1"/>
            <a:endParaRPr lang="en-US" dirty="0"/>
          </a:p>
        </p:txBody>
      </p:sp>
      <p:pic>
        <p:nvPicPr>
          <p:cNvPr id="4" name="Picture 3">
            <a:extLst>
              <a:ext uri="{FF2B5EF4-FFF2-40B4-BE49-F238E27FC236}">
                <a16:creationId xmlns:a16="http://schemas.microsoft.com/office/drawing/2014/main" id="{F55D4EA8-2105-1AE7-CB58-F1F2A314B07E}"/>
              </a:ext>
            </a:extLst>
          </p:cNvPr>
          <p:cNvPicPr>
            <a:picLocks noChangeAspect="1"/>
          </p:cNvPicPr>
          <p:nvPr/>
        </p:nvPicPr>
        <p:blipFill>
          <a:blip r:embed="rId3"/>
          <a:stretch>
            <a:fillRect/>
          </a:stretch>
        </p:blipFill>
        <p:spPr>
          <a:xfrm>
            <a:off x="925976" y="972396"/>
            <a:ext cx="7384104" cy="3433760"/>
          </a:xfrm>
          <a:prstGeom prst="rect">
            <a:avLst/>
          </a:prstGeom>
        </p:spPr>
      </p:pic>
    </p:spTree>
    <p:extLst>
      <p:ext uri="{BB962C8B-B14F-4D97-AF65-F5344CB8AC3E}">
        <p14:creationId xmlns:p14="http://schemas.microsoft.com/office/powerpoint/2010/main" val="357396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740780"/>
            <a:ext cx="7704000" cy="3867670"/>
          </a:xfrm>
        </p:spPr>
        <p:txBody>
          <a:bodyPr/>
          <a:lstStyle/>
          <a:p>
            <a:r>
              <a:rPr lang="en-US" dirty="0"/>
              <a:t>Tape Deck</a:t>
            </a:r>
          </a:p>
        </p:txBody>
      </p:sp>
      <p:pic>
        <p:nvPicPr>
          <p:cNvPr id="5" name="Picture 4">
            <a:extLst>
              <a:ext uri="{FF2B5EF4-FFF2-40B4-BE49-F238E27FC236}">
                <a16:creationId xmlns:a16="http://schemas.microsoft.com/office/drawing/2014/main" id="{FA496BD5-F1E1-470E-79D3-05611E860B03}"/>
              </a:ext>
            </a:extLst>
          </p:cNvPr>
          <p:cNvPicPr>
            <a:picLocks noChangeAspect="1"/>
          </p:cNvPicPr>
          <p:nvPr/>
        </p:nvPicPr>
        <p:blipFill>
          <a:blip r:embed="rId3"/>
          <a:stretch>
            <a:fillRect/>
          </a:stretch>
        </p:blipFill>
        <p:spPr>
          <a:xfrm>
            <a:off x="2395960" y="740780"/>
            <a:ext cx="5299456" cy="3961053"/>
          </a:xfrm>
          <a:prstGeom prst="rect">
            <a:avLst/>
          </a:prstGeom>
        </p:spPr>
      </p:pic>
    </p:spTree>
    <p:extLst>
      <p:ext uri="{BB962C8B-B14F-4D97-AF65-F5344CB8AC3E}">
        <p14:creationId xmlns:p14="http://schemas.microsoft.com/office/powerpoint/2010/main" val="216873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740780"/>
            <a:ext cx="7704000" cy="3867670"/>
          </a:xfrm>
        </p:spPr>
        <p:txBody>
          <a:bodyPr/>
          <a:lstStyle/>
          <a:p>
            <a:r>
              <a:rPr lang="en-US" dirty="0"/>
              <a:t>Cisco Fabric Interconnect</a:t>
            </a:r>
          </a:p>
          <a:p>
            <a:pPr lvl="1"/>
            <a:r>
              <a:rPr lang="en-US" dirty="0"/>
              <a:t>24 Ports</a:t>
            </a:r>
          </a:p>
          <a:p>
            <a:pPr lvl="1"/>
            <a:r>
              <a:rPr lang="en-US" dirty="0"/>
              <a:t>Bandwidth 2.56 </a:t>
            </a:r>
            <a:r>
              <a:rPr lang="en-US" dirty="0" err="1"/>
              <a:t>Tbps</a:t>
            </a:r>
            <a:endParaRPr lang="en-US" dirty="0"/>
          </a:p>
          <a:p>
            <a:pPr lvl="1"/>
            <a:r>
              <a:rPr lang="en-US" dirty="0"/>
              <a:t>Going to purchase </a:t>
            </a:r>
            <a:r>
              <a:rPr lang="en-US" dirty="0" err="1"/>
              <a:t>Fibre</a:t>
            </a:r>
            <a:r>
              <a:rPr lang="en-US" dirty="0"/>
              <a:t> Channel Modules</a:t>
            </a:r>
          </a:p>
          <a:p>
            <a:endParaRPr lang="en-US" dirty="0"/>
          </a:p>
        </p:txBody>
      </p:sp>
      <p:pic>
        <p:nvPicPr>
          <p:cNvPr id="9" name="Picture 8">
            <a:extLst>
              <a:ext uri="{FF2B5EF4-FFF2-40B4-BE49-F238E27FC236}">
                <a16:creationId xmlns:a16="http://schemas.microsoft.com/office/drawing/2014/main" id="{34EB8D60-B9F5-691D-77F1-6CAD8C52C318}"/>
              </a:ext>
            </a:extLst>
          </p:cNvPr>
          <p:cNvPicPr>
            <a:picLocks noChangeAspect="1"/>
          </p:cNvPicPr>
          <p:nvPr/>
        </p:nvPicPr>
        <p:blipFill>
          <a:blip r:embed="rId3"/>
          <a:stretch>
            <a:fillRect/>
          </a:stretch>
        </p:blipFill>
        <p:spPr>
          <a:xfrm>
            <a:off x="3669175" y="1742232"/>
            <a:ext cx="3877521" cy="2585013"/>
          </a:xfrm>
          <a:prstGeom prst="rect">
            <a:avLst/>
          </a:prstGeom>
        </p:spPr>
      </p:pic>
    </p:spTree>
    <p:extLst>
      <p:ext uri="{BB962C8B-B14F-4D97-AF65-F5344CB8AC3E}">
        <p14:creationId xmlns:p14="http://schemas.microsoft.com/office/powerpoint/2010/main" val="157211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734992"/>
            <a:ext cx="7704000" cy="3873458"/>
          </a:xfrm>
        </p:spPr>
        <p:txBody>
          <a:bodyPr/>
          <a:lstStyle/>
          <a:p>
            <a:r>
              <a:rPr lang="en-US" dirty="0"/>
              <a:t>Backup Software</a:t>
            </a:r>
          </a:p>
          <a:p>
            <a:pPr lvl="1"/>
            <a:r>
              <a:rPr lang="en-US" dirty="0" err="1"/>
              <a:t>ArcServe</a:t>
            </a:r>
            <a:endParaRPr lang="en-US" dirty="0"/>
          </a:p>
        </p:txBody>
      </p:sp>
      <p:pic>
        <p:nvPicPr>
          <p:cNvPr id="4" name="Online Media 3" title="arcserve UDP: Agent vs. Agentless Options - Technical Overview">
            <a:hlinkClick r:id="" action="ppaction://media"/>
            <a:extLst>
              <a:ext uri="{FF2B5EF4-FFF2-40B4-BE49-F238E27FC236}">
                <a16:creationId xmlns:a16="http://schemas.microsoft.com/office/drawing/2014/main" id="{B3A8D730-564D-3EB2-19D2-1043CE0A7991}"/>
              </a:ext>
            </a:extLst>
          </p:cNvPr>
          <p:cNvPicPr>
            <a:picLocks noRot="1" noChangeAspect="1"/>
          </p:cNvPicPr>
          <p:nvPr>
            <a:videoFile r:link="rId1"/>
          </p:nvPr>
        </p:nvPicPr>
        <p:blipFill>
          <a:blip r:embed="rId4"/>
          <a:stretch>
            <a:fillRect/>
          </a:stretch>
        </p:blipFill>
        <p:spPr>
          <a:xfrm>
            <a:off x="2401747" y="1222286"/>
            <a:ext cx="6285053" cy="3551055"/>
          </a:xfrm>
          <a:prstGeom prst="rect">
            <a:avLst/>
          </a:prstGeom>
        </p:spPr>
      </p:pic>
    </p:spTree>
    <p:extLst>
      <p:ext uri="{BB962C8B-B14F-4D97-AF65-F5344CB8AC3E}">
        <p14:creationId xmlns:p14="http://schemas.microsoft.com/office/powerpoint/2010/main" val="62279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Cloud Backup AWS</a:t>
            </a:r>
          </a:p>
        </p:txBody>
      </p:sp>
      <p:pic>
        <p:nvPicPr>
          <p:cNvPr id="4" name="Online Media 3" title="Introducing AWS Backup">
            <a:hlinkClick r:id="" action="ppaction://media"/>
            <a:extLst>
              <a:ext uri="{FF2B5EF4-FFF2-40B4-BE49-F238E27FC236}">
                <a16:creationId xmlns:a16="http://schemas.microsoft.com/office/drawing/2014/main" id="{6C8D7D30-E918-56DF-1E78-5147C102F47B}"/>
              </a:ext>
            </a:extLst>
          </p:cNvPr>
          <p:cNvPicPr>
            <a:picLocks noRot="1" noChangeAspect="1"/>
          </p:cNvPicPr>
          <p:nvPr>
            <a:videoFile r:link="rId1"/>
          </p:nvPr>
        </p:nvPicPr>
        <p:blipFill>
          <a:blip r:embed="rId3"/>
          <a:stretch>
            <a:fillRect/>
          </a:stretch>
        </p:blipFill>
        <p:spPr>
          <a:xfrm>
            <a:off x="1120411" y="976070"/>
            <a:ext cx="6588328" cy="3722405"/>
          </a:xfrm>
          <a:prstGeom prst="rect">
            <a:avLst/>
          </a:prstGeom>
        </p:spPr>
      </p:pic>
    </p:spTree>
    <p:extLst>
      <p:ext uri="{BB962C8B-B14F-4D97-AF65-F5344CB8AC3E}">
        <p14:creationId xmlns:p14="http://schemas.microsoft.com/office/powerpoint/2010/main" val="148612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0AFA-BD7E-723E-261E-F0A917FB1D3E}"/>
              </a:ext>
            </a:extLst>
          </p:cNvPr>
          <p:cNvSpPr>
            <a:spLocks noGrp="1"/>
          </p:cNvSpPr>
          <p:nvPr>
            <p:ph type="title"/>
          </p:nvPr>
        </p:nvSpPr>
        <p:spPr/>
        <p:txBody>
          <a:bodyPr/>
          <a:lstStyle/>
          <a:p>
            <a:r>
              <a:rPr lang="en-US" dirty="0"/>
              <a:t>Business Impact Analysis</a:t>
            </a:r>
          </a:p>
        </p:txBody>
      </p:sp>
      <p:sp>
        <p:nvSpPr>
          <p:cNvPr id="3" name="Text Placeholder 2">
            <a:extLst>
              <a:ext uri="{FF2B5EF4-FFF2-40B4-BE49-F238E27FC236}">
                <a16:creationId xmlns:a16="http://schemas.microsoft.com/office/drawing/2014/main" id="{9DEB58D6-A431-285D-BCE5-177DB4680D6E}"/>
              </a:ext>
            </a:extLst>
          </p:cNvPr>
          <p:cNvSpPr>
            <a:spLocks noGrp="1"/>
          </p:cNvSpPr>
          <p:nvPr>
            <p:ph type="body" idx="1"/>
          </p:nvPr>
        </p:nvSpPr>
        <p:spPr/>
        <p:txBody>
          <a:bodyPr/>
          <a:lstStyle/>
          <a:p>
            <a:r>
              <a:rPr lang="en-US" dirty="0"/>
              <a:t>BIA is the evaluation of an IS impact to business continuity</a:t>
            </a:r>
          </a:p>
          <a:p>
            <a:pPr lvl="1"/>
            <a:r>
              <a:rPr lang="en-US" dirty="0"/>
              <a:t>The analysis ranges from HIGH to LOW</a:t>
            </a:r>
          </a:p>
          <a:p>
            <a:pPr lvl="2"/>
            <a:r>
              <a:rPr lang="en-US" dirty="0"/>
              <a:t>Depending on importance to the business</a:t>
            </a:r>
          </a:p>
          <a:p>
            <a:r>
              <a:rPr lang="en-US" dirty="0"/>
              <a:t>“BIA allows the ISCP Coordinator / Security to characterize the system components, supported Mission/business processes and services provided and based on that information, characterize the consequences of a disruption” –SP 800-34 R1 NIST</a:t>
            </a:r>
          </a:p>
          <a:p>
            <a:r>
              <a:rPr lang="en-US" dirty="0"/>
              <a:t>BIA is required</a:t>
            </a:r>
          </a:p>
          <a:p>
            <a:pPr lvl="1"/>
            <a:r>
              <a:rPr lang="en-US" dirty="0"/>
              <a:t>Contingency Planning Requirements</a:t>
            </a:r>
          </a:p>
          <a:p>
            <a:pPr lvl="1"/>
            <a:r>
              <a:rPr lang="en-US" dirty="0"/>
              <a:t>Priorities of IS</a:t>
            </a:r>
          </a:p>
          <a:p>
            <a:r>
              <a:rPr lang="en-US" dirty="0"/>
              <a:t>BIA is part of SDLC</a:t>
            </a:r>
          </a:p>
          <a:p>
            <a:pPr lvl="1"/>
            <a:r>
              <a:rPr lang="en-US" dirty="0"/>
              <a:t>Occurs in Initiation Phase</a:t>
            </a:r>
          </a:p>
          <a:p>
            <a:pPr lvl="1"/>
            <a:r>
              <a:rPr lang="en-US" dirty="0"/>
              <a:t>Can occur again in Dev/Acquisition phase</a:t>
            </a:r>
          </a:p>
          <a:p>
            <a:r>
              <a:rPr lang="en-US" dirty="0"/>
              <a:t>Incorporate Steps 1 and 2 from RMF in BIA</a:t>
            </a:r>
          </a:p>
        </p:txBody>
      </p:sp>
    </p:spTree>
    <p:extLst>
      <p:ext uri="{BB962C8B-B14F-4D97-AF65-F5344CB8AC3E}">
        <p14:creationId xmlns:p14="http://schemas.microsoft.com/office/powerpoint/2010/main" val="516951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613458"/>
            <a:ext cx="7704000" cy="3994992"/>
          </a:xfrm>
        </p:spPr>
        <p:txBody>
          <a:bodyPr/>
          <a:lstStyle/>
          <a:p>
            <a:endParaRPr lang="en-US"/>
          </a:p>
        </p:txBody>
      </p:sp>
      <p:pic>
        <p:nvPicPr>
          <p:cNvPr id="5" name="Picture 4">
            <a:extLst>
              <a:ext uri="{FF2B5EF4-FFF2-40B4-BE49-F238E27FC236}">
                <a16:creationId xmlns:a16="http://schemas.microsoft.com/office/drawing/2014/main" id="{2A25DD74-9C97-C745-BA70-85410E91211A}"/>
              </a:ext>
            </a:extLst>
          </p:cNvPr>
          <p:cNvPicPr>
            <a:picLocks noChangeAspect="1"/>
          </p:cNvPicPr>
          <p:nvPr/>
        </p:nvPicPr>
        <p:blipFill>
          <a:blip r:embed="rId3"/>
          <a:stretch>
            <a:fillRect/>
          </a:stretch>
        </p:blipFill>
        <p:spPr>
          <a:xfrm>
            <a:off x="23192" y="0"/>
            <a:ext cx="9097615" cy="5143500"/>
          </a:xfrm>
          <a:prstGeom prst="rect">
            <a:avLst/>
          </a:prstGeom>
        </p:spPr>
      </p:pic>
    </p:spTree>
    <p:extLst>
      <p:ext uri="{BB962C8B-B14F-4D97-AF65-F5344CB8AC3E}">
        <p14:creationId xmlns:p14="http://schemas.microsoft.com/office/powerpoint/2010/main" val="2079332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Offsite Storage</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p:txBody>
          <a:bodyPr/>
          <a:lstStyle/>
          <a:p>
            <a:r>
              <a:rPr lang="en-US" dirty="0"/>
              <a:t>Tape media will be stored off premises</a:t>
            </a:r>
          </a:p>
          <a:p>
            <a:r>
              <a:rPr lang="en-US" dirty="0"/>
              <a:t>We can achieve this through third party services</a:t>
            </a:r>
          </a:p>
          <a:p>
            <a:pPr lvl="1"/>
            <a:r>
              <a:rPr lang="en-US" dirty="0"/>
              <a:t>IRON MOUNTAIN serves as an offsite storage facility</a:t>
            </a:r>
          </a:p>
        </p:txBody>
      </p:sp>
    </p:spTree>
    <p:extLst>
      <p:ext uri="{BB962C8B-B14F-4D97-AF65-F5344CB8AC3E}">
        <p14:creationId xmlns:p14="http://schemas.microsoft.com/office/powerpoint/2010/main" val="2952755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Alternate Sites</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1017725"/>
            <a:ext cx="7704000" cy="3590725"/>
          </a:xfrm>
        </p:spPr>
        <p:txBody>
          <a:bodyPr/>
          <a:lstStyle/>
          <a:p>
            <a:r>
              <a:rPr lang="en-US" dirty="0"/>
              <a:t>Cold Sites</a:t>
            </a:r>
          </a:p>
          <a:p>
            <a:pPr lvl="1"/>
            <a:r>
              <a:rPr lang="en-US" dirty="0"/>
              <a:t>Facilities that have the capability of housing your datacenter</a:t>
            </a:r>
          </a:p>
          <a:p>
            <a:r>
              <a:rPr lang="en-US" dirty="0"/>
              <a:t>Warm Sites</a:t>
            </a:r>
          </a:p>
          <a:p>
            <a:pPr lvl="1"/>
            <a:r>
              <a:rPr lang="en-US" dirty="0"/>
              <a:t>Partially equipped for office spaces and some of your system hardware, software, telecoms and power</a:t>
            </a:r>
          </a:p>
          <a:p>
            <a:r>
              <a:rPr lang="en-US" dirty="0"/>
              <a:t>Hot Sites</a:t>
            </a:r>
          </a:p>
          <a:p>
            <a:pPr lvl="1"/>
            <a:r>
              <a:rPr lang="en-US" dirty="0"/>
              <a:t>Facilities that contain the system requirements and configured with necessary system hardware, supporting infrastructure, and personnel</a:t>
            </a:r>
          </a:p>
          <a:p>
            <a:r>
              <a:rPr lang="en-US" dirty="0"/>
              <a:t>Mobile Sites</a:t>
            </a:r>
          </a:p>
          <a:p>
            <a:pPr lvl="1"/>
            <a:r>
              <a:rPr lang="en-US" dirty="0"/>
              <a:t>Self-contained transportable shells custom fitted with specific telecoms and systems</a:t>
            </a:r>
          </a:p>
          <a:p>
            <a:r>
              <a:rPr lang="en-US" dirty="0"/>
              <a:t>Mirrored Sites</a:t>
            </a:r>
          </a:p>
          <a:p>
            <a:pPr lvl="1"/>
            <a:r>
              <a:rPr lang="en-US" dirty="0"/>
              <a:t>Full redundant Facilities with automated real-time information mirroring</a:t>
            </a:r>
          </a:p>
        </p:txBody>
      </p:sp>
    </p:spTree>
    <p:extLst>
      <p:ext uri="{BB962C8B-B14F-4D97-AF65-F5344CB8AC3E}">
        <p14:creationId xmlns:p14="http://schemas.microsoft.com/office/powerpoint/2010/main" val="26172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Testing, Training, Exercises</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p:txBody>
          <a:bodyPr/>
          <a:lstStyle/>
          <a:p>
            <a:r>
              <a:rPr lang="en-US" dirty="0"/>
              <a:t>Testing</a:t>
            </a:r>
          </a:p>
          <a:p>
            <a:pPr lvl="1"/>
            <a:r>
              <a:rPr lang="en-US" dirty="0"/>
              <a:t>Personnel should be testing the backup solution and recovery procedures on at minimum a quarterly basis</a:t>
            </a:r>
          </a:p>
          <a:p>
            <a:r>
              <a:rPr lang="en-US" dirty="0"/>
              <a:t>Training</a:t>
            </a:r>
          </a:p>
          <a:p>
            <a:pPr lvl="1"/>
            <a:r>
              <a:rPr lang="en-US" dirty="0"/>
              <a:t>Personnel should be trained on this equipment and procedures to ensure they have information for a recovery</a:t>
            </a:r>
          </a:p>
          <a:p>
            <a:r>
              <a:rPr lang="en-US" dirty="0"/>
              <a:t>Exercises</a:t>
            </a:r>
          </a:p>
          <a:p>
            <a:pPr lvl="1"/>
            <a:r>
              <a:rPr lang="en-US" dirty="0"/>
              <a:t>Personnel should run through scenarios of failure in order to prove the procedures work</a:t>
            </a:r>
          </a:p>
          <a:p>
            <a:pPr lvl="2"/>
            <a:r>
              <a:rPr lang="en-US" dirty="0"/>
              <a:t>Chaos Monkey</a:t>
            </a:r>
          </a:p>
          <a:p>
            <a:pPr lvl="3"/>
            <a:r>
              <a:rPr lang="en-US" dirty="0"/>
              <a:t>Will bring down a random server to test redundancy</a:t>
            </a:r>
          </a:p>
        </p:txBody>
      </p:sp>
    </p:spTree>
    <p:extLst>
      <p:ext uri="{BB962C8B-B14F-4D97-AF65-F5344CB8AC3E}">
        <p14:creationId xmlns:p14="http://schemas.microsoft.com/office/powerpoint/2010/main" val="3911238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Maintenance</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p:txBody>
          <a:bodyPr/>
          <a:lstStyle/>
          <a:p>
            <a:r>
              <a:rPr lang="en-US" dirty="0"/>
              <a:t>ISCP must be maintained</a:t>
            </a:r>
          </a:p>
          <a:p>
            <a:pPr lvl="1"/>
            <a:r>
              <a:rPr lang="en-US" dirty="0"/>
              <a:t>Updated with revisions</a:t>
            </a:r>
          </a:p>
          <a:p>
            <a:pPr lvl="2"/>
            <a:r>
              <a:rPr lang="en-US" dirty="0"/>
              <a:t>New Tech</a:t>
            </a:r>
          </a:p>
          <a:p>
            <a:pPr lvl="2"/>
            <a:r>
              <a:rPr lang="en-US" dirty="0"/>
              <a:t>New Policies</a:t>
            </a:r>
          </a:p>
          <a:p>
            <a:pPr lvl="2"/>
            <a:r>
              <a:rPr lang="en-US" dirty="0"/>
              <a:t>New Information</a:t>
            </a:r>
          </a:p>
          <a:p>
            <a:pPr lvl="1"/>
            <a:r>
              <a:rPr lang="en-US" dirty="0"/>
              <a:t>Technology must be updated</a:t>
            </a:r>
          </a:p>
          <a:p>
            <a:pPr lvl="2"/>
            <a:r>
              <a:rPr lang="en-US" dirty="0"/>
              <a:t>Tape Library's Firmware</a:t>
            </a:r>
          </a:p>
          <a:p>
            <a:pPr lvl="2"/>
            <a:r>
              <a:rPr lang="en-US" dirty="0"/>
              <a:t>Cisco Devices Firmware</a:t>
            </a:r>
          </a:p>
          <a:p>
            <a:pPr lvl="2"/>
            <a:r>
              <a:rPr lang="en-US" dirty="0"/>
              <a:t>SAN Firmware</a:t>
            </a:r>
          </a:p>
          <a:p>
            <a:pPr lvl="2"/>
            <a:r>
              <a:rPr lang="en-US" dirty="0"/>
              <a:t>Server Patches and Drivers</a:t>
            </a:r>
          </a:p>
        </p:txBody>
      </p:sp>
    </p:spTree>
    <p:extLst>
      <p:ext uri="{BB962C8B-B14F-4D97-AF65-F5344CB8AC3E}">
        <p14:creationId xmlns:p14="http://schemas.microsoft.com/office/powerpoint/2010/main" val="3854904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7 Steps to Building a Disaster Recovery Plan">
            <a:hlinkClick r:id="" action="ppaction://media"/>
            <a:extLst>
              <a:ext uri="{FF2B5EF4-FFF2-40B4-BE49-F238E27FC236}">
                <a16:creationId xmlns:a16="http://schemas.microsoft.com/office/drawing/2014/main" id="{B4E6E8ED-47BD-A97C-3F2E-C89125317DB4}"/>
              </a:ext>
            </a:extLst>
          </p:cNvPr>
          <p:cNvPicPr>
            <a:picLocks noRot="1" noChangeAspect="1"/>
          </p:cNvPicPr>
          <p:nvPr>
            <a:videoFile r:link="rId1"/>
          </p:nvPr>
        </p:nvPicPr>
        <p:blipFill>
          <a:blip r:embed="rId3"/>
          <a:stretch>
            <a:fillRect/>
          </a:stretch>
        </p:blipFill>
        <p:spPr>
          <a:xfrm>
            <a:off x="40512" y="4684"/>
            <a:ext cx="9091914" cy="5136932"/>
          </a:xfrm>
          <a:prstGeom prst="rect">
            <a:avLst/>
          </a:prstGeom>
        </p:spPr>
      </p:pic>
    </p:spTree>
    <p:extLst>
      <p:ext uri="{BB962C8B-B14F-4D97-AF65-F5344CB8AC3E}">
        <p14:creationId xmlns:p14="http://schemas.microsoft.com/office/powerpoint/2010/main" val="167894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0AFA-BD7E-723E-261E-F0A917FB1D3E}"/>
              </a:ext>
            </a:extLst>
          </p:cNvPr>
          <p:cNvSpPr>
            <a:spLocks noGrp="1"/>
          </p:cNvSpPr>
          <p:nvPr>
            <p:ph type="title"/>
          </p:nvPr>
        </p:nvSpPr>
        <p:spPr/>
        <p:txBody>
          <a:bodyPr/>
          <a:lstStyle/>
          <a:p>
            <a:r>
              <a:rPr lang="en-US" dirty="0"/>
              <a:t>Citations</a:t>
            </a:r>
          </a:p>
        </p:txBody>
      </p:sp>
      <p:sp>
        <p:nvSpPr>
          <p:cNvPr id="3" name="Text Placeholder 2">
            <a:extLst>
              <a:ext uri="{FF2B5EF4-FFF2-40B4-BE49-F238E27FC236}">
                <a16:creationId xmlns:a16="http://schemas.microsoft.com/office/drawing/2014/main" id="{9DEB58D6-A431-285D-BCE5-177DB4680D6E}"/>
              </a:ext>
            </a:extLst>
          </p:cNvPr>
          <p:cNvSpPr>
            <a:spLocks noGrp="1"/>
          </p:cNvSpPr>
          <p:nvPr>
            <p:ph type="body" idx="1"/>
          </p:nvPr>
        </p:nvSpPr>
        <p:spPr/>
        <p:txBody>
          <a:bodyPr/>
          <a:lstStyle/>
          <a:p>
            <a:r>
              <a:rPr lang="en-US" dirty="0">
                <a:effectLst/>
              </a:rPr>
              <a:t>ABERNATHY, R. O. B. I. N. (2021). </a:t>
            </a:r>
            <a:r>
              <a:rPr lang="en-US" i="1" dirty="0" err="1">
                <a:effectLst/>
              </a:rPr>
              <a:t>Cissp</a:t>
            </a:r>
            <a:r>
              <a:rPr lang="en-US" i="1" dirty="0">
                <a:effectLst/>
              </a:rPr>
              <a:t> Cert guide</a:t>
            </a:r>
            <a:r>
              <a:rPr lang="en-US" dirty="0">
                <a:effectLst/>
              </a:rPr>
              <a:t>. PEARSON IT CERTIFICATION. </a:t>
            </a:r>
          </a:p>
          <a:p>
            <a:endParaRPr lang="en-US" dirty="0"/>
          </a:p>
        </p:txBody>
      </p:sp>
    </p:spTree>
    <p:extLst>
      <p:ext uri="{BB962C8B-B14F-4D97-AF65-F5344CB8AC3E}">
        <p14:creationId xmlns:p14="http://schemas.microsoft.com/office/powerpoint/2010/main" val="34468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0AFA-BD7E-723E-261E-F0A917FB1D3E}"/>
              </a:ext>
            </a:extLst>
          </p:cNvPr>
          <p:cNvSpPr>
            <a:spLocks noGrp="1"/>
          </p:cNvSpPr>
          <p:nvPr>
            <p:ph type="title"/>
          </p:nvPr>
        </p:nvSpPr>
        <p:spPr/>
        <p:txBody>
          <a:bodyPr/>
          <a:lstStyle/>
          <a:p>
            <a:r>
              <a:rPr lang="en-US" dirty="0"/>
              <a:t>Three Step BIA</a:t>
            </a:r>
          </a:p>
        </p:txBody>
      </p:sp>
      <p:sp>
        <p:nvSpPr>
          <p:cNvPr id="3" name="Text Placeholder 2">
            <a:extLst>
              <a:ext uri="{FF2B5EF4-FFF2-40B4-BE49-F238E27FC236}">
                <a16:creationId xmlns:a16="http://schemas.microsoft.com/office/drawing/2014/main" id="{9DEB58D6-A431-285D-BCE5-177DB4680D6E}"/>
              </a:ext>
            </a:extLst>
          </p:cNvPr>
          <p:cNvSpPr>
            <a:spLocks noGrp="1"/>
          </p:cNvSpPr>
          <p:nvPr>
            <p:ph type="body" idx="1"/>
          </p:nvPr>
        </p:nvSpPr>
        <p:spPr/>
        <p:txBody>
          <a:bodyPr/>
          <a:lstStyle/>
          <a:p>
            <a:r>
              <a:rPr lang="en-US" dirty="0"/>
              <a:t>Determine Mission/business Processes and recovery criticality</a:t>
            </a:r>
          </a:p>
          <a:p>
            <a:pPr lvl="1"/>
            <a:r>
              <a:rPr lang="en-US" dirty="0"/>
              <a:t>Outage Impacts</a:t>
            </a:r>
          </a:p>
          <a:p>
            <a:pPr lvl="1"/>
            <a:r>
              <a:rPr lang="en-US" dirty="0"/>
              <a:t>Downtime Tolerance</a:t>
            </a:r>
          </a:p>
          <a:p>
            <a:pPr lvl="1"/>
            <a:r>
              <a:rPr lang="en-US" dirty="0"/>
              <a:t>System processes Identified</a:t>
            </a:r>
          </a:p>
          <a:p>
            <a:pPr lvl="1"/>
            <a:r>
              <a:rPr lang="en-US" dirty="0"/>
              <a:t>Impact of Disruption</a:t>
            </a:r>
          </a:p>
          <a:p>
            <a:r>
              <a:rPr lang="en-US" dirty="0"/>
              <a:t>Identify Resource Requirements</a:t>
            </a:r>
          </a:p>
          <a:p>
            <a:pPr lvl="1"/>
            <a:r>
              <a:rPr lang="en-US" dirty="0"/>
              <a:t>Evaluate Resources of IS</a:t>
            </a:r>
          </a:p>
          <a:p>
            <a:pPr lvl="2"/>
            <a:r>
              <a:rPr lang="en-US" dirty="0"/>
              <a:t>Facilities</a:t>
            </a:r>
          </a:p>
          <a:p>
            <a:pPr lvl="2"/>
            <a:r>
              <a:rPr lang="en-US" dirty="0"/>
              <a:t>Personnel</a:t>
            </a:r>
          </a:p>
          <a:p>
            <a:pPr lvl="2"/>
            <a:r>
              <a:rPr lang="en-US" dirty="0"/>
              <a:t>Equipment</a:t>
            </a:r>
          </a:p>
          <a:p>
            <a:pPr lvl="2"/>
            <a:r>
              <a:rPr lang="en-US" dirty="0"/>
              <a:t>Software</a:t>
            </a:r>
          </a:p>
        </p:txBody>
      </p:sp>
      <p:pic>
        <p:nvPicPr>
          <p:cNvPr id="5" name="Picture 4">
            <a:extLst>
              <a:ext uri="{FF2B5EF4-FFF2-40B4-BE49-F238E27FC236}">
                <a16:creationId xmlns:a16="http://schemas.microsoft.com/office/drawing/2014/main" id="{434705B3-27A5-0A90-C95C-658841D2C84A}"/>
              </a:ext>
            </a:extLst>
          </p:cNvPr>
          <p:cNvPicPr>
            <a:picLocks noChangeAspect="1"/>
          </p:cNvPicPr>
          <p:nvPr/>
        </p:nvPicPr>
        <p:blipFill>
          <a:blip r:embed="rId3"/>
          <a:stretch>
            <a:fillRect/>
          </a:stretch>
        </p:blipFill>
        <p:spPr>
          <a:xfrm>
            <a:off x="5346398" y="2089229"/>
            <a:ext cx="3149764" cy="2463961"/>
          </a:xfrm>
          <a:prstGeom prst="rect">
            <a:avLst/>
          </a:prstGeom>
        </p:spPr>
      </p:pic>
    </p:spTree>
    <p:extLst>
      <p:ext uri="{BB962C8B-B14F-4D97-AF65-F5344CB8AC3E}">
        <p14:creationId xmlns:p14="http://schemas.microsoft.com/office/powerpoint/2010/main" val="20941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EB58D6-A431-285D-BCE5-177DB4680D6E}"/>
              </a:ext>
            </a:extLst>
          </p:cNvPr>
          <p:cNvSpPr>
            <a:spLocks noGrp="1"/>
          </p:cNvSpPr>
          <p:nvPr>
            <p:ph type="body" idx="1"/>
          </p:nvPr>
        </p:nvSpPr>
        <p:spPr>
          <a:xfrm>
            <a:off x="720000" y="616564"/>
            <a:ext cx="7704000" cy="1727308"/>
          </a:xfrm>
        </p:spPr>
        <p:txBody>
          <a:bodyPr/>
          <a:lstStyle/>
          <a:p>
            <a:r>
              <a:rPr lang="en-US" dirty="0"/>
              <a:t>Identify Priorities for System Resources</a:t>
            </a:r>
          </a:p>
          <a:p>
            <a:pPr lvl="1"/>
            <a:r>
              <a:rPr lang="en-US" dirty="0"/>
              <a:t>After above steps are completed</a:t>
            </a:r>
          </a:p>
          <a:p>
            <a:pPr lvl="2"/>
            <a:r>
              <a:rPr lang="en-US" dirty="0"/>
              <a:t>Create a hierarchal list of priorities</a:t>
            </a:r>
          </a:p>
          <a:p>
            <a:pPr lvl="2"/>
            <a:r>
              <a:rPr lang="en-US" dirty="0"/>
              <a:t>Create a sequence of recovery activities</a:t>
            </a:r>
          </a:p>
        </p:txBody>
      </p:sp>
      <p:pic>
        <p:nvPicPr>
          <p:cNvPr id="5" name="Picture 4">
            <a:extLst>
              <a:ext uri="{FF2B5EF4-FFF2-40B4-BE49-F238E27FC236}">
                <a16:creationId xmlns:a16="http://schemas.microsoft.com/office/drawing/2014/main" id="{106B5414-A57F-E9C1-D9AA-2C772971A4F0}"/>
              </a:ext>
            </a:extLst>
          </p:cNvPr>
          <p:cNvPicPr>
            <a:picLocks noChangeAspect="1"/>
          </p:cNvPicPr>
          <p:nvPr/>
        </p:nvPicPr>
        <p:blipFill>
          <a:blip r:embed="rId3"/>
          <a:stretch>
            <a:fillRect/>
          </a:stretch>
        </p:blipFill>
        <p:spPr>
          <a:xfrm>
            <a:off x="4572000" y="2732716"/>
            <a:ext cx="3885298" cy="1727308"/>
          </a:xfrm>
          <a:prstGeom prst="rect">
            <a:avLst/>
          </a:prstGeom>
        </p:spPr>
      </p:pic>
    </p:spTree>
    <p:extLst>
      <p:ext uri="{BB962C8B-B14F-4D97-AF65-F5344CB8AC3E}">
        <p14:creationId xmlns:p14="http://schemas.microsoft.com/office/powerpoint/2010/main" val="12905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0AFA-BD7E-723E-261E-F0A917FB1D3E}"/>
              </a:ext>
            </a:extLst>
          </p:cNvPr>
          <p:cNvSpPr>
            <a:spLocks noGrp="1"/>
          </p:cNvSpPr>
          <p:nvPr>
            <p:ph type="title"/>
          </p:nvPr>
        </p:nvSpPr>
        <p:spPr/>
        <p:txBody>
          <a:bodyPr/>
          <a:lstStyle/>
          <a:p>
            <a:r>
              <a:rPr lang="en-US" dirty="0"/>
              <a:t>Into Practice</a:t>
            </a:r>
          </a:p>
        </p:txBody>
      </p:sp>
      <p:pic>
        <p:nvPicPr>
          <p:cNvPr id="5" name="Picture 4">
            <a:extLst>
              <a:ext uri="{FF2B5EF4-FFF2-40B4-BE49-F238E27FC236}">
                <a16:creationId xmlns:a16="http://schemas.microsoft.com/office/drawing/2014/main" id="{02AC8983-8479-A301-97A1-552FB6B40E4F}"/>
              </a:ext>
            </a:extLst>
          </p:cNvPr>
          <p:cNvPicPr>
            <a:picLocks noChangeAspect="1"/>
          </p:cNvPicPr>
          <p:nvPr/>
        </p:nvPicPr>
        <p:blipFill>
          <a:blip r:embed="rId3"/>
          <a:stretch>
            <a:fillRect/>
          </a:stretch>
        </p:blipFill>
        <p:spPr>
          <a:xfrm>
            <a:off x="387752" y="1090713"/>
            <a:ext cx="8409007" cy="3245770"/>
          </a:xfrm>
          <a:prstGeom prst="rect">
            <a:avLst/>
          </a:prstGeom>
        </p:spPr>
      </p:pic>
    </p:spTree>
    <p:extLst>
      <p:ext uri="{BB962C8B-B14F-4D97-AF65-F5344CB8AC3E}">
        <p14:creationId xmlns:p14="http://schemas.microsoft.com/office/powerpoint/2010/main" val="244942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0AFA-BD7E-723E-261E-F0A917FB1D3E}"/>
              </a:ext>
            </a:extLst>
          </p:cNvPr>
          <p:cNvSpPr>
            <a:spLocks noGrp="1"/>
          </p:cNvSpPr>
          <p:nvPr>
            <p:ph type="title"/>
          </p:nvPr>
        </p:nvSpPr>
        <p:spPr>
          <a:xfrm>
            <a:off x="720000" y="445024"/>
            <a:ext cx="7704000" cy="765925"/>
          </a:xfrm>
        </p:spPr>
        <p:txBody>
          <a:bodyPr/>
          <a:lstStyle/>
          <a:p>
            <a:r>
              <a:rPr lang="en-US" dirty="0"/>
              <a:t>Downtime Measurements for Management</a:t>
            </a:r>
          </a:p>
        </p:txBody>
      </p:sp>
      <p:sp>
        <p:nvSpPr>
          <p:cNvPr id="3" name="Text Placeholder 2">
            <a:extLst>
              <a:ext uri="{FF2B5EF4-FFF2-40B4-BE49-F238E27FC236}">
                <a16:creationId xmlns:a16="http://schemas.microsoft.com/office/drawing/2014/main" id="{9DEB58D6-A431-285D-BCE5-177DB4680D6E}"/>
              </a:ext>
            </a:extLst>
          </p:cNvPr>
          <p:cNvSpPr>
            <a:spLocks noGrp="1"/>
          </p:cNvSpPr>
          <p:nvPr>
            <p:ph type="body" idx="1"/>
          </p:nvPr>
        </p:nvSpPr>
        <p:spPr>
          <a:xfrm>
            <a:off x="720000" y="1296364"/>
            <a:ext cx="7704000" cy="3312085"/>
          </a:xfrm>
        </p:spPr>
        <p:txBody>
          <a:bodyPr/>
          <a:lstStyle/>
          <a:p>
            <a:r>
              <a:rPr lang="en-US" dirty="0"/>
              <a:t>Downtime will need to be measured and presented to stake and shareholders</a:t>
            </a:r>
          </a:p>
          <a:p>
            <a:pPr lvl="1"/>
            <a:r>
              <a:rPr lang="en-US" dirty="0"/>
              <a:t>Maximum Tolerable Downtime (MTD)</a:t>
            </a:r>
          </a:p>
          <a:p>
            <a:pPr lvl="2"/>
            <a:r>
              <a:rPr lang="en-US" dirty="0"/>
              <a:t>Total amount of time a product owner is willing to accept that the system is down</a:t>
            </a:r>
          </a:p>
          <a:p>
            <a:pPr lvl="2"/>
            <a:r>
              <a:rPr lang="en-US" dirty="0"/>
              <a:t>Required for correct recovery method identification</a:t>
            </a:r>
          </a:p>
          <a:p>
            <a:pPr lvl="2"/>
            <a:r>
              <a:rPr lang="en-US" dirty="0"/>
              <a:t>Required for in-depth procedures</a:t>
            </a:r>
          </a:p>
          <a:p>
            <a:pPr lvl="1"/>
            <a:r>
              <a:rPr lang="en-US" dirty="0"/>
              <a:t>Recovery Time Objective (RTO)</a:t>
            </a:r>
          </a:p>
          <a:p>
            <a:pPr lvl="2"/>
            <a:r>
              <a:rPr lang="en-US" dirty="0"/>
              <a:t>Maximum amount of time a system resource can remain unavailable before an unacceptable impact occurs on the MTD</a:t>
            </a:r>
          </a:p>
          <a:p>
            <a:pPr lvl="2"/>
            <a:r>
              <a:rPr lang="en-US" dirty="0"/>
              <a:t>Required for selecting technologies best suited for meeting MTD</a:t>
            </a:r>
          </a:p>
          <a:p>
            <a:pPr lvl="2"/>
            <a:r>
              <a:rPr lang="en-US" dirty="0"/>
              <a:t>POAM Required if cannot meet RTO and MTD cannot change </a:t>
            </a:r>
          </a:p>
        </p:txBody>
      </p:sp>
    </p:spTree>
    <p:extLst>
      <p:ext uri="{BB962C8B-B14F-4D97-AF65-F5344CB8AC3E}">
        <p14:creationId xmlns:p14="http://schemas.microsoft.com/office/powerpoint/2010/main" val="156816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a:xfrm>
            <a:off x="720000" y="653970"/>
            <a:ext cx="7704000" cy="3954480"/>
          </a:xfrm>
        </p:spPr>
        <p:txBody>
          <a:bodyPr/>
          <a:lstStyle/>
          <a:p>
            <a:r>
              <a:rPr lang="en-US" dirty="0"/>
              <a:t>Recovery Point Objective</a:t>
            </a:r>
          </a:p>
          <a:p>
            <a:pPr lvl="1"/>
            <a:r>
              <a:rPr lang="en-US" dirty="0"/>
              <a:t>Point in time, prior to disruption or system outage, to which mission/business process data can be recovered</a:t>
            </a:r>
          </a:p>
          <a:p>
            <a:pPr lvl="1"/>
            <a:r>
              <a:rPr lang="en-US" dirty="0"/>
              <a:t>Amount of data loss a product owner can tolerate during recovery</a:t>
            </a:r>
          </a:p>
          <a:p>
            <a:pPr lvl="1"/>
            <a:r>
              <a:rPr lang="en-US" dirty="0"/>
              <a:t>Not part of MTD</a:t>
            </a:r>
          </a:p>
          <a:p>
            <a:pPr lvl="1"/>
            <a:endParaRPr lang="en-US" dirty="0"/>
          </a:p>
        </p:txBody>
      </p:sp>
      <p:pic>
        <p:nvPicPr>
          <p:cNvPr id="5" name="Picture 4">
            <a:extLst>
              <a:ext uri="{FF2B5EF4-FFF2-40B4-BE49-F238E27FC236}">
                <a16:creationId xmlns:a16="http://schemas.microsoft.com/office/drawing/2014/main" id="{F55966EE-7845-5F8B-2CB1-0CA53D522B42}"/>
              </a:ext>
            </a:extLst>
          </p:cNvPr>
          <p:cNvPicPr>
            <a:picLocks noChangeAspect="1"/>
          </p:cNvPicPr>
          <p:nvPr/>
        </p:nvPicPr>
        <p:blipFill>
          <a:blip r:embed="rId3"/>
          <a:stretch>
            <a:fillRect/>
          </a:stretch>
        </p:blipFill>
        <p:spPr>
          <a:xfrm>
            <a:off x="3777028" y="1788289"/>
            <a:ext cx="4435209" cy="3049206"/>
          </a:xfrm>
          <a:prstGeom prst="rect">
            <a:avLst/>
          </a:prstGeom>
        </p:spPr>
      </p:pic>
    </p:spTree>
    <p:extLst>
      <p:ext uri="{BB962C8B-B14F-4D97-AF65-F5344CB8AC3E}">
        <p14:creationId xmlns:p14="http://schemas.microsoft.com/office/powerpoint/2010/main" val="270577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A06D-8D79-2D6E-FDDB-DBE6AF8AEE29}"/>
              </a:ext>
            </a:extLst>
          </p:cNvPr>
          <p:cNvSpPr>
            <a:spLocks noGrp="1"/>
          </p:cNvSpPr>
          <p:nvPr>
            <p:ph type="title"/>
          </p:nvPr>
        </p:nvSpPr>
        <p:spPr/>
        <p:txBody>
          <a:bodyPr/>
          <a:lstStyle/>
          <a:p>
            <a:r>
              <a:rPr lang="en-US" dirty="0"/>
              <a:t>Take aways from BIA</a:t>
            </a:r>
          </a:p>
        </p:txBody>
      </p:sp>
      <p:sp>
        <p:nvSpPr>
          <p:cNvPr id="3" name="Text Placeholder 2">
            <a:extLst>
              <a:ext uri="{FF2B5EF4-FFF2-40B4-BE49-F238E27FC236}">
                <a16:creationId xmlns:a16="http://schemas.microsoft.com/office/drawing/2014/main" id="{099CB041-303C-DE53-23BA-972B692473F1}"/>
              </a:ext>
            </a:extLst>
          </p:cNvPr>
          <p:cNvSpPr>
            <a:spLocks noGrp="1"/>
          </p:cNvSpPr>
          <p:nvPr>
            <p:ph type="body" idx="1"/>
          </p:nvPr>
        </p:nvSpPr>
        <p:spPr/>
        <p:txBody>
          <a:bodyPr/>
          <a:lstStyle/>
          <a:p>
            <a:r>
              <a:rPr lang="en-US" dirty="0"/>
              <a:t>RTO must ensure MTD is not exceeded</a:t>
            </a:r>
          </a:p>
          <a:p>
            <a:pPr lvl="1"/>
            <a:r>
              <a:rPr lang="en-US" dirty="0"/>
              <a:t>RTO will be shorter than MTD</a:t>
            </a:r>
          </a:p>
          <a:p>
            <a:r>
              <a:rPr lang="en-US" dirty="0"/>
              <a:t>Shows Importance of Asset management</a:t>
            </a:r>
          </a:p>
          <a:p>
            <a:pPr lvl="1"/>
            <a:r>
              <a:rPr lang="en-US" dirty="0"/>
              <a:t>Will assist in resource identification</a:t>
            </a:r>
          </a:p>
          <a:p>
            <a:r>
              <a:rPr lang="en-US" dirty="0"/>
              <a:t>Understanding our Downtime will allow security to assess risk and mitigations</a:t>
            </a:r>
          </a:p>
          <a:p>
            <a:r>
              <a:rPr lang="en-US" dirty="0"/>
              <a:t>BIA will encompass all factors of the IS</a:t>
            </a:r>
          </a:p>
          <a:p>
            <a:r>
              <a:rPr lang="en-US" dirty="0"/>
              <a:t>BIA should be conducted on every IS the organization utilizes</a:t>
            </a:r>
          </a:p>
          <a:p>
            <a:endParaRPr lang="en-US" dirty="0"/>
          </a:p>
          <a:p>
            <a:endParaRPr lang="en-US" dirty="0"/>
          </a:p>
        </p:txBody>
      </p:sp>
    </p:spTree>
    <p:extLst>
      <p:ext uri="{BB962C8B-B14F-4D97-AF65-F5344CB8AC3E}">
        <p14:creationId xmlns:p14="http://schemas.microsoft.com/office/powerpoint/2010/main" val="284740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46"/>
        <p:cNvGrpSpPr/>
        <p:nvPr/>
      </p:nvGrpSpPr>
      <p:grpSpPr>
        <a:xfrm>
          <a:off x="0" y="0"/>
          <a:ext cx="0" cy="0"/>
          <a:chOff x="0" y="0"/>
          <a:chExt cx="0" cy="0"/>
        </a:xfrm>
      </p:grpSpPr>
      <p:grpSp>
        <p:nvGrpSpPr>
          <p:cNvPr id="16447" name="Google Shape;16447;p47"/>
          <p:cNvGrpSpPr/>
          <p:nvPr/>
        </p:nvGrpSpPr>
        <p:grpSpPr>
          <a:xfrm>
            <a:off x="528871" y="830225"/>
            <a:ext cx="8081403" cy="3568425"/>
            <a:chOff x="858021" y="255450"/>
            <a:chExt cx="8081403" cy="3568425"/>
          </a:xfrm>
        </p:grpSpPr>
        <p:cxnSp>
          <p:nvCxnSpPr>
            <p:cNvPr id="16448" name="Google Shape;16448;p47"/>
            <p:cNvCxnSpPr/>
            <p:nvPr/>
          </p:nvCxnSpPr>
          <p:spPr>
            <a:xfrm>
              <a:off x="858100" y="255450"/>
              <a:ext cx="0" cy="2228400"/>
            </a:xfrm>
            <a:prstGeom prst="straightConnector1">
              <a:avLst/>
            </a:prstGeom>
            <a:noFill/>
            <a:ln w="19050" cap="flat" cmpd="sng">
              <a:solidFill>
                <a:schemeClr val="accent1"/>
              </a:solidFill>
              <a:prstDash val="solid"/>
              <a:round/>
              <a:headEnd type="none" w="med" len="med"/>
              <a:tailEnd type="none" w="med" len="med"/>
            </a:ln>
          </p:spPr>
        </p:cxnSp>
        <p:cxnSp>
          <p:nvCxnSpPr>
            <p:cNvPr id="16449" name="Google Shape;16449;p47"/>
            <p:cNvCxnSpPr/>
            <p:nvPr/>
          </p:nvCxnSpPr>
          <p:spPr>
            <a:xfrm rot="10800000">
              <a:off x="858025" y="264300"/>
              <a:ext cx="8081400" cy="0"/>
            </a:xfrm>
            <a:prstGeom prst="straightConnector1">
              <a:avLst/>
            </a:prstGeom>
            <a:noFill/>
            <a:ln w="19050" cap="flat" cmpd="sng">
              <a:solidFill>
                <a:schemeClr val="accent1"/>
              </a:solidFill>
              <a:prstDash val="solid"/>
              <a:round/>
              <a:headEnd type="none" w="med" len="med"/>
              <a:tailEnd type="none" w="med" len="med"/>
            </a:ln>
          </p:spPr>
        </p:cxnSp>
        <p:cxnSp>
          <p:nvCxnSpPr>
            <p:cNvPr id="16450" name="Google Shape;16450;p47"/>
            <p:cNvCxnSpPr/>
            <p:nvPr/>
          </p:nvCxnSpPr>
          <p:spPr>
            <a:xfrm>
              <a:off x="8924675" y="273200"/>
              <a:ext cx="0" cy="1729200"/>
            </a:xfrm>
            <a:prstGeom prst="straightConnector1">
              <a:avLst/>
            </a:prstGeom>
            <a:noFill/>
            <a:ln w="19050" cap="flat" cmpd="sng">
              <a:solidFill>
                <a:schemeClr val="accent1"/>
              </a:solidFill>
              <a:prstDash val="solid"/>
              <a:round/>
              <a:headEnd type="none" w="med" len="med"/>
              <a:tailEnd type="none" w="med" len="med"/>
            </a:ln>
          </p:spPr>
        </p:cxnSp>
        <p:cxnSp>
          <p:nvCxnSpPr>
            <p:cNvPr id="16451" name="Google Shape;16451;p47"/>
            <p:cNvCxnSpPr/>
            <p:nvPr/>
          </p:nvCxnSpPr>
          <p:spPr>
            <a:xfrm flipH="1">
              <a:off x="8789075" y="1997538"/>
              <a:ext cx="135600" cy="131400"/>
            </a:xfrm>
            <a:prstGeom prst="straightConnector1">
              <a:avLst/>
            </a:prstGeom>
            <a:noFill/>
            <a:ln w="19050" cap="flat" cmpd="sng">
              <a:solidFill>
                <a:schemeClr val="accent1"/>
              </a:solidFill>
              <a:prstDash val="solid"/>
              <a:round/>
              <a:headEnd type="none" w="med" len="med"/>
              <a:tailEnd type="none" w="med" len="med"/>
            </a:ln>
          </p:spPr>
        </p:cxnSp>
        <p:grpSp>
          <p:nvGrpSpPr>
            <p:cNvPr id="16452" name="Google Shape;16452;p47"/>
            <p:cNvGrpSpPr/>
            <p:nvPr/>
          </p:nvGrpSpPr>
          <p:grpSpPr>
            <a:xfrm>
              <a:off x="858021" y="3635174"/>
              <a:ext cx="187800" cy="188700"/>
              <a:chOff x="858021" y="3635174"/>
              <a:chExt cx="187800" cy="188700"/>
            </a:xfrm>
          </p:grpSpPr>
          <p:cxnSp>
            <p:nvCxnSpPr>
              <p:cNvPr id="16453" name="Google Shape;16453;p47"/>
              <p:cNvCxnSpPr/>
              <p:nvPr/>
            </p:nvCxnSpPr>
            <p:spPr>
              <a:xfrm>
                <a:off x="867224" y="3635174"/>
                <a:ext cx="0" cy="188700"/>
              </a:xfrm>
              <a:prstGeom prst="straightConnector1">
                <a:avLst/>
              </a:prstGeom>
              <a:noFill/>
              <a:ln w="19050" cap="flat" cmpd="sng">
                <a:solidFill>
                  <a:schemeClr val="accent1"/>
                </a:solidFill>
                <a:prstDash val="solid"/>
                <a:round/>
                <a:headEnd type="none" w="med" len="med"/>
                <a:tailEnd type="none" w="med" len="med"/>
              </a:ln>
            </p:spPr>
          </p:cxnSp>
          <p:cxnSp>
            <p:nvCxnSpPr>
              <p:cNvPr id="16454" name="Google Shape;16454;p47"/>
              <p:cNvCxnSpPr/>
              <p:nvPr/>
            </p:nvCxnSpPr>
            <p:spPr>
              <a:xfrm>
                <a:off x="858021" y="3822176"/>
                <a:ext cx="187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6455" name="Google Shape;16455;p47"/>
            <p:cNvGrpSpPr/>
            <p:nvPr/>
          </p:nvGrpSpPr>
          <p:grpSpPr>
            <a:xfrm flipH="1">
              <a:off x="8743325" y="3635175"/>
              <a:ext cx="187800" cy="188700"/>
              <a:chOff x="208567" y="3635175"/>
              <a:chExt cx="187800" cy="188700"/>
            </a:xfrm>
          </p:grpSpPr>
          <p:cxnSp>
            <p:nvCxnSpPr>
              <p:cNvPr id="16456" name="Google Shape;16456;p47"/>
              <p:cNvCxnSpPr/>
              <p:nvPr/>
            </p:nvCxnSpPr>
            <p:spPr>
              <a:xfrm>
                <a:off x="217770" y="3635175"/>
                <a:ext cx="0" cy="188700"/>
              </a:xfrm>
              <a:prstGeom prst="straightConnector1">
                <a:avLst/>
              </a:prstGeom>
              <a:noFill/>
              <a:ln w="19050" cap="flat" cmpd="sng">
                <a:solidFill>
                  <a:schemeClr val="accent1"/>
                </a:solidFill>
                <a:prstDash val="solid"/>
                <a:round/>
                <a:headEnd type="none" w="med" len="med"/>
                <a:tailEnd type="none" w="med" len="med"/>
              </a:ln>
            </p:spPr>
          </p:cxnSp>
          <p:cxnSp>
            <p:nvCxnSpPr>
              <p:cNvPr id="16457" name="Google Shape;16457;p47"/>
              <p:cNvCxnSpPr/>
              <p:nvPr/>
            </p:nvCxnSpPr>
            <p:spPr>
              <a:xfrm>
                <a:off x="208567" y="3822177"/>
                <a:ext cx="187800" cy="0"/>
              </a:xfrm>
              <a:prstGeom prst="straightConnector1">
                <a:avLst/>
              </a:prstGeom>
              <a:noFill/>
              <a:ln w="19050" cap="flat" cmpd="sng">
                <a:solidFill>
                  <a:schemeClr val="accent1"/>
                </a:solidFill>
                <a:prstDash val="solid"/>
                <a:round/>
                <a:headEnd type="none" w="med" len="med"/>
                <a:tailEnd type="none" w="med" len="med"/>
              </a:ln>
            </p:spPr>
          </p:cxnSp>
        </p:grpSp>
      </p:grpSp>
      <p:sp>
        <p:nvSpPr>
          <p:cNvPr id="16460" name="Google Shape;16460;p47"/>
          <p:cNvSpPr txBox="1">
            <a:spLocks noGrp="1"/>
          </p:cNvSpPr>
          <p:nvPr>
            <p:ph type="title"/>
          </p:nvPr>
        </p:nvSpPr>
        <p:spPr>
          <a:xfrm>
            <a:off x="3157798" y="949126"/>
            <a:ext cx="4317600" cy="16366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ISCP</a:t>
            </a:r>
            <a:endParaRPr sz="3600" dirty="0"/>
          </a:p>
        </p:txBody>
      </p:sp>
      <p:sp>
        <p:nvSpPr>
          <p:cNvPr id="16458" name="Google Shape;16458;p47"/>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16461" name="Google Shape;16461;p47"/>
          <p:cNvGrpSpPr/>
          <p:nvPr/>
        </p:nvGrpSpPr>
        <p:grpSpPr>
          <a:xfrm>
            <a:off x="1143113" y="1876459"/>
            <a:ext cx="1523030" cy="1523030"/>
            <a:chOff x="555925" y="3020225"/>
            <a:chExt cx="1285800" cy="1285800"/>
          </a:xfrm>
        </p:grpSpPr>
        <p:sp>
          <p:nvSpPr>
            <p:cNvPr id="16462" name="Google Shape;16462;p47"/>
            <p:cNvSpPr/>
            <p:nvPr/>
          </p:nvSpPr>
          <p:spPr>
            <a:xfrm>
              <a:off x="1134975" y="4195525"/>
              <a:ext cx="127250" cy="110500"/>
            </a:xfrm>
            <a:custGeom>
              <a:avLst/>
              <a:gdLst/>
              <a:ahLst/>
              <a:cxnLst/>
              <a:rect l="l" t="t" r="r" b="b"/>
              <a:pathLst>
                <a:path w="5090" h="4420" extrusionOk="0">
                  <a:moveTo>
                    <a:pt x="2554" y="1"/>
                  </a:moveTo>
                  <a:lnTo>
                    <a:pt x="1" y="4420"/>
                  </a:lnTo>
                  <a:lnTo>
                    <a:pt x="5090" y="4420"/>
                  </a:lnTo>
                  <a:lnTo>
                    <a:pt x="25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3" name="Google Shape;16463;p47"/>
            <p:cNvSpPr/>
            <p:nvPr/>
          </p:nvSpPr>
          <p:spPr>
            <a:xfrm>
              <a:off x="1134975" y="3020225"/>
              <a:ext cx="127250" cy="110050"/>
            </a:xfrm>
            <a:custGeom>
              <a:avLst/>
              <a:gdLst/>
              <a:ahLst/>
              <a:cxnLst/>
              <a:rect l="l" t="t" r="r" b="b"/>
              <a:pathLst>
                <a:path w="5090" h="4402" extrusionOk="0">
                  <a:moveTo>
                    <a:pt x="1" y="1"/>
                  </a:moveTo>
                  <a:lnTo>
                    <a:pt x="2554" y="4401"/>
                  </a:lnTo>
                  <a:lnTo>
                    <a:pt x="50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4" name="Google Shape;16464;p47"/>
            <p:cNvSpPr/>
            <p:nvPr/>
          </p:nvSpPr>
          <p:spPr>
            <a:xfrm>
              <a:off x="555925" y="3599275"/>
              <a:ext cx="110050" cy="127250"/>
            </a:xfrm>
            <a:custGeom>
              <a:avLst/>
              <a:gdLst/>
              <a:ahLst/>
              <a:cxnLst/>
              <a:rect l="l" t="t" r="r" b="b"/>
              <a:pathLst>
                <a:path w="4402" h="5090" extrusionOk="0">
                  <a:moveTo>
                    <a:pt x="1" y="1"/>
                  </a:moveTo>
                  <a:lnTo>
                    <a:pt x="1" y="5090"/>
                  </a:lnTo>
                  <a:lnTo>
                    <a:pt x="4401" y="255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5" name="Google Shape;16465;p47"/>
            <p:cNvSpPr/>
            <p:nvPr/>
          </p:nvSpPr>
          <p:spPr>
            <a:xfrm>
              <a:off x="1731700" y="3599275"/>
              <a:ext cx="110025" cy="127250"/>
            </a:xfrm>
            <a:custGeom>
              <a:avLst/>
              <a:gdLst/>
              <a:ahLst/>
              <a:cxnLst/>
              <a:rect l="l" t="t" r="r" b="b"/>
              <a:pathLst>
                <a:path w="4401" h="5090" extrusionOk="0">
                  <a:moveTo>
                    <a:pt x="4401" y="1"/>
                  </a:moveTo>
                  <a:lnTo>
                    <a:pt x="0" y="2554"/>
                  </a:lnTo>
                  <a:lnTo>
                    <a:pt x="4401" y="5090"/>
                  </a:lnTo>
                  <a:lnTo>
                    <a:pt x="4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6" name="Google Shape;16466;p47"/>
            <p:cNvSpPr/>
            <p:nvPr/>
          </p:nvSpPr>
          <p:spPr>
            <a:xfrm>
              <a:off x="1477250" y="3941100"/>
              <a:ext cx="90575" cy="91025"/>
            </a:xfrm>
            <a:custGeom>
              <a:avLst/>
              <a:gdLst/>
              <a:ahLst/>
              <a:cxnLst/>
              <a:rect l="l" t="t" r="r" b="b"/>
              <a:pathLst>
                <a:path w="3623" h="3641" extrusionOk="0">
                  <a:moveTo>
                    <a:pt x="1" y="0"/>
                  </a:moveTo>
                  <a:lnTo>
                    <a:pt x="961" y="3640"/>
                  </a:lnTo>
                  <a:lnTo>
                    <a:pt x="3623" y="97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7" name="Google Shape;16467;p47"/>
            <p:cNvSpPr/>
            <p:nvPr/>
          </p:nvSpPr>
          <p:spPr>
            <a:xfrm>
              <a:off x="829400" y="3293675"/>
              <a:ext cx="91025" cy="91025"/>
            </a:xfrm>
            <a:custGeom>
              <a:avLst/>
              <a:gdLst/>
              <a:ahLst/>
              <a:cxnLst/>
              <a:rect l="l" t="t" r="r" b="b"/>
              <a:pathLst>
                <a:path w="3641" h="3641" extrusionOk="0">
                  <a:moveTo>
                    <a:pt x="2662" y="1"/>
                  </a:moveTo>
                  <a:lnTo>
                    <a:pt x="0" y="2663"/>
                  </a:lnTo>
                  <a:lnTo>
                    <a:pt x="3640" y="3641"/>
                  </a:lnTo>
                  <a:lnTo>
                    <a:pt x="2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8" name="Google Shape;16468;p47"/>
            <p:cNvSpPr/>
            <p:nvPr/>
          </p:nvSpPr>
          <p:spPr>
            <a:xfrm>
              <a:off x="829400" y="3941100"/>
              <a:ext cx="91025" cy="91025"/>
            </a:xfrm>
            <a:custGeom>
              <a:avLst/>
              <a:gdLst/>
              <a:ahLst/>
              <a:cxnLst/>
              <a:rect l="l" t="t" r="r" b="b"/>
              <a:pathLst>
                <a:path w="3641" h="3641" extrusionOk="0">
                  <a:moveTo>
                    <a:pt x="3640" y="0"/>
                  </a:moveTo>
                  <a:lnTo>
                    <a:pt x="0" y="978"/>
                  </a:lnTo>
                  <a:lnTo>
                    <a:pt x="2662" y="3640"/>
                  </a:lnTo>
                  <a:lnTo>
                    <a:pt x="3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9" name="Google Shape;16469;p47"/>
            <p:cNvSpPr/>
            <p:nvPr/>
          </p:nvSpPr>
          <p:spPr>
            <a:xfrm>
              <a:off x="1477250" y="3293675"/>
              <a:ext cx="90575" cy="91025"/>
            </a:xfrm>
            <a:custGeom>
              <a:avLst/>
              <a:gdLst/>
              <a:ahLst/>
              <a:cxnLst/>
              <a:rect l="l" t="t" r="r" b="b"/>
              <a:pathLst>
                <a:path w="3623" h="3641" extrusionOk="0">
                  <a:moveTo>
                    <a:pt x="961" y="1"/>
                  </a:moveTo>
                  <a:lnTo>
                    <a:pt x="1" y="3641"/>
                  </a:lnTo>
                  <a:lnTo>
                    <a:pt x="3623" y="2663"/>
                  </a:lnTo>
                  <a:lnTo>
                    <a:pt x="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0" name="Google Shape;16470;p47"/>
            <p:cNvSpPr/>
            <p:nvPr/>
          </p:nvSpPr>
          <p:spPr>
            <a:xfrm>
              <a:off x="606200" y="3067775"/>
              <a:ext cx="1185725" cy="1190250"/>
            </a:xfrm>
            <a:custGeom>
              <a:avLst/>
              <a:gdLst/>
              <a:ahLst/>
              <a:cxnLst/>
              <a:rect l="l" t="t" r="r" b="b"/>
              <a:pathLst>
                <a:path w="47429" h="47610" extrusionOk="0">
                  <a:moveTo>
                    <a:pt x="19196" y="0"/>
                  </a:moveTo>
                  <a:cubicBezTo>
                    <a:pt x="18798" y="73"/>
                    <a:pt x="18399" y="163"/>
                    <a:pt x="18019" y="254"/>
                  </a:cubicBezTo>
                  <a:lnTo>
                    <a:pt x="18562" y="2499"/>
                  </a:lnTo>
                  <a:cubicBezTo>
                    <a:pt x="18906" y="2409"/>
                    <a:pt x="19269" y="2336"/>
                    <a:pt x="19631" y="2264"/>
                  </a:cubicBezTo>
                  <a:lnTo>
                    <a:pt x="19196" y="0"/>
                  </a:lnTo>
                  <a:close/>
                  <a:moveTo>
                    <a:pt x="28215" y="18"/>
                  </a:moveTo>
                  <a:lnTo>
                    <a:pt x="27780" y="2282"/>
                  </a:lnTo>
                  <a:cubicBezTo>
                    <a:pt x="28142" y="2355"/>
                    <a:pt x="28504" y="2427"/>
                    <a:pt x="28848" y="2518"/>
                  </a:cubicBezTo>
                  <a:lnTo>
                    <a:pt x="29392" y="272"/>
                  </a:lnTo>
                  <a:cubicBezTo>
                    <a:pt x="29011" y="181"/>
                    <a:pt x="28595" y="91"/>
                    <a:pt x="28215" y="18"/>
                  </a:cubicBezTo>
                  <a:close/>
                  <a:moveTo>
                    <a:pt x="16262" y="761"/>
                  </a:moveTo>
                  <a:cubicBezTo>
                    <a:pt x="15864" y="888"/>
                    <a:pt x="15484" y="1014"/>
                    <a:pt x="15103" y="1159"/>
                  </a:cubicBezTo>
                  <a:lnTo>
                    <a:pt x="15918" y="3314"/>
                  </a:lnTo>
                  <a:cubicBezTo>
                    <a:pt x="16262" y="3188"/>
                    <a:pt x="16606" y="3061"/>
                    <a:pt x="16969" y="2952"/>
                  </a:cubicBezTo>
                  <a:lnTo>
                    <a:pt x="16262" y="761"/>
                  </a:lnTo>
                  <a:close/>
                  <a:moveTo>
                    <a:pt x="31148" y="761"/>
                  </a:moveTo>
                  <a:lnTo>
                    <a:pt x="30442" y="2952"/>
                  </a:lnTo>
                  <a:cubicBezTo>
                    <a:pt x="30786" y="3079"/>
                    <a:pt x="31148" y="3206"/>
                    <a:pt x="31492" y="3332"/>
                  </a:cubicBezTo>
                  <a:lnTo>
                    <a:pt x="32307" y="1177"/>
                  </a:lnTo>
                  <a:cubicBezTo>
                    <a:pt x="31927" y="1014"/>
                    <a:pt x="31547" y="888"/>
                    <a:pt x="31148" y="761"/>
                  </a:cubicBezTo>
                  <a:close/>
                  <a:moveTo>
                    <a:pt x="13419" y="1866"/>
                  </a:moveTo>
                  <a:cubicBezTo>
                    <a:pt x="13057" y="2047"/>
                    <a:pt x="12695" y="2228"/>
                    <a:pt x="12333" y="2427"/>
                  </a:cubicBezTo>
                  <a:lnTo>
                    <a:pt x="13419" y="4455"/>
                  </a:lnTo>
                  <a:cubicBezTo>
                    <a:pt x="13745" y="4274"/>
                    <a:pt x="14071" y="4111"/>
                    <a:pt x="14397" y="3966"/>
                  </a:cubicBezTo>
                  <a:lnTo>
                    <a:pt x="13419" y="1866"/>
                  </a:lnTo>
                  <a:close/>
                  <a:moveTo>
                    <a:pt x="33992" y="1866"/>
                  </a:moveTo>
                  <a:lnTo>
                    <a:pt x="33014" y="3966"/>
                  </a:lnTo>
                  <a:cubicBezTo>
                    <a:pt x="33340" y="4111"/>
                    <a:pt x="33666" y="4292"/>
                    <a:pt x="33992" y="4455"/>
                  </a:cubicBezTo>
                  <a:lnTo>
                    <a:pt x="35078" y="2427"/>
                  </a:lnTo>
                  <a:cubicBezTo>
                    <a:pt x="34716" y="2228"/>
                    <a:pt x="34354" y="2047"/>
                    <a:pt x="33992" y="1866"/>
                  </a:cubicBezTo>
                  <a:close/>
                  <a:moveTo>
                    <a:pt x="10757" y="3332"/>
                  </a:moveTo>
                  <a:cubicBezTo>
                    <a:pt x="10413" y="3550"/>
                    <a:pt x="10069" y="3767"/>
                    <a:pt x="9743" y="4003"/>
                  </a:cubicBezTo>
                  <a:lnTo>
                    <a:pt x="11083" y="5886"/>
                  </a:lnTo>
                  <a:cubicBezTo>
                    <a:pt x="11373" y="5669"/>
                    <a:pt x="11681" y="5469"/>
                    <a:pt x="11989" y="5270"/>
                  </a:cubicBezTo>
                  <a:lnTo>
                    <a:pt x="10757" y="3332"/>
                  </a:lnTo>
                  <a:close/>
                  <a:moveTo>
                    <a:pt x="36654" y="3332"/>
                  </a:moveTo>
                  <a:lnTo>
                    <a:pt x="35422" y="5288"/>
                  </a:lnTo>
                  <a:cubicBezTo>
                    <a:pt x="35730" y="5487"/>
                    <a:pt x="36020" y="5687"/>
                    <a:pt x="36328" y="5904"/>
                  </a:cubicBezTo>
                  <a:lnTo>
                    <a:pt x="37668" y="4021"/>
                  </a:lnTo>
                  <a:cubicBezTo>
                    <a:pt x="37342" y="3785"/>
                    <a:pt x="36998" y="3568"/>
                    <a:pt x="36654" y="3332"/>
                  </a:cubicBezTo>
                  <a:close/>
                  <a:moveTo>
                    <a:pt x="8294" y="5107"/>
                  </a:moveTo>
                  <a:cubicBezTo>
                    <a:pt x="7986" y="5379"/>
                    <a:pt x="7678" y="5632"/>
                    <a:pt x="7371" y="5904"/>
                  </a:cubicBezTo>
                  <a:lnTo>
                    <a:pt x="8928" y="7624"/>
                  </a:lnTo>
                  <a:cubicBezTo>
                    <a:pt x="9200" y="7371"/>
                    <a:pt x="9489" y="7135"/>
                    <a:pt x="9761" y="6900"/>
                  </a:cubicBezTo>
                  <a:lnTo>
                    <a:pt x="8294" y="5107"/>
                  </a:lnTo>
                  <a:close/>
                  <a:moveTo>
                    <a:pt x="39117" y="5125"/>
                  </a:moveTo>
                  <a:lnTo>
                    <a:pt x="37650" y="6900"/>
                  </a:lnTo>
                  <a:cubicBezTo>
                    <a:pt x="37921" y="7135"/>
                    <a:pt x="38211" y="7371"/>
                    <a:pt x="38483" y="7624"/>
                  </a:cubicBezTo>
                  <a:lnTo>
                    <a:pt x="40040" y="5922"/>
                  </a:lnTo>
                  <a:cubicBezTo>
                    <a:pt x="39732" y="5650"/>
                    <a:pt x="39424" y="5379"/>
                    <a:pt x="39117" y="5125"/>
                  </a:cubicBezTo>
                  <a:close/>
                  <a:moveTo>
                    <a:pt x="6085" y="7190"/>
                  </a:moveTo>
                  <a:cubicBezTo>
                    <a:pt x="5795" y="7480"/>
                    <a:pt x="5523" y="7787"/>
                    <a:pt x="5270" y="8095"/>
                  </a:cubicBezTo>
                  <a:lnTo>
                    <a:pt x="7027" y="9598"/>
                  </a:lnTo>
                  <a:cubicBezTo>
                    <a:pt x="7262" y="9309"/>
                    <a:pt x="7497" y="9037"/>
                    <a:pt x="7751" y="8765"/>
                  </a:cubicBezTo>
                  <a:lnTo>
                    <a:pt x="6085" y="7190"/>
                  </a:lnTo>
                  <a:close/>
                  <a:moveTo>
                    <a:pt x="41326" y="7190"/>
                  </a:moveTo>
                  <a:lnTo>
                    <a:pt x="39642" y="8783"/>
                  </a:lnTo>
                  <a:cubicBezTo>
                    <a:pt x="39895" y="9037"/>
                    <a:pt x="40149" y="9309"/>
                    <a:pt x="40384" y="9598"/>
                  </a:cubicBezTo>
                  <a:lnTo>
                    <a:pt x="42141" y="8095"/>
                  </a:lnTo>
                  <a:cubicBezTo>
                    <a:pt x="41869" y="7787"/>
                    <a:pt x="41616" y="7480"/>
                    <a:pt x="41326" y="7190"/>
                  </a:cubicBezTo>
                  <a:close/>
                  <a:moveTo>
                    <a:pt x="4129" y="9526"/>
                  </a:moveTo>
                  <a:cubicBezTo>
                    <a:pt x="3894" y="9852"/>
                    <a:pt x="3676" y="10178"/>
                    <a:pt x="3459" y="10522"/>
                  </a:cubicBezTo>
                  <a:lnTo>
                    <a:pt x="5379" y="11790"/>
                  </a:lnTo>
                  <a:cubicBezTo>
                    <a:pt x="5578" y="11482"/>
                    <a:pt x="5777" y="11174"/>
                    <a:pt x="5994" y="10884"/>
                  </a:cubicBezTo>
                  <a:lnTo>
                    <a:pt x="4129" y="9526"/>
                  </a:lnTo>
                  <a:close/>
                  <a:moveTo>
                    <a:pt x="43264" y="9526"/>
                  </a:moveTo>
                  <a:lnTo>
                    <a:pt x="41398" y="10884"/>
                  </a:lnTo>
                  <a:cubicBezTo>
                    <a:pt x="41616" y="11192"/>
                    <a:pt x="41833" y="11482"/>
                    <a:pt x="42032" y="11790"/>
                  </a:cubicBezTo>
                  <a:lnTo>
                    <a:pt x="43970" y="10522"/>
                  </a:lnTo>
                  <a:cubicBezTo>
                    <a:pt x="43735" y="10196"/>
                    <a:pt x="43499" y="9852"/>
                    <a:pt x="43264" y="9526"/>
                  </a:cubicBezTo>
                  <a:close/>
                  <a:moveTo>
                    <a:pt x="2517" y="12079"/>
                  </a:moveTo>
                  <a:cubicBezTo>
                    <a:pt x="2318" y="12441"/>
                    <a:pt x="2119" y="12804"/>
                    <a:pt x="1956" y="13166"/>
                  </a:cubicBezTo>
                  <a:lnTo>
                    <a:pt x="4002" y="14180"/>
                  </a:lnTo>
                  <a:cubicBezTo>
                    <a:pt x="4165" y="13854"/>
                    <a:pt x="4346" y="13528"/>
                    <a:pt x="4527" y="13220"/>
                  </a:cubicBezTo>
                  <a:lnTo>
                    <a:pt x="2517" y="12079"/>
                  </a:lnTo>
                  <a:close/>
                  <a:moveTo>
                    <a:pt x="44912" y="12079"/>
                  </a:moveTo>
                  <a:lnTo>
                    <a:pt x="42883" y="13202"/>
                  </a:lnTo>
                  <a:cubicBezTo>
                    <a:pt x="43064" y="13528"/>
                    <a:pt x="43227" y="13854"/>
                    <a:pt x="43390" y="14180"/>
                  </a:cubicBezTo>
                  <a:lnTo>
                    <a:pt x="45473" y="13166"/>
                  </a:lnTo>
                  <a:cubicBezTo>
                    <a:pt x="45292" y="12804"/>
                    <a:pt x="45093" y="12441"/>
                    <a:pt x="44912" y="12079"/>
                  </a:cubicBezTo>
                  <a:close/>
                  <a:moveTo>
                    <a:pt x="1213" y="14832"/>
                  </a:moveTo>
                  <a:cubicBezTo>
                    <a:pt x="1068" y="15212"/>
                    <a:pt x="924" y="15593"/>
                    <a:pt x="797" y="15973"/>
                  </a:cubicBezTo>
                  <a:lnTo>
                    <a:pt x="2970" y="16715"/>
                  </a:lnTo>
                  <a:cubicBezTo>
                    <a:pt x="3097" y="16371"/>
                    <a:pt x="3224" y="16027"/>
                    <a:pt x="3350" y="15683"/>
                  </a:cubicBezTo>
                  <a:lnTo>
                    <a:pt x="1213" y="14832"/>
                  </a:lnTo>
                  <a:close/>
                  <a:moveTo>
                    <a:pt x="46197" y="14832"/>
                  </a:moveTo>
                  <a:lnTo>
                    <a:pt x="44060" y="15683"/>
                  </a:lnTo>
                  <a:cubicBezTo>
                    <a:pt x="44187" y="16027"/>
                    <a:pt x="44314" y="16371"/>
                    <a:pt x="44441" y="16715"/>
                  </a:cubicBezTo>
                  <a:lnTo>
                    <a:pt x="46632" y="15973"/>
                  </a:lnTo>
                  <a:cubicBezTo>
                    <a:pt x="46487" y="15593"/>
                    <a:pt x="46360" y="15212"/>
                    <a:pt x="46197" y="14832"/>
                  </a:cubicBezTo>
                  <a:close/>
                  <a:moveTo>
                    <a:pt x="272" y="17729"/>
                  </a:moveTo>
                  <a:cubicBezTo>
                    <a:pt x="163" y="18128"/>
                    <a:pt x="72" y="18508"/>
                    <a:pt x="0" y="18907"/>
                  </a:cubicBezTo>
                  <a:lnTo>
                    <a:pt x="2246" y="19377"/>
                  </a:lnTo>
                  <a:cubicBezTo>
                    <a:pt x="2318" y="19015"/>
                    <a:pt x="2409" y="18653"/>
                    <a:pt x="2499" y="18309"/>
                  </a:cubicBezTo>
                  <a:lnTo>
                    <a:pt x="272" y="17729"/>
                  </a:lnTo>
                  <a:close/>
                  <a:moveTo>
                    <a:pt x="47139" y="17729"/>
                  </a:moveTo>
                  <a:lnTo>
                    <a:pt x="44912" y="18309"/>
                  </a:lnTo>
                  <a:cubicBezTo>
                    <a:pt x="45002" y="18653"/>
                    <a:pt x="45093" y="19015"/>
                    <a:pt x="45165" y="19377"/>
                  </a:cubicBezTo>
                  <a:lnTo>
                    <a:pt x="47429" y="18907"/>
                  </a:lnTo>
                  <a:cubicBezTo>
                    <a:pt x="47338" y="18508"/>
                    <a:pt x="47248" y="18110"/>
                    <a:pt x="47139" y="17729"/>
                  </a:cubicBezTo>
                  <a:close/>
                  <a:moveTo>
                    <a:pt x="2264" y="28233"/>
                  </a:moveTo>
                  <a:lnTo>
                    <a:pt x="0" y="28722"/>
                  </a:lnTo>
                  <a:cubicBezTo>
                    <a:pt x="72" y="29102"/>
                    <a:pt x="163" y="29501"/>
                    <a:pt x="272" y="29881"/>
                  </a:cubicBezTo>
                  <a:lnTo>
                    <a:pt x="2499" y="29301"/>
                  </a:lnTo>
                  <a:cubicBezTo>
                    <a:pt x="2409" y="28957"/>
                    <a:pt x="2336" y="28595"/>
                    <a:pt x="2264" y="28233"/>
                  </a:cubicBezTo>
                  <a:close/>
                  <a:moveTo>
                    <a:pt x="45165" y="28251"/>
                  </a:moveTo>
                  <a:cubicBezTo>
                    <a:pt x="45075" y="28613"/>
                    <a:pt x="45002" y="28957"/>
                    <a:pt x="44912" y="29319"/>
                  </a:cubicBezTo>
                  <a:lnTo>
                    <a:pt x="47139" y="29899"/>
                  </a:lnTo>
                  <a:cubicBezTo>
                    <a:pt x="47248" y="29501"/>
                    <a:pt x="47338" y="29102"/>
                    <a:pt x="47411" y="28704"/>
                  </a:cubicBezTo>
                  <a:lnTo>
                    <a:pt x="45165" y="28251"/>
                  </a:lnTo>
                  <a:close/>
                  <a:moveTo>
                    <a:pt x="44441" y="30895"/>
                  </a:moveTo>
                  <a:cubicBezTo>
                    <a:pt x="44314" y="31257"/>
                    <a:pt x="44187" y="31583"/>
                    <a:pt x="44060" y="31927"/>
                  </a:cubicBezTo>
                  <a:lnTo>
                    <a:pt x="46197" y="32778"/>
                  </a:lnTo>
                  <a:cubicBezTo>
                    <a:pt x="46342" y="32416"/>
                    <a:pt x="46487" y="32036"/>
                    <a:pt x="46614" y="31656"/>
                  </a:cubicBezTo>
                  <a:lnTo>
                    <a:pt x="44441" y="30895"/>
                  </a:lnTo>
                  <a:close/>
                  <a:moveTo>
                    <a:pt x="2970" y="30895"/>
                  </a:moveTo>
                  <a:lnTo>
                    <a:pt x="779" y="31656"/>
                  </a:lnTo>
                  <a:cubicBezTo>
                    <a:pt x="906" y="32036"/>
                    <a:pt x="1050" y="32416"/>
                    <a:pt x="1195" y="32796"/>
                  </a:cubicBezTo>
                  <a:lnTo>
                    <a:pt x="3350" y="31927"/>
                  </a:lnTo>
                  <a:cubicBezTo>
                    <a:pt x="3224" y="31583"/>
                    <a:pt x="3097" y="31239"/>
                    <a:pt x="2970" y="30895"/>
                  </a:cubicBezTo>
                  <a:close/>
                  <a:moveTo>
                    <a:pt x="4020" y="33430"/>
                  </a:moveTo>
                  <a:lnTo>
                    <a:pt x="1938" y="34444"/>
                  </a:lnTo>
                  <a:cubicBezTo>
                    <a:pt x="2119" y="34807"/>
                    <a:pt x="2300" y="35169"/>
                    <a:pt x="2499" y="35513"/>
                  </a:cubicBezTo>
                  <a:lnTo>
                    <a:pt x="4527" y="34408"/>
                  </a:lnTo>
                  <a:cubicBezTo>
                    <a:pt x="4346" y="34082"/>
                    <a:pt x="4183" y="33756"/>
                    <a:pt x="4020" y="33430"/>
                  </a:cubicBezTo>
                  <a:close/>
                  <a:moveTo>
                    <a:pt x="43390" y="33448"/>
                  </a:moveTo>
                  <a:cubicBezTo>
                    <a:pt x="43227" y="33774"/>
                    <a:pt x="43064" y="34100"/>
                    <a:pt x="42883" y="34426"/>
                  </a:cubicBezTo>
                  <a:lnTo>
                    <a:pt x="44894" y="35531"/>
                  </a:lnTo>
                  <a:cubicBezTo>
                    <a:pt x="45093" y="35187"/>
                    <a:pt x="45274" y="34825"/>
                    <a:pt x="45455" y="34463"/>
                  </a:cubicBezTo>
                  <a:lnTo>
                    <a:pt x="43390" y="33448"/>
                  </a:lnTo>
                  <a:close/>
                  <a:moveTo>
                    <a:pt x="5379" y="35821"/>
                  </a:moveTo>
                  <a:lnTo>
                    <a:pt x="3459" y="37088"/>
                  </a:lnTo>
                  <a:cubicBezTo>
                    <a:pt x="3676" y="37414"/>
                    <a:pt x="3894" y="37758"/>
                    <a:pt x="4147" y="38084"/>
                  </a:cubicBezTo>
                  <a:lnTo>
                    <a:pt x="6012" y="36726"/>
                  </a:lnTo>
                  <a:cubicBezTo>
                    <a:pt x="5795" y="36418"/>
                    <a:pt x="5578" y="36129"/>
                    <a:pt x="5379" y="35821"/>
                  </a:cubicBezTo>
                  <a:close/>
                  <a:moveTo>
                    <a:pt x="42032" y="35821"/>
                  </a:moveTo>
                  <a:cubicBezTo>
                    <a:pt x="41833" y="36129"/>
                    <a:pt x="41616" y="36418"/>
                    <a:pt x="41398" y="36726"/>
                  </a:cubicBezTo>
                  <a:lnTo>
                    <a:pt x="43264" y="38084"/>
                  </a:lnTo>
                  <a:cubicBezTo>
                    <a:pt x="43499" y="37758"/>
                    <a:pt x="43735" y="37432"/>
                    <a:pt x="43970" y="37088"/>
                  </a:cubicBezTo>
                  <a:lnTo>
                    <a:pt x="42032" y="35821"/>
                  </a:lnTo>
                  <a:close/>
                  <a:moveTo>
                    <a:pt x="7027" y="38012"/>
                  </a:moveTo>
                  <a:lnTo>
                    <a:pt x="5270" y="39515"/>
                  </a:lnTo>
                  <a:cubicBezTo>
                    <a:pt x="5542" y="39805"/>
                    <a:pt x="5813" y="40113"/>
                    <a:pt x="6085" y="40421"/>
                  </a:cubicBezTo>
                  <a:lnTo>
                    <a:pt x="7769" y="38827"/>
                  </a:lnTo>
                  <a:cubicBezTo>
                    <a:pt x="7515" y="38573"/>
                    <a:pt x="7262" y="38302"/>
                    <a:pt x="7027" y="38012"/>
                  </a:cubicBezTo>
                  <a:close/>
                  <a:moveTo>
                    <a:pt x="40384" y="38030"/>
                  </a:moveTo>
                  <a:cubicBezTo>
                    <a:pt x="40149" y="38302"/>
                    <a:pt x="39895" y="38573"/>
                    <a:pt x="39642" y="38845"/>
                  </a:cubicBezTo>
                  <a:lnTo>
                    <a:pt x="41326" y="40421"/>
                  </a:lnTo>
                  <a:cubicBezTo>
                    <a:pt x="41598" y="40131"/>
                    <a:pt x="41869" y="39823"/>
                    <a:pt x="42141" y="39515"/>
                  </a:cubicBezTo>
                  <a:lnTo>
                    <a:pt x="40384" y="38030"/>
                  </a:lnTo>
                  <a:close/>
                  <a:moveTo>
                    <a:pt x="8946" y="39986"/>
                  </a:moveTo>
                  <a:lnTo>
                    <a:pt x="7389" y="41688"/>
                  </a:lnTo>
                  <a:cubicBezTo>
                    <a:pt x="7678" y="41978"/>
                    <a:pt x="7986" y="42231"/>
                    <a:pt x="8312" y="42485"/>
                  </a:cubicBezTo>
                  <a:lnTo>
                    <a:pt x="9779" y="40710"/>
                  </a:lnTo>
                  <a:cubicBezTo>
                    <a:pt x="9489" y="40475"/>
                    <a:pt x="9218" y="40239"/>
                    <a:pt x="8946" y="39986"/>
                  </a:cubicBezTo>
                  <a:close/>
                  <a:moveTo>
                    <a:pt x="38465" y="39986"/>
                  </a:moveTo>
                  <a:cubicBezTo>
                    <a:pt x="38193" y="40239"/>
                    <a:pt x="37921" y="40493"/>
                    <a:pt x="37632" y="40710"/>
                  </a:cubicBezTo>
                  <a:lnTo>
                    <a:pt x="39098" y="42503"/>
                  </a:lnTo>
                  <a:cubicBezTo>
                    <a:pt x="39424" y="42250"/>
                    <a:pt x="39732" y="41978"/>
                    <a:pt x="40022" y="41706"/>
                  </a:cubicBezTo>
                  <a:lnTo>
                    <a:pt x="38465" y="39986"/>
                  </a:lnTo>
                  <a:close/>
                  <a:moveTo>
                    <a:pt x="11083" y="41706"/>
                  </a:moveTo>
                  <a:lnTo>
                    <a:pt x="9743" y="43590"/>
                  </a:lnTo>
                  <a:cubicBezTo>
                    <a:pt x="10069" y="43825"/>
                    <a:pt x="10413" y="44042"/>
                    <a:pt x="10757" y="44278"/>
                  </a:cubicBezTo>
                  <a:lnTo>
                    <a:pt x="11989" y="42322"/>
                  </a:lnTo>
                  <a:cubicBezTo>
                    <a:pt x="11699" y="42123"/>
                    <a:pt x="11391" y="41924"/>
                    <a:pt x="11083" y="41706"/>
                  </a:cubicBezTo>
                  <a:close/>
                  <a:moveTo>
                    <a:pt x="36310" y="41724"/>
                  </a:moveTo>
                  <a:cubicBezTo>
                    <a:pt x="36020" y="41942"/>
                    <a:pt x="35712" y="42141"/>
                    <a:pt x="35404" y="42340"/>
                  </a:cubicBezTo>
                  <a:lnTo>
                    <a:pt x="36654" y="44278"/>
                  </a:lnTo>
                  <a:cubicBezTo>
                    <a:pt x="36980" y="44061"/>
                    <a:pt x="37324" y="43825"/>
                    <a:pt x="37650" y="43608"/>
                  </a:cubicBezTo>
                  <a:lnTo>
                    <a:pt x="36310" y="41724"/>
                  </a:lnTo>
                  <a:close/>
                  <a:moveTo>
                    <a:pt x="33973" y="43155"/>
                  </a:moveTo>
                  <a:cubicBezTo>
                    <a:pt x="33666" y="43336"/>
                    <a:pt x="33340" y="43499"/>
                    <a:pt x="32996" y="43662"/>
                  </a:cubicBezTo>
                  <a:lnTo>
                    <a:pt x="33973" y="45727"/>
                  </a:lnTo>
                  <a:cubicBezTo>
                    <a:pt x="34354" y="45564"/>
                    <a:pt x="34716" y="45383"/>
                    <a:pt x="35060" y="45183"/>
                  </a:cubicBezTo>
                  <a:lnTo>
                    <a:pt x="33973" y="43155"/>
                  </a:lnTo>
                  <a:close/>
                  <a:moveTo>
                    <a:pt x="13437" y="43155"/>
                  </a:moveTo>
                  <a:lnTo>
                    <a:pt x="12351" y="45201"/>
                  </a:lnTo>
                  <a:cubicBezTo>
                    <a:pt x="12695" y="45383"/>
                    <a:pt x="13057" y="45564"/>
                    <a:pt x="13437" y="45745"/>
                  </a:cubicBezTo>
                  <a:lnTo>
                    <a:pt x="14415" y="43644"/>
                  </a:lnTo>
                  <a:cubicBezTo>
                    <a:pt x="14089" y="43499"/>
                    <a:pt x="13745" y="43336"/>
                    <a:pt x="13437" y="43155"/>
                  </a:cubicBezTo>
                  <a:close/>
                  <a:moveTo>
                    <a:pt x="15936" y="44296"/>
                  </a:moveTo>
                  <a:lnTo>
                    <a:pt x="15121" y="46451"/>
                  </a:lnTo>
                  <a:cubicBezTo>
                    <a:pt x="15484" y="46596"/>
                    <a:pt x="15882" y="46723"/>
                    <a:pt x="16262" y="46849"/>
                  </a:cubicBezTo>
                  <a:lnTo>
                    <a:pt x="16969" y="44658"/>
                  </a:lnTo>
                  <a:cubicBezTo>
                    <a:pt x="16625" y="44549"/>
                    <a:pt x="16280" y="44423"/>
                    <a:pt x="15936" y="44296"/>
                  </a:cubicBezTo>
                  <a:close/>
                  <a:moveTo>
                    <a:pt x="31474" y="44296"/>
                  </a:moveTo>
                  <a:cubicBezTo>
                    <a:pt x="31130" y="44423"/>
                    <a:pt x="30786" y="44549"/>
                    <a:pt x="30442" y="44658"/>
                  </a:cubicBezTo>
                  <a:lnTo>
                    <a:pt x="31148" y="46849"/>
                  </a:lnTo>
                  <a:cubicBezTo>
                    <a:pt x="31529" y="46723"/>
                    <a:pt x="31927" y="46596"/>
                    <a:pt x="32289" y="46451"/>
                  </a:cubicBezTo>
                  <a:lnTo>
                    <a:pt x="31474" y="44296"/>
                  </a:lnTo>
                  <a:close/>
                  <a:moveTo>
                    <a:pt x="18562" y="45111"/>
                  </a:moveTo>
                  <a:lnTo>
                    <a:pt x="18019" y="47338"/>
                  </a:lnTo>
                  <a:cubicBezTo>
                    <a:pt x="18417" y="47429"/>
                    <a:pt x="18816" y="47519"/>
                    <a:pt x="19214" y="47592"/>
                  </a:cubicBezTo>
                  <a:lnTo>
                    <a:pt x="19631" y="45328"/>
                  </a:lnTo>
                  <a:cubicBezTo>
                    <a:pt x="19269" y="45274"/>
                    <a:pt x="18924" y="45183"/>
                    <a:pt x="18562" y="45111"/>
                  </a:cubicBezTo>
                  <a:close/>
                  <a:moveTo>
                    <a:pt x="28848" y="45111"/>
                  </a:moveTo>
                  <a:cubicBezTo>
                    <a:pt x="28486" y="45201"/>
                    <a:pt x="28142" y="45274"/>
                    <a:pt x="27780" y="45346"/>
                  </a:cubicBezTo>
                  <a:lnTo>
                    <a:pt x="28197" y="47610"/>
                  </a:lnTo>
                  <a:cubicBezTo>
                    <a:pt x="28595" y="47538"/>
                    <a:pt x="28993" y="47447"/>
                    <a:pt x="29392" y="47356"/>
                  </a:cubicBezTo>
                  <a:lnTo>
                    <a:pt x="28848" y="451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1" name="Google Shape;16471;p47"/>
          <p:cNvGrpSpPr/>
          <p:nvPr/>
        </p:nvGrpSpPr>
        <p:grpSpPr>
          <a:xfrm>
            <a:off x="3157788" y="2637980"/>
            <a:ext cx="4891474" cy="130200"/>
            <a:chOff x="-4576725" y="2565066"/>
            <a:chExt cx="4891474" cy="130200"/>
          </a:xfrm>
        </p:grpSpPr>
        <p:cxnSp>
          <p:nvCxnSpPr>
            <p:cNvPr id="16472" name="Google Shape;16472;p47"/>
            <p:cNvCxnSpPr/>
            <p:nvPr/>
          </p:nvCxnSpPr>
          <p:spPr>
            <a:xfrm>
              <a:off x="-4576725" y="2566424"/>
              <a:ext cx="4363200" cy="0"/>
            </a:xfrm>
            <a:prstGeom prst="straightConnector1">
              <a:avLst/>
            </a:prstGeom>
            <a:noFill/>
            <a:ln w="19050" cap="flat" cmpd="sng">
              <a:solidFill>
                <a:schemeClr val="accent1"/>
              </a:solidFill>
              <a:prstDash val="solid"/>
              <a:round/>
              <a:headEnd type="none" w="med" len="med"/>
              <a:tailEnd type="none" w="med" len="med"/>
            </a:ln>
          </p:spPr>
        </p:cxnSp>
        <p:cxnSp>
          <p:nvCxnSpPr>
            <p:cNvPr id="16473" name="Google Shape;16473;p47"/>
            <p:cNvCxnSpPr/>
            <p:nvPr/>
          </p:nvCxnSpPr>
          <p:spPr>
            <a:xfrm>
              <a:off x="-219551" y="2565066"/>
              <a:ext cx="165900" cy="130200"/>
            </a:xfrm>
            <a:prstGeom prst="straightConnector1">
              <a:avLst/>
            </a:prstGeom>
            <a:noFill/>
            <a:ln w="19050" cap="flat" cmpd="sng">
              <a:solidFill>
                <a:schemeClr val="accent1"/>
              </a:solidFill>
              <a:prstDash val="solid"/>
              <a:round/>
              <a:headEnd type="none" w="med" len="med"/>
              <a:tailEnd type="none" w="med" len="med"/>
            </a:ln>
          </p:spPr>
        </p:cxnSp>
        <p:cxnSp>
          <p:nvCxnSpPr>
            <p:cNvPr id="16474" name="Google Shape;16474;p47"/>
            <p:cNvCxnSpPr/>
            <p:nvPr/>
          </p:nvCxnSpPr>
          <p:spPr>
            <a:xfrm>
              <a:off x="-96751" y="2565066"/>
              <a:ext cx="165900" cy="130200"/>
            </a:xfrm>
            <a:prstGeom prst="straightConnector1">
              <a:avLst/>
            </a:prstGeom>
            <a:noFill/>
            <a:ln w="19050" cap="flat" cmpd="sng">
              <a:solidFill>
                <a:schemeClr val="accent1"/>
              </a:solidFill>
              <a:prstDash val="solid"/>
              <a:round/>
              <a:headEnd type="none" w="med" len="med"/>
              <a:tailEnd type="none" w="med" len="med"/>
            </a:ln>
          </p:spPr>
        </p:cxnSp>
        <p:cxnSp>
          <p:nvCxnSpPr>
            <p:cNvPr id="16475" name="Google Shape;16475;p47"/>
            <p:cNvCxnSpPr/>
            <p:nvPr/>
          </p:nvCxnSpPr>
          <p:spPr>
            <a:xfrm>
              <a:off x="26049" y="2565066"/>
              <a:ext cx="165900" cy="130200"/>
            </a:xfrm>
            <a:prstGeom prst="straightConnector1">
              <a:avLst/>
            </a:prstGeom>
            <a:noFill/>
            <a:ln w="19050" cap="flat" cmpd="sng">
              <a:solidFill>
                <a:schemeClr val="accent1"/>
              </a:solidFill>
              <a:prstDash val="solid"/>
              <a:round/>
              <a:headEnd type="none" w="med" len="med"/>
              <a:tailEnd type="none" w="med" len="med"/>
            </a:ln>
          </p:spPr>
        </p:cxnSp>
        <p:cxnSp>
          <p:nvCxnSpPr>
            <p:cNvPr id="16476" name="Google Shape;16476;p47"/>
            <p:cNvCxnSpPr/>
            <p:nvPr/>
          </p:nvCxnSpPr>
          <p:spPr>
            <a:xfrm>
              <a:off x="148849" y="2565066"/>
              <a:ext cx="165900" cy="130200"/>
            </a:xfrm>
            <a:prstGeom prst="straightConnector1">
              <a:avLst/>
            </a:prstGeom>
            <a:noFill/>
            <a:ln w="19050" cap="flat" cmpd="sng">
              <a:solidFill>
                <a:schemeClr val="accent1"/>
              </a:solidFill>
              <a:prstDash val="solid"/>
              <a:round/>
              <a:headEnd type="none" w="med" len="med"/>
              <a:tailEnd type="none" w="med" len="med"/>
            </a:ln>
          </p:spPr>
        </p:cxnSp>
      </p:grpSp>
      <p:grpSp>
        <p:nvGrpSpPr>
          <p:cNvPr id="16477" name="Google Shape;16477;p47"/>
          <p:cNvGrpSpPr/>
          <p:nvPr/>
        </p:nvGrpSpPr>
        <p:grpSpPr>
          <a:xfrm rot="4500329">
            <a:off x="5829659" y="-923956"/>
            <a:ext cx="2666985" cy="2615106"/>
            <a:chOff x="1333875" y="475325"/>
            <a:chExt cx="5066225" cy="4967675"/>
          </a:xfrm>
        </p:grpSpPr>
        <p:sp>
          <p:nvSpPr>
            <p:cNvPr id="16478" name="Google Shape;16478;p47"/>
            <p:cNvSpPr/>
            <p:nvPr/>
          </p:nvSpPr>
          <p:spPr>
            <a:xfrm>
              <a:off x="1540300" y="585250"/>
              <a:ext cx="4654400" cy="4654400"/>
            </a:xfrm>
            <a:custGeom>
              <a:avLst/>
              <a:gdLst/>
              <a:ahLst/>
              <a:cxnLst/>
              <a:rect l="l" t="t" r="r" b="b"/>
              <a:pathLst>
                <a:path w="186176" h="186176" extrusionOk="0">
                  <a:moveTo>
                    <a:pt x="93088" y="9243"/>
                  </a:moveTo>
                  <a:cubicBezTo>
                    <a:pt x="139344" y="9243"/>
                    <a:pt x="176974" y="46832"/>
                    <a:pt x="176974" y="93088"/>
                  </a:cubicBezTo>
                  <a:cubicBezTo>
                    <a:pt x="176974" y="139303"/>
                    <a:pt x="139344" y="176932"/>
                    <a:pt x="93088" y="176932"/>
                  </a:cubicBezTo>
                  <a:cubicBezTo>
                    <a:pt x="46873" y="176932"/>
                    <a:pt x="9243" y="139344"/>
                    <a:pt x="9243" y="93088"/>
                  </a:cubicBezTo>
                  <a:cubicBezTo>
                    <a:pt x="9243" y="46832"/>
                    <a:pt x="46873" y="9243"/>
                    <a:pt x="93088" y="9243"/>
                  </a:cubicBezTo>
                  <a:close/>
                  <a:moveTo>
                    <a:pt x="93088" y="8093"/>
                  </a:moveTo>
                  <a:cubicBezTo>
                    <a:pt x="46216" y="8093"/>
                    <a:pt x="8093" y="46215"/>
                    <a:pt x="8093" y="93088"/>
                  </a:cubicBezTo>
                  <a:cubicBezTo>
                    <a:pt x="8093" y="139960"/>
                    <a:pt x="46216" y="178083"/>
                    <a:pt x="93088" y="178083"/>
                  </a:cubicBezTo>
                  <a:cubicBezTo>
                    <a:pt x="139960" y="178083"/>
                    <a:pt x="178083" y="139960"/>
                    <a:pt x="178083" y="93088"/>
                  </a:cubicBezTo>
                  <a:cubicBezTo>
                    <a:pt x="178083" y="46215"/>
                    <a:pt x="139960" y="8093"/>
                    <a:pt x="93088" y="8093"/>
                  </a:cubicBezTo>
                  <a:close/>
                  <a:moveTo>
                    <a:pt x="93088" y="1150"/>
                  </a:moveTo>
                  <a:cubicBezTo>
                    <a:pt x="143822" y="1150"/>
                    <a:pt x="185066" y="42395"/>
                    <a:pt x="185066" y="93088"/>
                  </a:cubicBezTo>
                  <a:cubicBezTo>
                    <a:pt x="185066" y="143781"/>
                    <a:pt x="143781" y="185025"/>
                    <a:pt x="93088" y="185025"/>
                  </a:cubicBezTo>
                  <a:cubicBezTo>
                    <a:pt x="42395" y="185025"/>
                    <a:pt x="1151" y="143781"/>
                    <a:pt x="1151" y="93088"/>
                  </a:cubicBezTo>
                  <a:cubicBezTo>
                    <a:pt x="1151" y="42395"/>
                    <a:pt x="42395" y="1150"/>
                    <a:pt x="93088" y="1150"/>
                  </a:cubicBezTo>
                  <a:close/>
                  <a:moveTo>
                    <a:pt x="93088" y="0"/>
                  </a:moveTo>
                  <a:cubicBezTo>
                    <a:pt x="41779" y="0"/>
                    <a:pt x="0" y="41738"/>
                    <a:pt x="0" y="93088"/>
                  </a:cubicBezTo>
                  <a:cubicBezTo>
                    <a:pt x="0" y="144397"/>
                    <a:pt x="41738" y="186175"/>
                    <a:pt x="93088" y="186175"/>
                  </a:cubicBezTo>
                  <a:cubicBezTo>
                    <a:pt x="144438" y="186175"/>
                    <a:pt x="186176" y="144397"/>
                    <a:pt x="186176" y="93088"/>
                  </a:cubicBezTo>
                  <a:cubicBezTo>
                    <a:pt x="186176" y="41738"/>
                    <a:pt x="144438" y="0"/>
                    <a:pt x="9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9" name="Google Shape;16479;p47"/>
            <p:cNvSpPr/>
            <p:nvPr/>
          </p:nvSpPr>
          <p:spPr>
            <a:xfrm>
              <a:off x="2179100" y="1224025"/>
              <a:ext cx="3376800" cy="3376825"/>
            </a:xfrm>
            <a:custGeom>
              <a:avLst/>
              <a:gdLst/>
              <a:ahLst/>
              <a:cxnLst/>
              <a:rect l="l" t="t" r="r" b="b"/>
              <a:pathLst>
                <a:path w="135072" h="135073" extrusionOk="0">
                  <a:moveTo>
                    <a:pt x="67536" y="1110"/>
                  </a:moveTo>
                  <a:lnTo>
                    <a:pt x="67536" y="1151"/>
                  </a:lnTo>
                  <a:cubicBezTo>
                    <a:pt x="104180" y="1192"/>
                    <a:pt x="133922" y="30893"/>
                    <a:pt x="133963" y="67537"/>
                  </a:cubicBezTo>
                  <a:cubicBezTo>
                    <a:pt x="133963" y="104139"/>
                    <a:pt x="104180" y="133922"/>
                    <a:pt x="67536" y="133922"/>
                  </a:cubicBezTo>
                  <a:cubicBezTo>
                    <a:pt x="30934" y="133922"/>
                    <a:pt x="1150" y="104139"/>
                    <a:pt x="1150" y="67537"/>
                  </a:cubicBezTo>
                  <a:cubicBezTo>
                    <a:pt x="1192" y="30852"/>
                    <a:pt x="30892" y="1151"/>
                    <a:pt x="67536" y="1110"/>
                  </a:cubicBezTo>
                  <a:close/>
                  <a:moveTo>
                    <a:pt x="67536" y="1"/>
                  </a:moveTo>
                  <a:cubicBezTo>
                    <a:pt x="30276" y="1"/>
                    <a:pt x="0" y="30277"/>
                    <a:pt x="0" y="67537"/>
                  </a:cubicBezTo>
                  <a:cubicBezTo>
                    <a:pt x="0" y="104755"/>
                    <a:pt x="30317" y="135073"/>
                    <a:pt x="67536" y="135073"/>
                  </a:cubicBezTo>
                  <a:cubicBezTo>
                    <a:pt x="104796" y="135073"/>
                    <a:pt x="135072" y="104755"/>
                    <a:pt x="135072" y="67537"/>
                  </a:cubicBezTo>
                  <a:cubicBezTo>
                    <a:pt x="135072" y="30277"/>
                    <a:pt x="104796" y="1"/>
                    <a:pt x="67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0" name="Google Shape;16480;p47"/>
            <p:cNvSpPr/>
            <p:nvPr/>
          </p:nvSpPr>
          <p:spPr>
            <a:xfrm>
              <a:off x="3867475" y="1177825"/>
              <a:ext cx="1734650" cy="1734625"/>
            </a:xfrm>
            <a:custGeom>
              <a:avLst/>
              <a:gdLst/>
              <a:ahLst/>
              <a:cxnLst/>
              <a:rect l="l" t="t" r="r" b="b"/>
              <a:pathLst>
                <a:path w="69386" h="69385" extrusionOk="0">
                  <a:moveTo>
                    <a:pt x="1" y="0"/>
                  </a:moveTo>
                  <a:lnTo>
                    <a:pt x="1" y="6820"/>
                  </a:lnTo>
                  <a:cubicBezTo>
                    <a:pt x="34549" y="6861"/>
                    <a:pt x="62525" y="34836"/>
                    <a:pt x="62566" y="69385"/>
                  </a:cubicBezTo>
                  <a:lnTo>
                    <a:pt x="69385" y="69385"/>
                  </a:lnTo>
                  <a:cubicBezTo>
                    <a:pt x="69385" y="31139"/>
                    <a:pt x="38288"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1" name="Google Shape;16481;p47"/>
            <p:cNvSpPr/>
            <p:nvPr/>
          </p:nvSpPr>
          <p:spPr>
            <a:xfrm>
              <a:off x="1772400" y="817350"/>
              <a:ext cx="4191225" cy="4191225"/>
            </a:xfrm>
            <a:custGeom>
              <a:avLst/>
              <a:gdLst/>
              <a:ahLst/>
              <a:cxnLst/>
              <a:rect l="l" t="t" r="r" b="b"/>
              <a:pathLst>
                <a:path w="167649" h="167649" extrusionOk="0">
                  <a:moveTo>
                    <a:pt x="81668" y="0"/>
                  </a:moveTo>
                  <a:lnTo>
                    <a:pt x="81750" y="3410"/>
                  </a:lnTo>
                  <a:lnTo>
                    <a:pt x="82859" y="3410"/>
                  </a:lnTo>
                  <a:lnTo>
                    <a:pt x="82818" y="0"/>
                  </a:lnTo>
                  <a:close/>
                  <a:moveTo>
                    <a:pt x="87460" y="82"/>
                  </a:moveTo>
                  <a:lnTo>
                    <a:pt x="87337" y="3492"/>
                  </a:lnTo>
                  <a:lnTo>
                    <a:pt x="88446" y="3533"/>
                  </a:lnTo>
                  <a:lnTo>
                    <a:pt x="88651" y="123"/>
                  </a:lnTo>
                  <a:cubicBezTo>
                    <a:pt x="88241" y="123"/>
                    <a:pt x="87871" y="82"/>
                    <a:pt x="87460" y="82"/>
                  </a:cubicBezTo>
                  <a:close/>
                  <a:moveTo>
                    <a:pt x="77026" y="247"/>
                  </a:moveTo>
                  <a:lnTo>
                    <a:pt x="75876" y="329"/>
                  </a:lnTo>
                  <a:lnTo>
                    <a:pt x="76204" y="3739"/>
                  </a:lnTo>
                  <a:lnTo>
                    <a:pt x="77313" y="3656"/>
                  </a:lnTo>
                  <a:lnTo>
                    <a:pt x="77026" y="247"/>
                  </a:lnTo>
                  <a:close/>
                  <a:moveTo>
                    <a:pt x="93252" y="493"/>
                  </a:moveTo>
                  <a:lnTo>
                    <a:pt x="92883" y="3903"/>
                  </a:lnTo>
                  <a:lnTo>
                    <a:pt x="93992" y="4026"/>
                  </a:lnTo>
                  <a:lnTo>
                    <a:pt x="94403" y="616"/>
                  </a:lnTo>
                  <a:cubicBezTo>
                    <a:pt x="94033" y="575"/>
                    <a:pt x="93622" y="534"/>
                    <a:pt x="93252" y="493"/>
                  </a:cubicBezTo>
                  <a:close/>
                  <a:moveTo>
                    <a:pt x="71275" y="904"/>
                  </a:moveTo>
                  <a:cubicBezTo>
                    <a:pt x="70864" y="945"/>
                    <a:pt x="70494" y="1027"/>
                    <a:pt x="70124" y="1068"/>
                  </a:cubicBezTo>
                  <a:lnTo>
                    <a:pt x="70699" y="4437"/>
                  </a:lnTo>
                  <a:lnTo>
                    <a:pt x="71768" y="4273"/>
                  </a:lnTo>
                  <a:lnTo>
                    <a:pt x="71275" y="904"/>
                  </a:lnTo>
                  <a:close/>
                  <a:moveTo>
                    <a:pt x="99004" y="1356"/>
                  </a:moveTo>
                  <a:lnTo>
                    <a:pt x="98387" y="4724"/>
                  </a:lnTo>
                  <a:lnTo>
                    <a:pt x="99497" y="4930"/>
                  </a:lnTo>
                  <a:lnTo>
                    <a:pt x="100154" y="1561"/>
                  </a:lnTo>
                  <a:lnTo>
                    <a:pt x="99004" y="1356"/>
                  </a:lnTo>
                  <a:close/>
                  <a:moveTo>
                    <a:pt x="65564" y="1972"/>
                  </a:moveTo>
                  <a:lnTo>
                    <a:pt x="64455" y="2219"/>
                  </a:lnTo>
                  <a:lnTo>
                    <a:pt x="65236" y="5546"/>
                  </a:lnTo>
                  <a:lnTo>
                    <a:pt x="66304" y="5300"/>
                  </a:lnTo>
                  <a:lnTo>
                    <a:pt x="65564" y="1972"/>
                  </a:lnTo>
                  <a:close/>
                  <a:moveTo>
                    <a:pt x="104673" y="2588"/>
                  </a:moveTo>
                  <a:lnTo>
                    <a:pt x="103810" y="5916"/>
                  </a:lnTo>
                  <a:lnTo>
                    <a:pt x="104878" y="6203"/>
                  </a:lnTo>
                  <a:lnTo>
                    <a:pt x="105782" y="2917"/>
                  </a:lnTo>
                  <a:lnTo>
                    <a:pt x="104673" y="2588"/>
                  </a:lnTo>
                  <a:close/>
                  <a:moveTo>
                    <a:pt x="59936" y="3451"/>
                  </a:moveTo>
                  <a:cubicBezTo>
                    <a:pt x="59567" y="3533"/>
                    <a:pt x="59197" y="3656"/>
                    <a:pt x="58827" y="3780"/>
                  </a:cubicBezTo>
                  <a:lnTo>
                    <a:pt x="59854" y="7025"/>
                  </a:lnTo>
                  <a:lnTo>
                    <a:pt x="60922" y="6696"/>
                  </a:lnTo>
                  <a:lnTo>
                    <a:pt x="59936" y="3451"/>
                  </a:lnTo>
                  <a:close/>
                  <a:moveTo>
                    <a:pt x="110219" y="4231"/>
                  </a:moveTo>
                  <a:lnTo>
                    <a:pt x="109150" y="7477"/>
                  </a:lnTo>
                  <a:lnTo>
                    <a:pt x="110219" y="7847"/>
                  </a:lnTo>
                  <a:lnTo>
                    <a:pt x="111328" y="4601"/>
                  </a:lnTo>
                  <a:lnTo>
                    <a:pt x="110219" y="4231"/>
                  </a:lnTo>
                  <a:close/>
                  <a:moveTo>
                    <a:pt x="54473" y="5258"/>
                  </a:moveTo>
                  <a:lnTo>
                    <a:pt x="53364" y="5669"/>
                  </a:lnTo>
                  <a:lnTo>
                    <a:pt x="54596" y="8874"/>
                  </a:lnTo>
                  <a:lnTo>
                    <a:pt x="55664" y="8463"/>
                  </a:lnTo>
                  <a:lnTo>
                    <a:pt x="54473" y="5258"/>
                  </a:lnTo>
                  <a:close/>
                  <a:moveTo>
                    <a:pt x="115682" y="6244"/>
                  </a:moveTo>
                  <a:lnTo>
                    <a:pt x="114368" y="9408"/>
                  </a:lnTo>
                  <a:cubicBezTo>
                    <a:pt x="114737" y="9572"/>
                    <a:pt x="115066" y="9695"/>
                    <a:pt x="115395" y="9859"/>
                  </a:cubicBezTo>
                  <a:lnTo>
                    <a:pt x="116750" y="6696"/>
                  </a:lnTo>
                  <a:cubicBezTo>
                    <a:pt x="116381" y="6573"/>
                    <a:pt x="116052" y="6409"/>
                    <a:pt x="115682" y="6244"/>
                  </a:cubicBezTo>
                  <a:close/>
                  <a:moveTo>
                    <a:pt x="49091" y="7518"/>
                  </a:moveTo>
                  <a:lnTo>
                    <a:pt x="48064" y="7970"/>
                  </a:lnTo>
                  <a:lnTo>
                    <a:pt x="49502" y="11051"/>
                  </a:lnTo>
                  <a:lnTo>
                    <a:pt x="50488" y="10599"/>
                  </a:lnTo>
                  <a:lnTo>
                    <a:pt x="49091" y="7518"/>
                  </a:lnTo>
                  <a:close/>
                  <a:moveTo>
                    <a:pt x="121023" y="8668"/>
                  </a:moveTo>
                  <a:lnTo>
                    <a:pt x="119462" y="11708"/>
                  </a:lnTo>
                  <a:lnTo>
                    <a:pt x="120448" y="12242"/>
                  </a:lnTo>
                  <a:lnTo>
                    <a:pt x="122050" y="9202"/>
                  </a:lnTo>
                  <a:lnTo>
                    <a:pt x="121023" y="8668"/>
                  </a:lnTo>
                  <a:close/>
                  <a:moveTo>
                    <a:pt x="43915" y="10065"/>
                  </a:moveTo>
                  <a:lnTo>
                    <a:pt x="42888" y="10640"/>
                  </a:lnTo>
                  <a:lnTo>
                    <a:pt x="44572" y="13639"/>
                  </a:lnTo>
                  <a:cubicBezTo>
                    <a:pt x="44901" y="13433"/>
                    <a:pt x="45230" y="13269"/>
                    <a:pt x="45558" y="13064"/>
                  </a:cubicBezTo>
                  <a:lnTo>
                    <a:pt x="43915" y="10065"/>
                  </a:lnTo>
                  <a:close/>
                  <a:moveTo>
                    <a:pt x="126075" y="11421"/>
                  </a:moveTo>
                  <a:lnTo>
                    <a:pt x="124350" y="14378"/>
                  </a:lnTo>
                  <a:lnTo>
                    <a:pt x="125336" y="14953"/>
                  </a:lnTo>
                  <a:lnTo>
                    <a:pt x="127102" y="12037"/>
                  </a:lnTo>
                  <a:cubicBezTo>
                    <a:pt x="126774" y="11831"/>
                    <a:pt x="126404" y="11626"/>
                    <a:pt x="126075" y="11421"/>
                  </a:cubicBezTo>
                  <a:close/>
                  <a:moveTo>
                    <a:pt x="38944" y="13023"/>
                  </a:moveTo>
                  <a:cubicBezTo>
                    <a:pt x="38616" y="13228"/>
                    <a:pt x="38287" y="13433"/>
                    <a:pt x="37959" y="13639"/>
                  </a:cubicBezTo>
                  <a:lnTo>
                    <a:pt x="39807" y="16514"/>
                  </a:lnTo>
                  <a:cubicBezTo>
                    <a:pt x="40136" y="16309"/>
                    <a:pt x="40464" y="16104"/>
                    <a:pt x="40752" y="15898"/>
                  </a:cubicBezTo>
                  <a:lnTo>
                    <a:pt x="38944" y="13023"/>
                  </a:lnTo>
                  <a:close/>
                  <a:moveTo>
                    <a:pt x="131005" y="14543"/>
                  </a:moveTo>
                  <a:lnTo>
                    <a:pt x="129074" y="17336"/>
                  </a:lnTo>
                  <a:cubicBezTo>
                    <a:pt x="129362" y="17583"/>
                    <a:pt x="129691" y="17788"/>
                    <a:pt x="129978" y="17993"/>
                  </a:cubicBezTo>
                  <a:lnTo>
                    <a:pt x="131950" y="15200"/>
                  </a:lnTo>
                  <a:lnTo>
                    <a:pt x="131005" y="14543"/>
                  </a:lnTo>
                  <a:close/>
                  <a:moveTo>
                    <a:pt x="34138" y="16309"/>
                  </a:moveTo>
                  <a:lnTo>
                    <a:pt x="33234" y="17007"/>
                  </a:lnTo>
                  <a:lnTo>
                    <a:pt x="35288" y="19719"/>
                  </a:lnTo>
                  <a:lnTo>
                    <a:pt x="36192" y="19061"/>
                  </a:lnTo>
                  <a:lnTo>
                    <a:pt x="34138" y="16309"/>
                  </a:lnTo>
                  <a:close/>
                  <a:moveTo>
                    <a:pt x="135688" y="17993"/>
                  </a:moveTo>
                  <a:lnTo>
                    <a:pt x="133552" y="20664"/>
                  </a:lnTo>
                  <a:lnTo>
                    <a:pt x="134415" y="21362"/>
                  </a:lnTo>
                  <a:lnTo>
                    <a:pt x="136592" y="18692"/>
                  </a:lnTo>
                  <a:lnTo>
                    <a:pt x="135688" y="17993"/>
                  </a:lnTo>
                  <a:close/>
                  <a:moveTo>
                    <a:pt x="29619" y="19924"/>
                  </a:moveTo>
                  <a:lnTo>
                    <a:pt x="28715" y="20664"/>
                  </a:lnTo>
                  <a:lnTo>
                    <a:pt x="30975" y="23252"/>
                  </a:lnTo>
                  <a:cubicBezTo>
                    <a:pt x="31262" y="23005"/>
                    <a:pt x="31509" y="22759"/>
                    <a:pt x="31797" y="22512"/>
                  </a:cubicBezTo>
                  <a:lnTo>
                    <a:pt x="29619" y="19924"/>
                  </a:lnTo>
                  <a:close/>
                  <a:moveTo>
                    <a:pt x="140125" y="21691"/>
                  </a:moveTo>
                  <a:lnTo>
                    <a:pt x="137824" y="24238"/>
                  </a:lnTo>
                  <a:lnTo>
                    <a:pt x="138646" y="24977"/>
                  </a:lnTo>
                  <a:lnTo>
                    <a:pt x="140947" y="22553"/>
                  </a:lnTo>
                  <a:lnTo>
                    <a:pt x="140125" y="21691"/>
                  </a:lnTo>
                  <a:close/>
                  <a:moveTo>
                    <a:pt x="25306" y="23786"/>
                  </a:moveTo>
                  <a:lnTo>
                    <a:pt x="24484" y="24607"/>
                  </a:lnTo>
                  <a:lnTo>
                    <a:pt x="26908" y="27031"/>
                  </a:lnTo>
                  <a:cubicBezTo>
                    <a:pt x="27154" y="26785"/>
                    <a:pt x="27442" y="26497"/>
                    <a:pt x="27688" y="26250"/>
                  </a:cubicBezTo>
                  <a:lnTo>
                    <a:pt x="25306" y="23786"/>
                  </a:lnTo>
                  <a:close/>
                  <a:moveTo>
                    <a:pt x="144274" y="25757"/>
                  </a:moveTo>
                  <a:lnTo>
                    <a:pt x="141809" y="28140"/>
                  </a:lnTo>
                  <a:cubicBezTo>
                    <a:pt x="142056" y="28387"/>
                    <a:pt x="142302" y="28674"/>
                    <a:pt x="142590" y="28962"/>
                  </a:cubicBezTo>
                  <a:lnTo>
                    <a:pt x="145055" y="26620"/>
                  </a:lnTo>
                  <a:cubicBezTo>
                    <a:pt x="144767" y="26333"/>
                    <a:pt x="144520" y="26045"/>
                    <a:pt x="144274" y="25757"/>
                  </a:cubicBezTo>
                  <a:close/>
                  <a:moveTo>
                    <a:pt x="21321" y="28017"/>
                  </a:moveTo>
                  <a:cubicBezTo>
                    <a:pt x="21034" y="28304"/>
                    <a:pt x="20787" y="28592"/>
                    <a:pt x="20541" y="28880"/>
                  </a:cubicBezTo>
                  <a:lnTo>
                    <a:pt x="23088" y="31098"/>
                  </a:lnTo>
                  <a:lnTo>
                    <a:pt x="23868" y="30276"/>
                  </a:lnTo>
                  <a:lnTo>
                    <a:pt x="21321" y="28017"/>
                  </a:lnTo>
                  <a:close/>
                  <a:moveTo>
                    <a:pt x="148136" y="30112"/>
                  </a:moveTo>
                  <a:lnTo>
                    <a:pt x="145506" y="32289"/>
                  </a:lnTo>
                  <a:lnTo>
                    <a:pt x="146246" y="33152"/>
                  </a:lnTo>
                  <a:lnTo>
                    <a:pt x="148875" y="30975"/>
                  </a:lnTo>
                  <a:lnTo>
                    <a:pt x="148136" y="30112"/>
                  </a:lnTo>
                  <a:close/>
                  <a:moveTo>
                    <a:pt x="17583" y="32454"/>
                  </a:moveTo>
                  <a:lnTo>
                    <a:pt x="16884" y="33398"/>
                  </a:lnTo>
                  <a:lnTo>
                    <a:pt x="19596" y="35452"/>
                  </a:lnTo>
                  <a:cubicBezTo>
                    <a:pt x="19842" y="35124"/>
                    <a:pt x="20048" y="34877"/>
                    <a:pt x="20294" y="34549"/>
                  </a:cubicBezTo>
                  <a:lnTo>
                    <a:pt x="17583" y="32454"/>
                  </a:lnTo>
                  <a:close/>
                  <a:moveTo>
                    <a:pt x="151710" y="34672"/>
                  </a:moveTo>
                  <a:lnTo>
                    <a:pt x="148957" y="36644"/>
                  </a:lnTo>
                  <a:cubicBezTo>
                    <a:pt x="149163" y="36972"/>
                    <a:pt x="149368" y="37260"/>
                    <a:pt x="149573" y="37548"/>
                  </a:cubicBezTo>
                  <a:lnTo>
                    <a:pt x="152367" y="35576"/>
                  </a:lnTo>
                  <a:cubicBezTo>
                    <a:pt x="152161" y="35288"/>
                    <a:pt x="151915" y="34959"/>
                    <a:pt x="151710" y="34672"/>
                  </a:cubicBezTo>
                  <a:close/>
                  <a:moveTo>
                    <a:pt x="14173" y="37178"/>
                  </a:moveTo>
                  <a:cubicBezTo>
                    <a:pt x="13968" y="37465"/>
                    <a:pt x="13762" y="37794"/>
                    <a:pt x="13557" y="38123"/>
                  </a:cubicBezTo>
                  <a:lnTo>
                    <a:pt x="16391" y="40012"/>
                  </a:lnTo>
                  <a:cubicBezTo>
                    <a:pt x="16597" y="39684"/>
                    <a:pt x="16802" y="39396"/>
                    <a:pt x="17008" y="39067"/>
                  </a:cubicBezTo>
                  <a:lnTo>
                    <a:pt x="14173" y="37178"/>
                  </a:lnTo>
                  <a:close/>
                  <a:moveTo>
                    <a:pt x="154955" y="39478"/>
                  </a:moveTo>
                  <a:lnTo>
                    <a:pt x="152038" y="41245"/>
                  </a:lnTo>
                  <a:cubicBezTo>
                    <a:pt x="152244" y="41573"/>
                    <a:pt x="152449" y="41902"/>
                    <a:pt x="152613" y="42190"/>
                  </a:cubicBezTo>
                  <a:lnTo>
                    <a:pt x="155571" y="40464"/>
                  </a:lnTo>
                  <a:cubicBezTo>
                    <a:pt x="155366" y="40136"/>
                    <a:pt x="155160" y="39807"/>
                    <a:pt x="154955" y="39478"/>
                  </a:cubicBezTo>
                  <a:close/>
                  <a:moveTo>
                    <a:pt x="11092" y="42066"/>
                  </a:moveTo>
                  <a:cubicBezTo>
                    <a:pt x="10928" y="42436"/>
                    <a:pt x="10722" y="42765"/>
                    <a:pt x="10558" y="43093"/>
                  </a:cubicBezTo>
                  <a:lnTo>
                    <a:pt x="13516" y="44778"/>
                  </a:lnTo>
                  <a:lnTo>
                    <a:pt x="14050" y="43792"/>
                  </a:lnTo>
                  <a:lnTo>
                    <a:pt x="11092" y="42066"/>
                  </a:lnTo>
                  <a:close/>
                  <a:moveTo>
                    <a:pt x="157872" y="44490"/>
                  </a:moveTo>
                  <a:lnTo>
                    <a:pt x="154832" y="46092"/>
                  </a:lnTo>
                  <a:cubicBezTo>
                    <a:pt x="154996" y="46421"/>
                    <a:pt x="155201" y="46749"/>
                    <a:pt x="155366" y="47078"/>
                  </a:cubicBezTo>
                  <a:lnTo>
                    <a:pt x="158364" y="45517"/>
                  </a:lnTo>
                  <a:cubicBezTo>
                    <a:pt x="158200" y="45188"/>
                    <a:pt x="158036" y="44860"/>
                    <a:pt x="157872" y="44490"/>
                  </a:cubicBezTo>
                  <a:close/>
                  <a:moveTo>
                    <a:pt x="8422" y="47284"/>
                  </a:moveTo>
                  <a:cubicBezTo>
                    <a:pt x="8216" y="47612"/>
                    <a:pt x="8052" y="47941"/>
                    <a:pt x="7888" y="48311"/>
                  </a:cubicBezTo>
                  <a:lnTo>
                    <a:pt x="10969" y="49748"/>
                  </a:lnTo>
                  <a:cubicBezTo>
                    <a:pt x="11133" y="49379"/>
                    <a:pt x="11298" y="49050"/>
                    <a:pt x="11503" y="48762"/>
                  </a:cubicBezTo>
                  <a:lnTo>
                    <a:pt x="8422" y="47284"/>
                  </a:lnTo>
                  <a:close/>
                  <a:moveTo>
                    <a:pt x="160377" y="49666"/>
                  </a:moveTo>
                  <a:lnTo>
                    <a:pt x="157255" y="51063"/>
                  </a:lnTo>
                  <a:lnTo>
                    <a:pt x="157707" y="52090"/>
                  </a:lnTo>
                  <a:lnTo>
                    <a:pt x="160829" y="50734"/>
                  </a:lnTo>
                  <a:lnTo>
                    <a:pt x="160377" y="49666"/>
                  </a:lnTo>
                  <a:close/>
                  <a:moveTo>
                    <a:pt x="5998" y="52542"/>
                  </a:moveTo>
                  <a:cubicBezTo>
                    <a:pt x="5875" y="52911"/>
                    <a:pt x="5711" y="53281"/>
                    <a:pt x="5587" y="53610"/>
                  </a:cubicBezTo>
                  <a:lnTo>
                    <a:pt x="8792" y="54842"/>
                  </a:lnTo>
                  <a:cubicBezTo>
                    <a:pt x="8915" y="54514"/>
                    <a:pt x="9079" y="54144"/>
                    <a:pt x="9161" y="53815"/>
                  </a:cubicBezTo>
                  <a:lnTo>
                    <a:pt x="5998" y="52542"/>
                  </a:lnTo>
                  <a:close/>
                  <a:moveTo>
                    <a:pt x="162555" y="55089"/>
                  </a:moveTo>
                  <a:lnTo>
                    <a:pt x="159350" y="56239"/>
                  </a:lnTo>
                  <a:cubicBezTo>
                    <a:pt x="159515" y="56568"/>
                    <a:pt x="159638" y="56937"/>
                    <a:pt x="159761" y="57266"/>
                  </a:cubicBezTo>
                  <a:lnTo>
                    <a:pt x="162965" y="56157"/>
                  </a:lnTo>
                  <a:cubicBezTo>
                    <a:pt x="162842" y="55787"/>
                    <a:pt x="162719" y="55417"/>
                    <a:pt x="162555" y="55089"/>
                  </a:cubicBezTo>
                  <a:close/>
                  <a:moveTo>
                    <a:pt x="4026" y="58005"/>
                  </a:moveTo>
                  <a:lnTo>
                    <a:pt x="3698" y="59115"/>
                  </a:lnTo>
                  <a:lnTo>
                    <a:pt x="6943" y="60142"/>
                  </a:lnTo>
                  <a:lnTo>
                    <a:pt x="7272" y="59032"/>
                  </a:lnTo>
                  <a:lnTo>
                    <a:pt x="4026" y="58005"/>
                  </a:lnTo>
                  <a:close/>
                  <a:moveTo>
                    <a:pt x="164362" y="60552"/>
                  </a:moveTo>
                  <a:lnTo>
                    <a:pt x="161117" y="61497"/>
                  </a:lnTo>
                  <a:cubicBezTo>
                    <a:pt x="161199" y="61867"/>
                    <a:pt x="161281" y="62237"/>
                    <a:pt x="161404" y="62606"/>
                  </a:cubicBezTo>
                  <a:lnTo>
                    <a:pt x="164691" y="61662"/>
                  </a:lnTo>
                  <a:cubicBezTo>
                    <a:pt x="164568" y="61292"/>
                    <a:pt x="164485" y="60922"/>
                    <a:pt x="164362" y="60552"/>
                  </a:cubicBezTo>
                  <a:close/>
                  <a:moveTo>
                    <a:pt x="2465" y="63592"/>
                  </a:moveTo>
                  <a:cubicBezTo>
                    <a:pt x="2383" y="63962"/>
                    <a:pt x="2260" y="64332"/>
                    <a:pt x="2178" y="64743"/>
                  </a:cubicBezTo>
                  <a:lnTo>
                    <a:pt x="5505" y="65482"/>
                  </a:lnTo>
                  <a:cubicBezTo>
                    <a:pt x="5587" y="65153"/>
                    <a:pt x="5670" y="64784"/>
                    <a:pt x="5752" y="64414"/>
                  </a:cubicBezTo>
                  <a:lnTo>
                    <a:pt x="2465" y="63592"/>
                  </a:lnTo>
                  <a:close/>
                  <a:moveTo>
                    <a:pt x="165800" y="66180"/>
                  </a:moveTo>
                  <a:lnTo>
                    <a:pt x="162473" y="66920"/>
                  </a:lnTo>
                  <a:cubicBezTo>
                    <a:pt x="162555" y="67290"/>
                    <a:pt x="162637" y="67618"/>
                    <a:pt x="162678" y="67988"/>
                  </a:cubicBezTo>
                  <a:lnTo>
                    <a:pt x="166046" y="67331"/>
                  </a:lnTo>
                  <a:cubicBezTo>
                    <a:pt x="165964" y="66961"/>
                    <a:pt x="165882" y="66591"/>
                    <a:pt x="165800" y="66180"/>
                  </a:cubicBezTo>
                  <a:close/>
                  <a:moveTo>
                    <a:pt x="1274" y="69261"/>
                  </a:moveTo>
                  <a:cubicBezTo>
                    <a:pt x="1192" y="69672"/>
                    <a:pt x="1151" y="70042"/>
                    <a:pt x="1069" y="70412"/>
                  </a:cubicBezTo>
                  <a:lnTo>
                    <a:pt x="4437" y="70946"/>
                  </a:lnTo>
                  <a:cubicBezTo>
                    <a:pt x="4478" y="70576"/>
                    <a:pt x="4560" y="70247"/>
                    <a:pt x="4643" y="69878"/>
                  </a:cubicBezTo>
                  <a:lnTo>
                    <a:pt x="1274" y="69261"/>
                  </a:lnTo>
                  <a:close/>
                  <a:moveTo>
                    <a:pt x="166827" y="71891"/>
                  </a:moveTo>
                  <a:lnTo>
                    <a:pt x="163417" y="72342"/>
                  </a:lnTo>
                  <a:cubicBezTo>
                    <a:pt x="163500" y="72712"/>
                    <a:pt x="163541" y="73082"/>
                    <a:pt x="163582" y="73452"/>
                  </a:cubicBezTo>
                  <a:lnTo>
                    <a:pt x="166950" y="73041"/>
                  </a:lnTo>
                  <a:cubicBezTo>
                    <a:pt x="166909" y="72630"/>
                    <a:pt x="166868" y="72260"/>
                    <a:pt x="166827" y="71891"/>
                  </a:cubicBezTo>
                  <a:close/>
                  <a:moveTo>
                    <a:pt x="452" y="74972"/>
                  </a:moveTo>
                  <a:cubicBezTo>
                    <a:pt x="411" y="75382"/>
                    <a:pt x="370" y="75752"/>
                    <a:pt x="329" y="76163"/>
                  </a:cubicBezTo>
                  <a:lnTo>
                    <a:pt x="3739" y="76450"/>
                  </a:lnTo>
                  <a:lnTo>
                    <a:pt x="3821" y="75341"/>
                  </a:lnTo>
                  <a:lnTo>
                    <a:pt x="452" y="74972"/>
                  </a:lnTo>
                  <a:close/>
                  <a:moveTo>
                    <a:pt x="167443" y="77683"/>
                  </a:moveTo>
                  <a:lnTo>
                    <a:pt x="164034" y="77929"/>
                  </a:lnTo>
                  <a:cubicBezTo>
                    <a:pt x="164034" y="78299"/>
                    <a:pt x="164116" y="78669"/>
                    <a:pt x="164116" y="79038"/>
                  </a:cubicBezTo>
                  <a:lnTo>
                    <a:pt x="167484" y="78833"/>
                  </a:lnTo>
                  <a:cubicBezTo>
                    <a:pt x="167484" y="78422"/>
                    <a:pt x="167443" y="78053"/>
                    <a:pt x="167443" y="77683"/>
                  </a:cubicBezTo>
                  <a:close/>
                  <a:moveTo>
                    <a:pt x="42" y="80805"/>
                  </a:moveTo>
                  <a:cubicBezTo>
                    <a:pt x="0" y="81175"/>
                    <a:pt x="0" y="81585"/>
                    <a:pt x="0" y="81955"/>
                  </a:cubicBezTo>
                  <a:lnTo>
                    <a:pt x="3410" y="82037"/>
                  </a:lnTo>
                  <a:cubicBezTo>
                    <a:pt x="3410" y="81668"/>
                    <a:pt x="3451" y="81298"/>
                    <a:pt x="3451" y="80928"/>
                  </a:cubicBezTo>
                  <a:lnTo>
                    <a:pt x="42" y="80805"/>
                  </a:lnTo>
                  <a:close/>
                  <a:moveTo>
                    <a:pt x="164239" y="83475"/>
                  </a:moveTo>
                  <a:lnTo>
                    <a:pt x="164239" y="84584"/>
                  </a:lnTo>
                  <a:lnTo>
                    <a:pt x="167649" y="84625"/>
                  </a:lnTo>
                  <a:lnTo>
                    <a:pt x="167649" y="83475"/>
                  </a:lnTo>
                  <a:close/>
                  <a:moveTo>
                    <a:pt x="3451" y="86474"/>
                  </a:moveTo>
                  <a:lnTo>
                    <a:pt x="42" y="86597"/>
                  </a:lnTo>
                  <a:cubicBezTo>
                    <a:pt x="42" y="86967"/>
                    <a:pt x="83" y="87378"/>
                    <a:pt x="83" y="87747"/>
                  </a:cubicBezTo>
                  <a:lnTo>
                    <a:pt x="3492" y="87583"/>
                  </a:lnTo>
                  <a:cubicBezTo>
                    <a:pt x="3451" y="87213"/>
                    <a:pt x="3451" y="86844"/>
                    <a:pt x="3451" y="86474"/>
                  </a:cubicBezTo>
                  <a:close/>
                  <a:moveTo>
                    <a:pt x="164075" y="89062"/>
                  </a:moveTo>
                  <a:cubicBezTo>
                    <a:pt x="164034" y="89432"/>
                    <a:pt x="164034" y="89801"/>
                    <a:pt x="163992" y="90171"/>
                  </a:cubicBezTo>
                  <a:lnTo>
                    <a:pt x="167402" y="90418"/>
                  </a:lnTo>
                  <a:cubicBezTo>
                    <a:pt x="167402" y="90048"/>
                    <a:pt x="167443" y="89678"/>
                    <a:pt x="167484" y="89267"/>
                  </a:cubicBezTo>
                  <a:lnTo>
                    <a:pt x="164075" y="89062"/>
                  </a:lnTo>
                  <a:close/>
                  <a:moveTo>
                    <a:pt x="3821" y="92061"/>
                  </a:moveTo>
                  <a:lnTo>
                    <a:pt x="411" y="92390"/>
                  </a:lnTo>
                  <a:cubicBezTo>
                    <a:pt x="452" y="92800"/>
                    <a:pt x="493" y="93170"/>
                    <a:pt x="534" y="93540"/>
                  </a:cubicBezTo>
                  <a:lnTo>
                    <a:pt x="3944" y="93170"/>
                  </a:lnTo>
                  <a:cubicBezTo>
                    <a:pt x="3903" y="92800"/>
                    <a:pt x="3862" y="92431"/>
                    <a:pt x="3821" y="92061"/>
                  </a:cubicBezTo>
                  <a:close/>
                  <a:moveTo>
                    <a:pt x="163500" y="94608"/>
                  </a:moveTo>
                  <a:cubicBezTo>
                    <a:pt x="163458" y="94978"/>
                    <a:pt x="163417" y="95347"/>
                    <a:pt x="163376" y="95676"/>
                  </a:cubicBezTo>
                  <a:lnTo>
                    <a:pt x="166745" y="96210"/>
                  </a:lnTo>
                  <a:cubicBezTo>
                    <a:pt x="166786" y="95799"/>
                    <a:pt x="166827" y="95471"/>
                    <a:pt x="166909" y="95060"/>
                  </a:cubicBezTo>
                  <a:lnTo>
                    <a:pt x="163500" y="94608"/>
                  </a:lnTo>
                  <a:close/>
                  <a:moveTo>
                    <a:pt x="4560" y="97566"/>
                  </a:moveTo>
                  <a:lnTo>
                    <a:pt x="1233" y="98141"/>
                  </a:lnTo>
                  <a:cubicBezTo>
                    <a:pt x="1274" y="98511"/>
                    <a:pt x="1356" y="98921"/>
                    <a:pt x="1438" y="99291"/>
                  </a:cubicBezTo>
                  <a:lnTo>
                    <a:pt x="4766" y="98675"/>
                  </a:lnTo>
                  <a:cubicBezTo>
                    <a:pt x="4725" y="98305"/>
                    <a:pt x="4643" y="97935"/>
                    <a:pt x="4560" y="97566"/>
                  </a:cubicBezTo>
                  <a:close/>
                  <a:moveTo>
                    <a:pt x="162596" y="100072"/>
                  </a:moveTo>
                  <a:cubicBezTo>
                    <a:pt x="162514" y="100441"/>
                    <a:pt x="162431" y="100811"/>
                    <a:pt x="162349" y="101181"/>
                  </a:cubicBezTo>
                  <a:lnTo>
                    <a:pt x="165677" y="101920"/>
                  </a:lnTo>
                  <a:cubicBezTo>
                    <a:pt x="165759" y="101509"/>
                    <a:pt x="165841" y="101140"/>
                    <a:pt x="165923" y="100770"/>
                  </a:cubicBezTo>
                  <a:lnTo>
                    <a:pt x="162596" y="100072"/>
                  </a:lnTo>
                  <a:close/>
                  <a:moveTo>
                    <a:pt x="5711" y="103029"/>
                  </a:moveTo>
                  <a:lnTo>
                    <a:pt x="2383" y="103851"/>
                  </a:lnTo>
                  <a:cubicBezTo>
                    <a:pt x="2506" y="104221"/>
                    <a:pt x="2589" y="104590"/>
                    <a:pt x="2671" y="104960"/>
                  </a:cubicBezTo>
                  <a:lnTo>
                    <a:pt x="5998" y="104097"/>
                  </a:lnTo>
                  <a:cubicBezTo>
                    <a:pt x="5916" y="103728"/>
                    <a:pt x="5793" y="103358"/>
                    <a:pt x="5711" y="103029"/>
                  </a:cubicBezTo>
                  <a:close/>
                  <a:moveTo>
                    <a:pt x="161281" y="105494"/>
                  </a:moveTo>
                  <a:cubicBezTo>
                    <a:pt x="161158" y="105864"/>
                    <a:pt x="161076" y="106192"/>
                    <a:pt x="160953" y="106562"/>
                  </a:cubicBezTo>
                  <a:lnTo>
                    <a:pt x="164239" y="107507"/>
                  </a:lnTo>
                  <a:cubicBezTo>
                    <a:pt x="164321" y="107137"/>
                    <a:pt x="164444" y="106768"/>
                    <a:pt x="164527" y="106398"/>
                  </a:cubicBezTo>
                  <a:lnTo>
                    <a:pt x="161281" y="105494"/>
                  </a:lnTo>
                  <a:close/>
                  <a:moveTo>
                    <a:pt x="7231" y="108370"/>
                  </a:moveTo>
                  <a:lnTo>
                    <a:pt x="3985" y="109397"/>
                  </a:lnTo>
                  <a:cubicBezTo>
                    <a:pt x="4108" y="109766"/>
                    <a:pt x="4232" y="110136"/>
                    <a:pt x="4355" y="110506"/>
                  </a:cubicBezTo>
                  <a:lnTo>
                    <a:pt x="7600" y="109438"/>
                  </a:lnTo>
                  <a:cubicBezTo>
                    <a:pt x="7477" y="109068"/>
                    <a:pt x="7354" y="108739"/>
                    <a:pt x="7231" y="108370"/>
                  </a:cubicBezTo>
                  <a:close/>
                  <a:moveTo>
                    <a:pt x="159556" y="110835"/>
                  </a:moveTo>
                  <a:cubicBezTo>
                    <a:pt x="159433" y="111163"/>
                    <a:pt x="159309" y="111492"/>
                    <a:pt x="159186" y="111862"/>
                  </a:cubicBezTo>
                  <a:lnTo>
                    <a:pt x="162390" y="113053"/>
                  </a:lnTo>
                  <a:lnTo>
                    <a:pt x="162801" y="111985"/>
                  </a:lnTo>
                  <a:lnTo>
                    <a:pt x="159556" y="110835"/>
                  </a:lnTo>
                  <a:close/>
                  <a:moveTo>
                    <a:pt x="9120" y="113587"/>
                  </a:moveTo>
                  <a:lnTo>
                    <a:pt x="5957" y="114860"/>
                  </a:lnTo>
                  <a:cubicBezTo>
                    <a:pt x="6080" y="115230"/>
                    <a:pt x="6245" y="115600"/>
                    <a:pt x="6409" y="115928"/>
                  </a:cubicBezTo>
                  <a:lnTo>
                    <a:pt x="9531" y="114614"/>
                  </a:lnTo>
                  <a:cubicBezTo>
                    <a:pt x="9408" y="114285"/>
                    <a:pt x="9243" y="113957"/>
                    <a:pt x="9120" y="113587"/>
                  </a:cubicBezTo>
                  <a:close/>
                  <a:moveTo>
                    <a:pt x="157502" y="116011"/>
                  </a:moveTo>
                  <a:cubicBezTo>
                    <a:pt x="157379" y="116339"/>
                    <a:pt x="157214" y="116668"/>
                    <a:pt x="157050" y="117038"/>
                  </a:cubicBezTo>
                  <a:lnTo>
                    <a:pt x="160172" y="118393"/>
                  </a:lnTo>
                  <a:cubicBezTo>
                    <a:pt x="160336" y="118065"/>
                    <a:pt x="160501" y="117695"/>
                    <a:pt x="160624" y="117366"/>
                  </a:cubicBezTo>
                  <a:lnTo>
                    <a:pt x="157502" y="116011"/>
                  </a:lnTo>
                  <a:close/>
                  <a:moveTo>
                    <a:pt x="11380" y="118681"/>
                  </a:moveTo>
                  <a:lnTo>
                    <a:pt x="8299" y="120160"/>
                  </a:lnTo>
                  <a:cubicBezTo>
                    <a:pt x="8463" y="120529"/>
                    <a:pt x="8627" y="120858"/>
                    <a:pt x="8792" y="121187"/>
                  </a:cubicBezTo>
                  <a:lnTo>
                    <a:pt x="11873" y="119667"/>
                  </a:lnTo>
                  <a:lnTo>
                    <a:pt x="11380" y="118681"/>
                  </a:lnTo>
                  <a:close/>
                  <a:moveTo>
                    <a:pt x="155078" y="121022"/>
                  </a:moveTo>
                  <a:cubicBezTo>
                    <a:pt x="154914" y="121351"/>
                    <a:pt x="154749" y="121680"/>
                    <a:pt x="154585" y="122008"/>
                  </a:cubicBezTo>
                  <a:lnTo>
                    <a:pt x="157584" y="123610"/>
                  </a:lnTo>
                  <a:lnTo>
                    <a:pt x="158118" y="122583"/>
                  </a:lnTo>
                  <a:lnTo>
                    <a:pt x="155078" y="121022"/>
                  </a:lnTo>
                  <a:close/>
                  <a:moveTo>
                    <a:pt x="13968" y="123610"/>
                  </a:moveTo>
                  <a:lnTo>
                    <a:pt x="11010" y="125295"/>
                  </a:lnTo>
                  <a:cubicBezTo>
                    <a:pt x="11174" y="125623"/>
                    <a:pt x="11380" y="125952"/>
                    <a:pt x="11585" y="126281"/>
                  </a:cubicBezTo>
                  <a:lnTo>
                    <a:pt x="14502" y="124555"/>
                  </a:lnTo>
                  <a:cubicBezTo>
                    <a:pt x="14337" y="124227"/>
                    <a:pt x="14132" y="123939"/>
                    <a:pt x="13968" y="123610"/>
                  </a:cubicBezTo>
                  <a:close/>
                  <a:moveTo>
                    <a:pt x="152326" y="125870"/>
                  </a:moveTo>
                  <a:lnTo>
                    <a:pt x="151751" y="126774"/>
                  </a:lnTo>
                  <a:lnTo>
                    <a:pt x="154626" y="128622"/>
                  </a:lnTo>
                  <a:cubicBezTo>
                    <a:pt x="154832" y="128335"/>
                    <a:pt x="155037" y="127965"/>
                    <a:pt x="155242" y="127636"/>
                  </a:cubicBezTo>
                  <a:lnTo>
                    <a:pt x="152326" y="125870"/>
                  </a:lnTo>
                  <a:close/>
                  <a:moveTo>
                    <a:pt x="16884" y="128335"/>
                  </a:moveTo>
                  <a:lnTo>
                    <a:pt x="14050" y="130224"/>
                  </a:lnTo>
                  <a:cubicBezTo>
                    <a:pt x="14255" y="130553"/>
                    <a:pt x="14502" y="130841"/>
                    <a:pt x="14707" y="131169"/>
                  </a:cubicBezTo>
                  <a:lnTo>
                    <a:pt x="17501" y="129238"/>
                  </a:lnTo>
                  <a:lnTo>
                    <a:pt x="16884" y="128335"/>
                  </a:lnTo>
                  <a:close/>
                  <a:moveTo>
                    <a:pt x="149245" y="130512"/>
                  </a:moveTo>
                  <a:lnTo>
                    <a:pt x="148587" y="131416"/>
                  </a:lnTo>
                  <a:lnTo>
                    <a:pt x="151340" y="133429"/>
                  </a:lnTo>
                  <a:cubicBezTo>
                    <a:pt x="151586" y="133100"/>
                    <a:pt x="151833" y="132812"/>
                    <a:pt x="152038" y="132484"/>
                  </a:cubicBezTo>
                  <a:lnTo>
                    <a:pt x="149245" y="130512"/>
                  </a:lnTo>
                  <a:close/>
                  <a:moveTo>
                    <a:pt x="20130" y="132854"/>
                  </a:moveTo>
                  <a:lnTo>
                    <a:pt x="17418" y="134949"/>
                  </a:lnTo>
                  <a:cubicBezTo>
                    <a:pt x="17665" y="135236"/>
                    <a:pt x="17870" y="135524"/>
                    <a:pt x="18117" y="135852"/>
                  </a:cubicBezTo>
                  <a:lnTo>
                    <a:pt x="20828" y="133716"/>
                  </a:lnTo>
                  <a:lnTo>
                    <a:pt x="20130" y="132854"/>
                  </a:lnTo>
                  <a:close/>
                  <a:moveTo>
                    <a:pt x="145876" y="134908"/>
                  </a:moveTo>
                  <a:lnTo>
                    <a:pt x="145137" y="135770"/>
                  </a:lnTo>
                  <a:lnTo>
                    <a:pt x="147725" y="137989"/>
                  </a:lnTo>
                  <a:lnTo>
                    <a:pt x="147766" y="137989"/>
                  </a:lnTo>
                  <a:cubicBezTo>
                    <a:pt x="148012" y="137660"/>
                    <a:pt x="148259" y="137372"/>
                    <a:pt x="148505" y="137085"/>
                  </a:cubicBezTo>
                  <a:lnTo>
                    <a:pt x="145876" y="134908"/>
                  </a:lnTo>
                  <a:close/>
                  <a:moveTo>
                    <a:pt x="23704" y="137126"/>
                  </a:moveTo>
                  <a:lnTo>
                    <a:pt x="21116" y="139385"/>
                  </a:lnTo>
                  <a:lnTo>
                    <a:pt x="21896" y="140248"/>
                  </a:lnTo>
                  <a:lnTo>
                    <a:pt x="24443" y="137947"/>
                  </a:lnTo>
                  <a:cubicBezTo>
                    <a:pt x="24197" y="137660"/>
                    <a:pt x="23950" y="137413"/>
                    <a:pt x="23704" y="137126"/>
                  </a:cubicBezTo>
                  <a:close/>
                  <a:moveTo>
                    <a:pt x="142179" y="139057"/>
                  </a:moveTo>
                  <a:lnTo>
                    <a:pt x="141398" y="139878"/>
                  </a:lnTo>
                  <a:lnTo>
                    <a:pt x="143863" y="142261"/>
                  </a:lnTo>
                  <a:lnTo>
                    <a:pt x="144644" y="141439"/>
                  </a:lnTo>
                  <a:lnTo>
                    <a:pt x="142179" y="139057"/>
                  </a:lnTo>
                  <a:close/>
                  <a:moveTo>
                    <a:pt x="27524" y="141152"/>
                  </a:moveTo>
                  <a:lnTo>
                    <a:pt x="25142" y="143617"/>
                  </a:lnTo>
                  <a:cubicBezTo>
                    <a:pt x="25388" y="143904"/>
                    <a:pt x="25676" y="144151"/>
                    <a:pt x="25963" y="144397"/>
                  </a:cubicBezTo>
                  <a:lnTo>
                    <a:pt x="28305" y="141932"/>
                  </a:lnTo>
                  <a:cubicBezTo>
                    <a:pt x="28017" y="141686"/>
                    <a:pt x="27771" y="141398"/>
                    <a:pt x="27524" y="141152"/>
                  </a:cubicBezTo>
                  <a:close/>
                  <a:moveTo>
                    <a:pt x="138235" y="142959"/>
                  </a:moveTo>
                  <a:lnTo>
                    <a:pt x="137414" y="143699"/>
                  </a:lnTo>
                  <a:lnTo>
                    <a:pt x="139673" y="146287"/>
                  </a:lnTo>
                  <a:lnTo>
                    <a:pt x="140536" y="145465"/>
                  </a:lnTo>
                  <a:lnTo>
                    <a:pt x="138235" y="142959"/>
                  </a:lnTo>
                  <a:close/>
                  <a:moveTo>
                    <a:pt x="31632" y="144972"/>
                  </a:moveTo>
                  <a:lnTo>
                    <a:pt x="29414" y="147519"/>
                  </a:lnTo>
                  <a:cubicBezTo>
                    <a:pt x="29701" y="147766"/>
                    <a:pt x="30030" y="148012"/>
                    <a:pt x="30318" y="148259"/>
                  </a:cubicBezTo>
                  <a:lnTo>
                    <a:pt x="32495" y="145671"/>
                  </a:lnTo>
                  <a:lnTo>
                    <a:pt x="31632" y="144972"/>
                  </a:lnTo>
                  <a:close/>
                  <a:moveTo>
                    <a:pt x="133963" y="146615"/>
                  </a:moveTo>
                  <a:lnTo>
                    <a:pt x="133100" y="147314"/>
                  </a:lnTo>
                  <a:lnTo>
                    <a:pt x="135236" y="149984"/>
                  </a:lnTo>
                  <a:lnTo>
                    <a:pt x="136099" y="149286"/>
                  </a:lnTo>
                  <a:lnTo>
                    <a:pt x="133963" y="146615"/>
                  </a:lnTo>
                  <a:close/>
                  <a:moveTo>
                    <a:pt x="36028" y="148382"/>
                  </a:moveTo>
                  <a:lnTo>
                    <a:pt x="33974" y="151134"/>
                  </a:lnTo>
                  <a:lnTo>
                    <a:pt x="34878" y="151833"/>
                  </a:lnTo>
                  <a:lnTo>
                    <a:pt x="36932" y="149039"/>
                  </a:lnTo>
                  <a:lnTo>
                    <a:pt x="36028" y="148382"/>
                  </a:lnTo>
                  <a:close/>
                  <a:moveTo>
                    <a:pt x="129526" y="149943"/>
                  </a:moveTo>
                  <a:lnTo>
                    <a:pt x="128622" y="150559"/>
                  </a:lnTo>
                  <a:lnTo>
                    <a:pt x="130512" y="153394"/>
                  </a:lnTo>
                  <a:lnTo>
                    <a:pt x="131498" y="152736"/>
                  </a:lnTo>
                  <a:lnTo>
                    <a:pt x="129526" y="149943"/>
                  </a:lnTo>
                  <a:close/>
                  <a:moveTo>
                    <a:pt x="40588" y="151586"/>
                  </a:moveTo>
                  <a:lnTo>
                    <a:pt x="38739" y="154421"/>
                  </a:lnTo>
                  <a:lnTo>
                    <a:pt x="39725" y="155078"/>
                  </a:lnTo>
                  <a:lnTo>
                    <a:pt x="41533" y="152161"/>
                  </a:lnTo>
                  <a:lnTo>
                    <a:pt x="40588" y="151586"/>
                  </a:lnTo>
                  <a:close/>
                  <a:moveTo>
                    <a:pt x="124884" y="152942"/>
                  </a:moveTo>
                  <a:lnTo>
                    <a:pt x="123898" y="153517"/>
                  </a:lnTo>
                  <a:lnTo>
                    <a:pt x="125613" y="156456"/>
                  </a:lnTo>
                  <a:lnTo>
                    <a:pt x="125613" y="156456"/>
                  </a:lnTo>
                  <a:cubicBezTo>
                    <a:pt x="125931" y="156257"/>
                    <a:pt x="126251" y="156058"/>
                    <a:pt x="126610" y="155858"/>
                  </a:cubicBezTo>
                  <a:lnTo>
                    <a:pt x="124884" y="152942"/>
                  </a:lnTo>
                  <a:close/>
                  <a:moveTo>
                    <a:pt x="125613" y="156456"/>
                  </a:moveTo>
                  <a:lnTo>
                    <a:pt x="125613" y="156456"/>
                  </a:lnTo>
                  <a:cubicBezTo>
                    <a:pt x="125603" y="156462"/>
                    <a:pt x="125593" y="156468"/>
                    <a:pt x="125583" y="156475"/>
                  </a:cubicBezTo>
                  <a:lnTo>
                    <a:pt x="125624" y="156475"/>
                  </a:lnTo>
                  <a:lnTo>
                    <a:pt x="125613" y="156456"/>
                  </a:lnTo>
                  <a:close/>
                  <a:moveTo>
                    <a:pt x="45353" y="154421"/>
                  </a:moveTo>
                  <a:lnTo>
                    <a:pt x="43751" y="157419"/>
                  </a:lnTo>
                  <a:cubicBezTo>
                    <a:pt x="44079" y="157584"/>
                    <a:pt x="44408" y="157789"/>
                    <a:pt x="44778" y="157954"/>
                  </a:cubicBezTo>
                  <a:lnTo>
                    <a:pt x="46339" y="154914"/>
                  </a:lnTo>
                  <a:cubicBezTo>
                    <a:pt x="46010" y="154749"/>
                    <a:pt x="45682" y="154585"/>
                    <a:pt x="45353" y="154421"/>
                  </a:cubicBezTo>
                  <a:close/>
                  <a:moveTo>
                    <a:pt x="119996" y="155571"/>
                  </a:moveTo>
                  <a:lnTo>
                    <a:pt x="119010" y="156105"/>
                  </a:lnTo>
                  <a:lnTo>
                    <a:pt x="120489" y="159186"/>
                  </a:lnTo>
                  <a:lnTo>
                    <a:pt x="121516" y="158652"/>
                  </a:lnTo>
                  <a:lnTo>
                    <a:pt x="119996" y="155571"/>
                  </a:lnTo>
                  <a:close/>
                  <a:moveTo>
                    <a:pt x="50365" y="156968"/>
                  </a:moveTo>
                  <a:lnTo>
                    <a:pt x="48927" y="160049"/>
                  </a:lnTo>
                  <a:cubicBezTo>
                    <a:pt x="49297" y="160213"/>
                    <a:pt x="49625" y="160377"/>
                    <a:pt x="49995" y="160500"/>
                  </a:cubicBezTo>
                  <a:lnTo>
                    <a:pt x="51392" y="157419"/>
                  </a:lnTo>
                  <a:lnTo>
                    <a:pt x="50365" y="156968"/>
                  </a:lnTo>
                  <a:close/>
                  <a:moveTo>
                    <a:pt x="114943" y="157954"/>
                  </a:moveTo>
                  <a:lnTo>
                    <a:pt x="113916" y="158364"/>
                  </a:lnTo>
                  <a:lnTo>
                    <a:pt x="115189" y="161527"/>
                  </a:lnTo>
                  <a:cubicBezTo>
                    <a:pt x="115559" y="161404"/>
                    <a:pt x="115888" y="161240"/>
                    <a:pt x="116298" y="161117"/>
                  </a:cubicBezTo>
                  <a:lnTo>
                    <a:pt x="114943" y="157954"/>
                  </a:lnTo>
                  <a:close/>
                  <a:moveTo>
                    <a:pt x="55500" y="159063"/>
                  </a:moveTo>
                  <a:lnTo>
                    <a:pt x="54308" y="162267"/>
                  </a:lnTo>
                  <a:lnTo>
                    <a:pt x="55377" y="162678"/>
                  </a:lnTo>
                  <a:lnTo>
                    <a:pt x="56527" y="159432"/>
                  </a:lnTo>
                  <a:lnTo>
                    <a:pt x="55500" y="159063"/>
                  </a:lnTo>
                  <a:close/>
                  <a:moveTo>
                    <a:pt x="109726" y="159925"/>
                  </a:moveTo>
                  <a:cubicBezTo>
                    <a:pt x="109397" y="160049"/>
                    <a:pt x="109027" y="160172"/>
                    <a:pt x="108699" y="160295"/>
                  </a:cubicBezTo>
                  <a:lnTo>
                    <a:pt x="109767" y="163540"/>
                  </a:lnTo>
                  <a:lnTo>
                    <a:pt x="110835" y="163171"/>
                  </a:lnTo>
                  <a:lnTo>
                    <a:pt x="109726" y="159925"/>
                  </a:lnTo>
                  <a:close/>
                  <a:moveTo>
                    <a:pt x="60799" y="160870"/>
                  </a:moveTo>
                  <a:lnTo>
                    <a:pt x="59813" y="164116"/>
                  </a:lnTo>
                  <a:lnTo>
                    <a:pt x="60922" y="164444"/>
                  </a:lnTo>
                  <a:lnTo>
                    <a:pt x="61867" y="161158"/>
                  </a:lnTo>
                  <a:cubicBezTo>
                    <a:pt x="61497" y="161076"/>
                    <a:pt x="61128" y="160952"/>
                    <a:pt x="60799" y="160870"/>
                  </a:cubicBezTo>
                  <a:close/>
                  <a:moveTo>
                    <a:pt x="104426" y="161527"/>
                  </a:moveTo>
                  <a:lnTo>
                    <a:pt x="103317" y="161774"/>
                  </a:lnTo>
                  <a:lnTo>
                    <a:pt x="104180" y="165101"/>
                  </a:lnTo>
                  <a:lnTo>
                    <a:pt x="105289" y="164814"/>
                  </a:lnTo>
                  <a:lnTo>
                    <a:pt x="104426" y="161527"/>
                  </a:lnTo>
                  <a:close/>
                  <a:moveTo>
                    <a:pt x="66140" y="162226"/>
                  </a:moveTo>
                  <a:lnTo>
                    <a:pt x="65400" y="165553"/>
                  </a:lnTo>
                  <a:lnTo>
                    <a:pt x="66550" y="165800"/>
                  </a:lnTo>
                  <a:lnTo>
                    <a:pt x="67249" y="162472"/>
                  </a:lnTo>
                  <a:lnTo>
                    <a:pt x="66140" y="162226"/>
                  </a:lnTo>
                  <a:close/>
                  <a:moveTo>
                    <a:pt x="99004" y="162801"/>
                  </a:moveTo>
                  <a:lnTo>
                    <a:pt x="97894" y="162965"/>
                  </a:lnTo>
                  <a:lnTo>
                    <a:pt x="98470" y="166334"/>
                  </a:lnTo>
                  <a:cubicBezTo>
                    <a:pt x="98880" y="166293"/>
                    <a:pt x="99250" y="166211"/>
                    <a:pt x="99620" y="166128"/>
                  </a:cubicBezTo>
                  <a:lnTo>
                    <a:pt x="99004" y="162801"/>
                  </a:lnTo>
                  <a:close/>
                  <a:moveTo>
                    <a:pt x="71603" y="163294"/>
                  </a:moveTo>
                  <a:lnTo>
                    <a:pt x="71110" y="166663"/>
                  </a:lnTo>
                  <a:lnTo>
                    <a:pt x="72260" y="166827"/>
                  </a:lnTo>
                  <a:lnTo>
                    <a:pt x="72712" y="163458"/>
                  </a:lnTo>
                  <a:lnTo>
                    <a:pt x="71603" y="163294"/>
                  </a:lnTo>
                  <a:close/>
                  <a:moveTo>
                    <a:pt x="93499" y="163623"/>
                  </a:moveTo>
                  <a:lnTo>
                    <a:pt x="92390" y="163746"/>
                  </a:lnTo>
                  <a:lnTo>
                    <a:pt x="92759" y="167155"/>
                  </a:lnTo>
                  <a:lnTo>
                    <a:pt x="93910" y="167032"/>
                  </a:lnTo>
                  <a:lnTo>
                    <a:pt x="93499" y="163623"/>
                  </a:lnTo>
                  <a:close/>
                  <a:moveTo>
                    <a:pt x="77108" y="163951"/>
                  </a:moveTo>
                  <a:lnTo>
                    <a:pt x="76861" y="167361"/>
                  </a:lnTo>
                  <a:lnTo>
                    <a:pt x="78012" y="167443"/>
                  </a:lnTo>
                  <a:lnTo>
                    <a:pt x="78217" y="164033"/>
                  </a:lnTo>
                  <a:lnTo>
                    <a:pt x="77108" y="163951"/>
                  </a:lnTo>
                  <a:close/>
                  <a:moveTo>
                    <a:pt x="87953" y="164116"/>
                  </a:moveTo>
                  <a:lnTo>
                    <a:pt x="86844" y="164157"/>
                  </a:lnTo>
                  <a:lnTo>
                    <a:pt x="86967" y="167566"/>
                  </a:lnTo>
                  <a:lnTo>
                    <a:pt x="88117" y="167525"/>
                  </a:lnTo>
                  <a:lnTo>
                    <a:pt x="87953" y="164116"/>
                  </a:lnTo>
                  <a:close/>
                  <a:moveTo>
                    <a:pt x="82695" y="164239"/>
                  </a:moveTo>
                  <a:lnTo>
                    <a:pt x="82654" y="167648"/>
                  </a:lnTo>
                  <a:lnTo>
                    <a:pt x="83804" y="167648"/>
                  </a:lnTo>
                  <a:lnTo>
                    <a:pt x="83804" y="1642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2" name="Google Shape;16482;p47"/>
            <p:cNvSpPr/>
            <p:nvPr/>
          </p:nvSpPr>
          <p:spPr>
            <a:xfrm>
              <a:off x="2171900" y="695125"/>
              <a:ext cx="899675" cy="642925"/>
            </a:xfrm>
            <a:custGeom>
              <a:avLst/>
              <a:gdLst/>
              <a:ahLst/>
              <a:cxnLst/>
              <a:rect l="l" t="t" r="r" b="b"/>
              <a:pathLst>
                <a:path w="35987" h="25717" extrusionOk="0">
                  <a:moveTo>
                    <a:pt x="34344" y="1"/>
                  </a:moveTo>
                  <a:cubicBezTo>
                    <a:pt x="21403" y="4930"/>
                    <a:pt x="9654" y="12612"/>
                    <a:pt x="1" y="22554"/>
                  </a:cubicBezTo>
                  <a:lnTo>
                    <a:pt x="3246" y="25717"/>
                  </a:lnTo>
                  <a:cubicBezTo>
                    <a:pt x="12448" y="16268"/>
                    <a:pt x="23622" y="8915"/>
                    <a:pt x="35987" y="4232"/>
                  </a:cubicBezTo>
                  <a:lnTo>
                    <a:pt x="34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3" name="Google Shape;16483;p47"/>
            <p:cNvSpPr/>
            <p:nvPr/>
          </p:nvSpPr>
          <p:spPr>
            <a:xfrm>
              <a:off x="3960950" y="2912425"/>
              <a:ext cx="2439150" cy="2530575"/>
            </a:xfrm>
            <a:custGeom>
              <a:avLst/>
              <a:gdLst/>
              <a:ahLst/>
              <a:cxnLst/>
              <a:rect l="l" t="t" r="r" b="b"/>
              <a:pathLst>
                <a:path w="97566" h="101223" extrusionOk="0">
                  <a:moveTo>
                    <a:pt x="89596" y="1"/>
                  </a:moveTo>
                  <a:lnTo>
                    <a:pt x="89596" y="1110"/>
                  </a:lnTo>
                  <a:lnTo>
                    <a:pt x="97566" y="1192"/>
                  </a:lnTo>
                  <a:cubicBezTo>
                    <a:pt x="97566" y="781"/>
                    <a:pt x="97566" y="412"/>
                    <a:pt x="97566" y="1"/>
                  </a:cubicBezTo>
                  <a:close/>
                  <a:moveTo>
                    <a:pt x="89473" y="5423"/>
                  </a:moveTo>
                  <a:cubicBezTo>
                    <a:pt x="89432" y="5793"/>
                    <a:pt x="89391" y="6163"/>
                    <a:pt x="89391" y="6533"/>
                  </a:cubicBezTo>
                  <a:lnTo>
                    <a:pt x="97319" y="7108"/>
                  </a:lnTo>
                  <a:cubicBezTo>
                    <a:pt x="97360" y="6697"/>
                    <a:pt x="97401" y="6286"/>
                    <a:pt x="97401" y="5875"/>
                  </a:cubicBezTo>
                  <a:lnTo>
                    <a:pt x="89473" y="5423"/>
                  </a:lnTo>
                  <a:close/>
                  <a:moveTo>
                    <a:pt x="88980" y="10887"/>
                  </a:moveTo>
                  <a:cubicBezTo>
                    <a:pt x="88939" y="11257"/>
                    <a:pt x="88898" y="11626"/>
                    <a:pt x="88857" y="11955"/>
                  </a:cubicBezTo>
                  <a:lnTo>
                    <a:pt x="96744" y="12982"/>
                  </a:lnTo>
                  <a:cubicBezTo>
                    <a:pt x="96785" y="12571"/>
                    <a:pt x="96826" y="12202"/>
                    <a:pt x="96908" y="11832"/>
                  </a:cubicBezTo>
                  <a:lnTo>
                    <a:pt x="88980" y="10887"/>
                  </a:lnTo>
                  <a:close/>
                  <a:moveTo>
                    <a:pt x="88199" y="16269"/>
                  </a:moveTo>
                  <a:cubicBezTo>
                    <a:pt x="88117" y="16638"/>
                    <a:pt x="88076" y="17008"/>
                    <a:pt x="87994" y="17337"/>
                  </a:cubicBezTo>
                  <a:lnTo>
                    <a:pt x="95840" y="18857"/>
                  </a:lnTo>
                  <a:cubicBezTo>
                    <a:pt x="95881" y="18446"/>
                    <a:pt x="95964" y="18035"/>
                    <a:pt x="96046" y="17665"/>
                  </a:cubicBezTo>
                  <a:lnTo>
                    <a:pt x="88199" y="16269"/>
                  </a:lnTo>
                  <a:close/>
                  <a:moveTo>
                    <a:pt x="87090" y="21609"/>
                  </a:moveTo>
                  <a:lnTo>
                    <a:pt x="86844" y="22677"/>
                  </a:lnTo>
                  <a:lnTo>
                    <a:pt x="94567" y="24608"/>
                  </a:lnTo>
                  <a:cubicBezTo>
                    <a:pt x="94649" y="24238"/>
                    <a:pt x="94731" y="23827"/>
                    <a:pt x="94813" y="23458"/>
                  </a:cubicBezTo>
                  <a:lnTo>
                    <a:pt x="87090" y="21609"/>
                  </a:lnTo>
                  <a:close/>
                  <a:moveTo>
                    <a:pt x="85652" y="26908"/>
                  </a:moveTo>
                  <a:lnTo>
                    <a:pt x="85324" y="27935"/>
                  </a:lnTo>
                  <a:lnTo>
                    <a:pt x="92924" y="30318"/>
                  </a:lnTo>
                  <a:cubicBezTo>
                    <a:pt x="93047" y="29948"/>
                    <a:pt x="93170" y="29537"/>
                    <a:pt x="93252" y="29209"/>
                  </a:cubicBezTo>
                  <a:lnTo>
                    <a:pt x="85652" y="26908"/>
                  </a:lnTo>
                  <a:close/>
                  <a:moveTo>
                    <a:pt x="83927" y="32084"/>
                  </a:moveTo>
                  <a:lnTo>
                    <a:pt x="83557" y="33111"/>
                  </a:lnTo>
                  <a:lnTo>
                    <a:pt x="90993" y="35905"/>
                  </a:lnTo>
                  <a:cubicBezTo>
                    <a:pt x="91157" y="35535"/>
                    <a:pt x="91280" y="35165"/>
                    <a:pt x="91404" y="34796"/>
                  </a:cubicBezTo>
                  <a:lnTo>
                    <a:pt x="83927" y="32084"/>
                  </a:lnTo>
                  <a:close/>
                  <a:moveTo>
                    <a:pt x="81873" y="37137"/>
                  </a:moveTo>
                  <a:cubicBezTo>
                    <a:pt x="81750" y="37466"/>
                    <a:pt x="81585" y="37795"/>
                    <a:pt x="81462" y="38123"/>
                  </a:cubicBezTo>
                  <a:lnTo>
                    <a:pt x="88692" y="41410"/>
                  </a:lnTo>
                  <a:lnTo>
                    <a:pt x="88733" y="41410"/>
                  </a:lnTo>
                  <a:cubicBezTo>
                    <a:pt x="88898" y="41040"/>
                    <a:pt x="89062" y="40670"/>
                    <a:pt x="89185" y="40300"/>
                  </a:cubicBezTo>
                  <a:lnTo>
                    <a:pt x="81873" y="37137"/>
                  </a:lnTo>
                  <a:close/>
                  <a:moveTo>
                    <a:pt x="79614" y="42067"/>
                  </a:moveTo>
                  <a:lnTo>
                    <a:pt x="79080" y="43053"/>
                  </a:lnTo>
                  <a:lnTo>
                    <a:pt x="86145" y="46750"/>
                  </a:lnTo>
                  <a:lnTo>
                    <a:pt x="86145" y="46709"/>
                  </a:lnTo>
                  <a:cubicBezTo>
                    <a:pt x="86310" y="46380"/>
                    <a:pt x="86515" y="46052"/>
                    <a:pt x="86679" y="45682"/>
                  </a:cubicBezTo>
                  <a:lnTo>
                    <a:pt x="79614" y="42067"/>
                  </a:lnTo>
                  <a:close/>
                  <a:moveTo>
                    <a:pt x="76985" y="46873"/>
                  </a:moveTo>
                  <a:cubicBezTo>
                    <a:pt x="76779" y="47161"/>
                    <a:pt x="76615" y="47489"/>
                    <a:pt x="76409" y="47818"/>
                  </a:cubicBezTo>
                  <a:lnTo>
                    <a:pt x="83229" y="51926"/>
                  </a:lnTo>
                  <a:lnTo>
                    <a:pt x="83229" y="51885"/>
                  </a:lnTo>
                  <a:cubicBezTo>
                    <a:pt x="83434" y="51556"/>
                    <a:pt x="83640" y="51228"/>
                    <a:pt x="83845" y="50858"/>
                  </a:cubicBezTo>
                  <a:lnTo>
                    <a:pt x="76985" y="46873"/>
                  </a:lnTo>
                  <a:close/>
                  <a:moveTo>
                    <a:pt x="74068" y="51515"/>
                  </a:moveTo>
                  <a:cubicBezTo>
                    <a:pt x="73904" y="51803"/>
                    <a:pt x="73698" y="52090"/>
                    <a:pt x="73493" y="52419"/>
                  </a:cubicBezTo>
                  <a:lnTo>
                    <a:pt x="80066" y="56897"/>
                  </a:lnTo>
                  <a:lnTo>
                    <a:pt x="80723" y="55911"/>
                  </a:lnTo>
                  <a:lnTo>
                    <a:pt x="74068" y="51515"/>
                  </a:lnTo>
                  <a:close/>
                  <a:moveTo>
                    <a:pt x="70946" y="55952"/>
                  </a:moveTo>
                  <a:cubicBezTo>
                    <a:pt x="70699" y="56281"/>
                    <a:pt x="70494" y="56568"/>
                    <a:pt x="70247" y="56856"/>
                  </a:cubicBezTo>
                  <a:lnTo>
                    <a:pt x="76574" y="61703"/>
                  </a:lnTo>
                  <a:lnTo>
                    <a:pt x="76615" y="61662"/>
                  </a:lnTo>
                  <a:cubicBezTo>
                    <a:pt x="76820" y="61375"/>
                    <a:pt x="77067" y="61046"/>
                    <a:pt x="77313" y="60758"/>
                  </a:cubicBezTo>
                  <a:lnTo>
                    <a:pt x="70946" y="55952"/>
                  </a:lnTo>
                  <a:close/>
                  <a:moveTo>
                    <a:pt x="67536" y="60224"/>
                  </a:moveTo>
                  <a:cubicBezTo>
                    <a:pt x="67331" y="60512"/>
                    <a:pt x="67084" y="60758"/>
                    <a:pt x="66838" y="61046"/>
                  </a:cubicBezTo>
                  <a:lnTo>
                    <a:pt x="72835" y="66263"/>
                  </a:lnTo>
                  <a:cubicBezTo>
                    <a:pt x="73082" y="65976"/>
                    <a:pt x="73328" y="65688"/>
                    <a:pt x="73616" y="65359"/>
                  </a:cubicBezTo>
                  <a:lnTo>
                    <a:pt x="67536" y="60224"/>
                  </a:lnTo>
                  <a:close/>
                  <a:moveTo>
                    <a:pt x="63880" y="64291"/>
                  </a:moveTo>
                  <a:lnTo>
                    <a:pt x="63141" y="65072"/>
                  </a:lnTo>
                  <a:lnTo>
                    <a:pt x="68810" y="70618"/>
                  </a:lnTo>
                  <a:cubicBezTo>
                    <a:pt x="69097" y="70330"/>
                    <a:pt x="69385" y="70043"/>
                    <a:pt x="69631" y="69755"/>
                  </a:cubicBezTo>
                  <a:lnTo>
                    <a:pt x="63880" y="64291"/>
                  </a:lnTo>
                  <a:close/>
                  <a:moveTo>
                    <a:pt x="60018" y="68153"/>
                  </a:moveTo>
                  <a:lnTo>
                    <a:pt x="59197" y="68851"/>
                  </a:lnTo>
                  <a:lnTo>
                    <a:pt x="64578" y="74726"/>
                  </a:lnTo>
                  <a:lnTo>
                    <a:pt x="65441" y="73945"/>
                  </a:lnTo>
                  <a:lnTo>
                    <a:pt x="60018" y="68153"/>
                  </a:lnTo>
                  <a:close/>
                  <a:moveTo>
                    <a:pt x="55910" y="71768"/>
                  </a:moveTo>
                  <a:lnTo>
                    <a:pt x="55089" y="72425"/>
                  </a:lnTo>
                  <a:lnTo>
                    <a:pt x="60101" y="78587"/>
                  </a:lnTo>
                  <a:lnTo>
                    <a:pt x="61004" y="77889"/>
                  </a:lnTo>
                  <a:lnTo>
                    <a:pt x="55910" y="71768"/>
                  </a:lnTo>
                  <a:close/>
                  <a:moveTo>
                    <a:pt x="51638" y="75095"/>
                  </a:moveTo>
                  <a:cubicBezTo>
                    <a:pt x="51350" y="75301"/>
                    <a:pt x="51063" y="75547"/>
                    <a:pt x="50734" y="75753"/>
                  </a:cubicBezTo>
                  <a:lnTo>
                    <a:pt x="55417" y="82202"/>
                  </a:lnTo>
                  <a:cubicBezTo>
                    <a:pt x="55746" y="81956"/>
                    <a:pt x="56075" y="81750"/>
                    <a:pt x="56362" y="81504"/>
                  </a:cubicBezTo>
                  <a:lnTo>
                    <a:pt x="51638" y="75095"/>
                  </a:lnTo>
                  <a:close/>
                  <a:moveTo>
                    <a:pt x="47160" y="78217"/>
                  </a:moveTo>
                  <a:lnTo>
                    <a:pt x="46257" y="78793"/>
                  </a:lnTo>
                  <a:lnTo>
                    <a:pt x="50529" y="85530"/>
                  </a:lnTo>
                  <a:cubicBezTo>
                    <a:pt x="50858" y="85324"/>
                    <a:pt x="51186" y="85078"/>
                    <a:pt x="51515" y="84872"/>
                  </a:cubicBezTo>
                  <a:lnTo>
                    <a:pt x="47160" y="78217"/>
                  </a:lnTo>
                  <a:close/>
                  <a:moveTo>
                    <a:pt x="42518" y="81052"/>
                  </a:moveTo>
                  <a:lnTo>
                    <a:pt x="41573" y="81586"/>
                  </a:lnTo>
                  <a:lnTo>
                    <a:pt x="45435" y="88529"/>
                  </a:lnTo>
                  <a:cubicBezTo>
                    <a:pt x="45805" y="88364"/>
                    <a:pt x="46133" y="88159"/>
                    <a:pt x="46462" y="87953"/>
                  </a:cubicBezTo>
                  <a:lnTo>
                    <a:pt x="42518" y="81052"/>
                  </a:lnTo>
                  <a:close/>
                  <a:moveTo>
                    <a:pt x="37712" y="83599"/>
                  </a:moveTo>
                  <a:lnTo>
                    <a:pt x="36726" y="84092"/>
                  </a:lnTo>
                  <a:lnTo>
                    <a:pt x="40218" y="91281"/>
                  </a:lnTo>
                  <a:lnTo>
                    <a:pt x="41245" y="90747"/>
                  </a:lnTo>
                  <a:lnTo>
                    <a:pt x="37712" y="83599"/>
                  </a:lnTo>
                  <a:close/>
                  <a:moveTo>
                    <a:pt x="32782" y="85899"/>
                  </a:moveTo>
                  <a:lnTo>
                    <a:pt x="31796" y="86310"/>
                  </a:lnTo>
                  <a:lnTo>
                    <a:pt x="34836" y="93664"/>
                  </a:lnTo>
                  <a:lnTo>
                    <a:pt x="35904" y="93212"/>
                  </a:lnTo>
                  <a:lnTo>
                    <a:pt x="32782" y="85899"/>
                  </a:lnTo>
                  <a:close/>
                  <a:moveTo>
                    <a:pt x="27729" y="87871"/>
                  </a:moveTo>
                  <a:lnTo>
                    <a:pt x="26702" y="88241"/>
                  </a:lnTo>
                  <a:lnTo>
                    <a:pt x="29290" y="95759"/>
                  </a:lnTo>
                  <a:lnTo>
                    <a:pt x="30400" y="95389"/>
                  </a:lnTo>
                  <a:lnTo>
                    <a:pt x="27729" y="87871"/>
                  </a:lnTo>
                  <a:close/>
                  <a:moveTo>
                    <a:pt x="22512" y="89556"/>
                  </a:moveTo>
                  <a:lnTo>
                    <a:pt x="21485" y="89884"/>
                  </a:lnTo>
                  <a:lnTo>
                    <a:pt x="23662" y="97525"/>
                  </a:lnTo>
                  <a:lnTo>
                    <a:pt x="24772" y="97197"/>
                  </a:lnTo>
                  <a:lnTo>
                    <a:pt x="22512" y="89556"/>
                  </a:lnTo>
                  <a:close/>
                  <a:moveTo>
                    <a:pt x="17254" y="90952"/>
                  </a:moveTo>
                  <a:lnTo>
                    <a:pt x="16186" y="91199"/>
                  </a:lnTo>
                  <a:lnTo>
                    <a:pt x="17911" y="98963"/>
                  </a:lnTo>
                  <a:lnTo>
                    <a:pt x="19061" y="98716"/>
                  </a:lnTo>
                  <a:lnTo>
                    <a:pt x="17254" y="90952"/>
                  </a:lnTo>
                  <a:close/>
                  <a:moveTo>
                    <a:pt x="11955" y="92020"/>
                  </a:moveTo>
                  <a:lnTo>
                    <a:pt x="10887" y="92185"/>
                  </a:lnTo>
                  <a:lnTo>
                    <a:pt x="12078" y="100072"/>
                  </a:lnTo>
                  <a:lnTo>
                    <a:pt x="13269" y="99867"/>
                  </a:lnTo>
                  <a:lnTo>
                    <a:pt x="11955" y="92020"/>
                  </a:lnTo>
                  <a:close/>
                  <a:moveTo>
                    <a:pt x="6532" y="92760"/>
                  </a:moveTo>
                  <a:lnTo>
                    <a:pt x="5423" y="92883"/>
                  </a:lnTo>
                  <a:lnTo>
                    <a:pt x="6203" y="100812"/>
                  </a:lnTo>
                  <a:lnTo>
                    <a:pt x="7395" y="100688"/>
                  </a:lnTo>
                  <a:lnTo>
                    <a:pt x="6532" y="92760"/>
                  </a:lnTo>
                  <a:close/>
                  <a:moveTo>
                    <a:pt x="1068" y="93212"/>
                  </a:moveTo>
                  <a:lnTo>
                    <a:pt x="0" y="93253"/>
                  </a:lnTo>
                  <a:lnTo>
                    <a:pt x="288" y="101222"/>
                  </a:lnTo>
                  <a:lnTo>
                    <a:pt x="1479" y="101181"/>
                  </a:lnTo>
                  <a:lnTo>
                    <a:pt x="1068" y="932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4" name="Google Shape;16484;p47"/>
            <p:cNvSpPr/>
            <p:nvPr/>
          </p:nvSpPr>
          <p:spPr>
            <a:xfrm>
              <a:off x="1333875" y="2869300"/>
              <a:ext cx="420075" cy="1213950"/>
            </a:xfrm>
            <a:custGeom>
              <a:avLst/>
              <a:gdLst/>
              <a:ahLst/>
              <a:cxnLst/>
              <a:rect l="l" t="t" r="r" b="b"/>
              <a:pathLst>
                <a:path w="16803" h="48558" extrusionOk="0">
                  <a:moveTo>
                    <a:pt x="0" y="0"/>
                  </a:moveTo>
                  <a:cubicBezTo>
                    <a:pt x="0" y="16925"/>
                    <a:pt x="4190" y="34179"/>
                    <a:pt x="11790" y="48557"/>
                  </a:cubicBezTo>
                  <a:lnTo>
                    <a:pt x="16802" y="45928"/>
                  </a:lnTo>
                  <a:cubicBezTo>
                    <a:pt x="9613" y="32331"/>
                    <a:pt x="5669" y="16022"/>
                    <a:pt x="5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5" name="Google Shape;16485;p47"/>
            <p:cNvSpPr/>
            <p:nvPr/>
          </p:nvSpPr>
          <p:spPr>
            <a:xfrm>
              <a:off x="2153425" y="4468350"/>
              <a:ext cx="3278225" cy="827800"/>
            </a:xfrm>
            <a:custGeom>
              <a:avLst/>
              <a:gdLst/>
              <a:ahLst/>
              <a:cxnLst/>
              <a:rect l="l" t="t" r="r" b="b"/>
              <a:pathLst>
                <a:path w="131129" h="33112" extrusionOk="0">
                  <a:moveTo>
                    <a:pt x="4108" y="0"/>
                  </a:moveTo>
                  <a:lnTo>
                    <a:pt x="0" y="3944"/>
                  </a:lnTo>
                  <a:cubicBezTo>
                    <a:pt x="17801" y="22563"/>
                    <a:pt x="42491" y="33111"/>
                    <a:pt x="68263" y="33111"/>
                  </a:cubicBezTo>
                  <a:cubicBezTo>
                    <a:pt x="68363" y="33111"/>
                    <a:pt x="68463" y="33111"/>
                    <a:pt x="68563" y="33111"/>
                  </a:cubicBezTo>
                  <a:cubicBezTo>
                    <a:pt x="91568" y="33111"/>
                    <a:pt x="113751" y="24813"/>
                    <a:pt x="131128" y="9695"/>
                  </a:cubicBezTo>
                  <a:lnTo>
                    <a:pt x="127390" y="5423"/>
                  </a:lnTo>
                  <a:cubicBezTo>
                    <a:pt x="110464" y="20165"/>
                    <a:pt x="89504" y="27447"/>
                    <a:pt x="68607" y="27447"/>
                  </a:cubicBezTo>
                  <a:cubicBezTo>
                    <a:pt x="45075" y="27447"/>
                    <a:pt x="21624" y="18212"/>
                    <a:pt x="4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6" name="Google Shape;16486;p47"/>
            <p:cNvSpPr/>
            <p:nvPr/>
          </p:nvSpPr>
          <p:spPr>
            <a:xfrm>
              <a:off x="5688375" y="2912425"/>
              <a:ext cx="564875" cy="1389575"/>
            </a:xfrm>
            <a:custGeom>
              <a:avLst/>
              <a:gdLst/>
              <a:ahLst/>
              <a:cxnLst/>
              <a:rect l="l" t="t" r="r" b="b"/>
              <a:pathLst>
                <a:path w="22595" h="55583" extrusionOk="0">
                  <a:moveTo>
                    <a:pt x="16843" y="1"/>
                  </a:moveTo>
                  <a:cubicBezTo>
                    <a:pt x="16884" y="18733"/>
                    <a:pt x="11010" y="37055"/>
                    <a:pt x="0" y="52255"/>
                  </a:cubicBezTo>
                  <a:lnTo>
                    <a:pt x="4642" y="55582"/>
                  </a:lnTo>
                  <a:cubicBezTo>
                    <a:pt x="16309" y="39397"/>
                    <a:pt x="22594" y="19925"/>
                    <a:pt x="2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7" name="Google Shape;16487;p47"/>
            <p:cNvSpPr/>
            <p:nvPr/>
          </p:nvSpPr>
          <p:spPr>
            <a:xfrm>
              <a:off x="6026250" y="1829975"/>
              <a:ext cx="279375" cy="1082475"/>
            </a:xfrm>
            <a:custGeom>
              <a:avLst/>
              <a:gdLst/>
              <a:ahLst/>
              <a:cxnLst/>
              <a:rect l="l" t="t" r="r" b="b"/>
              <a:pathLst>
                <a:path w="11175" h="43299" extrusionOk="0">
                  <a:moveTo>
                    <a:pt x="1028" y="0"/>
                  </a:moveTo>
                  <a:lnTo>
                    <a:pt x="1" y="534"/>
                  </a:lnTo>
                  <a:cubicBezTo>
                    <a:pt x="6614" y="13803"/>
                    <a:pt x="10065" y="28428"/>
                    <a:pt x="10024" y="43299"/>
                  </a:cubicBezTo>
                  <a:lnTo>
                    <a:pt x="11133" y="43299"/>
                  </a:lnTo>
                  <a:cubicBezTo>
                    <a:pt x="11174" y="28263"/>
                    <a:pt x="7724" y="13434"/>
                    <a:pt x="1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8" name="Google Shape;16488;p47"/>
            <p:cNvSpPr/>
            <p:nvPr/>
          </p:nvSpPr>
          <p:spPr>
            <a:xfrm>
              <a:off x="3868525" y="475325"/>
              <a:ext cx="875025" cy="189025"/>
            </a:xfrm>
            <a:custGeom>
              <a:avLst/>
              <a:gdLst/>
              <a:ahLst/>
              <a:cxnLst/>
              <a:rect l="l" t="t" r="r" b="b"/>
              <a:pathLst>
                <a:path w="35001" h="7561" extrusionOk="0">
                  <a:moveTo>
                    <a:pt x="326" y="1"/>
                  </a:moveTo>
                  <a:cubicBezTo>
                    <a:pt x="217" y="1"/>
                    <a:pt x="109" y="1"/>
                    <a:pt x="0" y="2"/>
                  </a:cubicBezTo>
                  <a:lnTo>
                    <a:pt x="0" y="1152"/>
                  </a:lnTo>
                  <a:cubicBezTo>
                    <a:pt x="110" y="1151"/>
                    <a:pt x="219" y="1151"/>
                    <a:pt x="329" y="1151"/>
                  </a:cubicBezTo>
                  <a:cubicBezTo>
                    <a:pt x="12048" y="1151"/>
                    <a:pt x="23641" y="3328"/>
                    <a:pt x="34590" y="7560"/>
                  </a:cubicBezTo>
                  <a:lnTo>
                    <a:pt x="35000" y="6492"/>
                  </a:lnTo>
                  <a:cubicBezTo>
                    <a:pt x="23928" y="2218"/>
                    <a:pt x="12170"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9" name="Google Shape;16489;p47"/>
            <p:cNvSpPr/>
            <p:nvPr/>
          </p:nvSpPr>
          <p:spPr>
            <a:xfrm>
              <a:off x="4657250" y="751625"/>
              <a:ext cx="1285825" cy="1189275"/>
            </a:xfrm>
            <a:custGeom>
              <a:avLst/>
              <a:gdLst/>
              <a:ahLst/>
              <a:cxnLst/>
              <a:rect l="l" t="t" r="r" b="b"/>
              <a:pathLst>
                <a:path w="51433" h="47571" extrusionOk="0">
                  <a:moveTo>
                    <a:pt x="2055" y="0"/>
                  </a:moveTo>
                  <a:lnTo>
                    <a:pt x="1" y="5299"/>
                  </a:lnTo>
                  <a:cubicBezTo>
                    <a:pt x="20171" y="13146"/>
                    <a:pt x="36685" y="28181"/>
                    <a:pt x="46298" y="47571"/>
                  </a:cubicBezTo>
                  <a:lnTo>
                    <a:pt x="51433" y="45024"/>
                  </a:lnTo>
                  <a:cubicBezTo>
                    <a:pt x="41122" y="24402"/>
                    <a:pt x="23540" y="8339"/>
                    <a:pt x="20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0" name="Google Shape;16490;p47"/>
          <p:cNvGrpSpPr/>
          <p:nvPr/>
        </p:nvGrpSpPr>
        <p:grpSpPr>
          <a:xfrm>
            <a:off x="-1057075" y="3699163"/>
            <a:ext cx="2568756" cy="2470897"/>
            <a:chOff x="2186250" y="1350925"/>
            <a:chExt cx="2874615" cy="2765414"/>
          </a:xfrm>
        </p:grpSpPr>
        <p:sp>
          <p:nvSpPr>
            <p:cNvPr id="16491" name="Google Shape;16491;p47"/>
            <p:cNvSpPr/>
            <p:nvPr/>
          </p:nvSpPr>
          <p:spPr>
            <a:xfrm>
              <a:off x="2186250" y="1350925"/>
              <a:ext cx="2874615" cy="2765414"/>
            </a:xfrm>
            <a:custGeom>
              <a:avLst/>
              <a:gdLst/>
              <a:ahLst/>
              <a:cxnLst/>
              <a:rect l="l" t="t" r="r" b="b"/>
              <a:pathLst>
                <a:path w="51595" h="49635" extrusionOk="0">
                  <a:moveTo>
                    <a:pt x="26766" y="649"/>
                  </a:moveTo>
                  <a:cubicBezTo>
                    <a:pt x="40113" y="649"/>
                    <a:pt x="50942" y="11478"/>
                    <a:pt x="50942" y="24825"/>
                  </a:cubicBezTo>
                  <a:cubicBezTo>
                    <a:pt x="50942" y="34604"/>
                    <a:pt x="45057" y="43423"/>
                    <a:pt x="36020" y="47154"/>
                  </a:cubicBezTo>
                  <a:cubicBezTo>
                    <a:pt x="33024" y="48396"/>
                    <a:pt x="29879" y="49000"/>
                    <a:pt x="26761" y="49000"/>
                  </a:cubicBezTo>
                  <a:cubicBezTo>
                    <a:pt x="20474" y="49000"/>
                    <a:pt x="14295" y="46545"/>
                    <a:pt x="9671" y="41920"/>
                  </a:cubicBezTo>
                  <a:cubicBezTo>
                    <a:pt x="2753" y="35002"/>
                    <a:pt x="688" y="24608"/>
                    <a:pt x="4437" y="15571"/>
                  </a:cubicBezTo>
                  <a:cubicBezTo>
                    <a:pt x="8168" y="6534"/>
                    <a:pt x="16987" y="649"/>
                    <a:pt x="26766" y="649"/>
                  </a:cubicBezTo>
                  <a:close/>
                  <a:moveTo>
                    <a:pt x="26778" y="1"/>
                  </a:moveTo>
                  <a:cubicBezTo>
                    <a:pt x="20317" y="1"/>
                    <a:pt x="13966" y="2529"/>
                    <a:pt x="9218" y="7277"/>
                  </a:cubicBezTo>
                  <a:cubicBezTo>
                    <a:pt x="2119" y="14376"/>
                    <a:pt x="0" y="25042"/>
                    <a:pt x="3839" y="34314"/>
                  </a:cubicBezTo>
                  <a:cubicBezTo>
                    <a:pt x="7679" y="43586"/>
                    <a:pt x="16733" y="49635"/>
                    <a:pt x="26766" y="49635"/>
                  </a:cubicBezTo>
                  <a:cubicBezTo>
                    <a:pt x="40475" y="49617"/>
                    <a:pt x="51576" y="38516"/>
                    <a:pt x="51594" y="24825"/>
                  </a:cubicBezTo>
                  <a:cubicBezTo>
                    <a:pt x="51594" y="14774"/>
                    <a:pt x="45546" y="5738"/>
                    <a:pt x="36274" y="1898"/>
                  </a:cubicBezTo>
                  <a:cubicBezTo>
                    <a:pt x="33203" y="621"/>
                    <a:pt x="29977" y="1"/>
                    <a:pt x="26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2" name="Google Shape;16492;p47"/>
            <p:cNvSpPr/>
            <p:nvPr/>
          </p:nvSpPr>
          <p:spPr>
            <a:xfrm>
              <a:off x="2573690" y="1709895"/>
              <a:ext cx="2127979" cy="2047471"/>
            </a:xfrm>
            <a:custGeom>
              <a:avLst/>
              <a:gdLst/>
              <a:ahLst/>
              <a:cxnLst/>
              <a:rect l="l" t="t" r="r" b="b"/>
              <a:pathLst>
                <a:path w="38194" h="36749" extrusionOk="0">
                  <a:moveTo>
                    <a:pt x="19805" y="790"/>
                  </a:moveTo>
                  <a:cubicBezTo>
                    <a:pt x="22076" y="790"/>
                    <a:pt x="24367" y="1230"/>
                    <a:pt x="26549" y="2138"/>
                  </a:cubicBezTo>
                  <a:cubicBezTo>
                    <a:pt x="33123" y="4854"/>
                    <a:pt x="37396" y="11265"/>
                    <a:pt x="37396" y="18382"/>
                  </a:cubicBezTo>
                  <a:cubicBezTo>
                    <a:pt x="37396" y="28088"/>
                    <a:pt x="29519" y="35966"/>
                    <a:pt x="19812" y="35966"/>
                  </a:cubicBezTo>
                  <a:cubicBezTo>
                    <a:pt x="12695" y="35966"/>
                    <a:pt x="6284" y="31674"/>
                    <a:pt x="3568" y="25100"/>
                  </a:cubicBezTo>
                  <a:cubicBezTo>
                    <a:pt x="851" y="18527"/>
                    <a:pt x="2355" y="10975"/>
                    <a:pt x="7389" y="5941"/>
                  </a:cubicBezTo>
                  <a:cubicBezTo>
                    <a:pt x="10741" y="2577"/>
                    <a:pt x="15233" y="790"/>
                    <a:pt x="19805" y="790"/>
                  </a:cubicBezTo>
                  <a:close/>
                  <a:moveTo>
                    <a:pt x="19812" y="1"/>
                  </a:moveTo>
                  <a:cubicBezTo>
                    <a:pt x="12387" y="1"/>
                    <a:pt x="5687" y="4492"/>
                    <a:pt x="2843" y="11355"/>
                  </a:cubicBezTo>
                  <a:cubicBezTo>
                    <a:pt x="0" y="18219"/>
                    <a:pt x="1576" y="26115"/>
                    <a:pt x="6828" y="31366"/>
                  </a:cubicBezTo>
                  <a:cubicBezTo>
                    <a:pt x="10341" y="34880"/>
                    <a:pt x="15039" y="36748"/>
                    <a:pt x="19824" y="36748"/>
                  </a:cubicBezTo>
                  <a:cubicBezTo>
                    <a:pt x="22191" y="36748"/>
                    <a:pt x="24579" y="36291"/>
                    <a:pt x="26857" y="35350"/>
                  </a:cubicBezTo>
                  <a:cubicBezTo>
                    <a:pt x="33720" y="32507"/>
                    <a:pt x="38193" y="25807"/>
                    <a:pt x="38193" y="18382"/>
                  </a:cubicBezTo>
                  <a:cubicBezTo>
                    <a:pt x="38193" y="8222"/>
                    <a:pt x="29953" y="1"/>
                    <a:pt x="19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3" name="Google Shape;16493;p47"/>
            <p:cNvSpPr/>
            <p:nvPr/>
          </p:nvSpPr>
          <p:spPr>
            <a:xfrm>
              <a:off x="2377964" y="1528209"/>
              <a:ext cx="2505281" cy="2410565"/>
            </a:xfrm>
            <a:custGeom>
              <a:avLst/>
              <a:gdLst/>
              <a:ahLst/>
              <a:cxnLst/>
              <a:rect l="l" t="t" r="r" b="b"/>
              <a:pathLst>
                <a:path w="44966" h="43266" extrusionOk="0">
                  <a:moveTo>
                    <a:pt x="23280" y="654"/>
                  </a:moveTo>
                  <a:cubicBezTo>
                    <a:pt x="23295" y="654"/>
                    <a:pt x="23310" y="654"/>
                    <a:pt x="23325" y="654"/>
                  </a:cubicBezTo>
                  <a:cubicBezTo>
                    <a:pt x="34915" y="654"/>
                    <a:pt x="44314" y="10053"/>
                    <a:pt x="44314" y="21643"/>
                  </a:cubicBezTo>
                  <a:cubicBezTo>
                    <a:pt x="44314" y="30136"/>
                    <a:pt x="39207" y="37778"/>
                    <a:pt x="31366" y="41038"/>
                  </a:cubicBezTo>
                  <a:cubicBezTo>
                    <a:pt x="28772" y="42110"/>
                    <a:pt x="26047" y="42632"/>
                    <a:pt x="23344" y="42632"/>
                  </a:cubicBezTo>
                  <a:cubicBezTo>
                    <a:pt x="17877" y="42632"/>
                    <a:pt x="12499" y="40498"/>
                    <a:pt x="8475" y="36474"/>
                  </a:cubicBezTo>
                  <a:cubicBezTo>
                    <a:pt x="2481" y="30480"/>
                    <a:pt x="688" y="21444"/>
                    <a:pt x="3930" y="13602"/>
                  </a:cubicBezTo>
                  <a:cubicBezTo>
                    <a:pt x="7184" y="5775"/>
                    <a:pt x="14805" y="654"/>
                    <a:pt x="23280" y="654"/>
                  </a:cubicBezTo>
                  <a:close/>
                  <a:moveTo>
                    <a:pt x="23327" y="1"/>
                  </a:moveTo>
                  <a:cubicBezTo>
                    <a:pt x="17701" y="1"/>
                    <a:pt x="12170" y="2199"/>
                    <a:pt x="8041" y="6340"/>
                  </a:cubicBezTo>
                  <a:cubicBezTo>
                    <a:pt x="1847" y="12534"/>
                    <a:pt x="0" y="21824"/>
                    <a:pt x="3350" y="29919"/>
                  </a:cubicBezTo>
                  <a:cubicBezTo>
                    <a:pt x="6682" y="37996"/>
                    <a:pt x="14578" y="43265"/>
                    <a:pt x="23325" y="43265"/>
                  </a:cubicBezTo>
                  <a:cubicBezTo>
                    <a:pt x="35277" y="43247"/>
                    <a:pt x="44948" y="33577"/>
                    <a:pt x="44966" y="21643"/>
                  </a:cubicBezTo>
                  <a:cubicBezTo>
                    <a:pt x="44966" y="12896"/>
                    <a:pt x="39696" y="5000"/>
                    <a:pt x="31601" y="1650"/>
                  </a:cubicBezTo>
                  <a:cubicBezTo>
                    <a:pt x="28925" y="540"/>
                    <a:pt x="26114" y="1"/>
                    <a:pt x="23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4" name="Google Shape;16494;p47"/>
            <p:cNvSpPr/>
            <p:nvPr/>
          </p:nvSpPr>
          <p:spPr>
            <a:xfrm>
              <a:off x="2480869" y="1623537"/>
              <a:ext cx="2306545" cy="2220410"/>
            </a:xfrm>
            <a:custGeom>
              <a:avLst/>
              <a:gdLst/>
              <a:ahLst/>
              <a:cxnLst/>
              <a:rect l="l" t="t" r="r" b="b"/>
              <a:pathLst>
                <a:path w="41399" h="39853" extrusionOk="0">
                  <a:moveTo>
                    <a:pt x="21478" y="645"/>
                  </a:moveTo>
                  <a:cubicBezTo>
                    <a:pt x="32126" y="663"/>
                    <a:pt x="40747" y="9283"/>
                    <a:pt x="40765" y="19932"/>
                  </a:cubicBezTo>
                  <a:cubicBezTo>
                    <a:pt x="40765" y="27719"/>
                    <a:pt x="36074" y="34763"/>
                    <a:pt x="28867" y="37752"/>
                  </a:cubicBezTo>
                  <a:cubicBezTo>
                    <a:pt x="26484" y="38733"/>
                    <a:pt x="23983" y="39210"/>
                    <a:pt x="21502" y="39210"/>
                  </a:cubicBezTo>
                  <a:cubicBezTo>
                    <a:pt x="16478" y="39210"/>
                    <a:pt x="11539" y="37254"/>
                    <a:pt x="7842" y="33568"/>
                  </a:cubicBezTo>
                  <a:cubicBezTo>
                    <a:pt x="2336" y="28045"/>
                    <a:pt x="688" y="19751"/>
                    <a:pt x="3658" y="12543"/>
                  </a:cubicBezTo>
                  <a:cubicBezTo>
                    <a:pt x="6646" y="5336"/>
                    <a:pt x="13691" y="645"/>
                    <a:pt x="21478" y="645"/>
                  </a:cubicBezTo>
                  <a:close/>
                  <a:moveTo>
                    <a:pt x="21489" y="1"/>
                  </a:moveTo>
                  <a:cubicBezTo>
                    <a:pt x="16304" y="1"/>
                    <a:pt x="11206" y="2026"/>
                    <a:pt x="7389" y="5843"/>
                  </a:cubicBezTo>
                  <a:cubicBezTo>
                    <a:pt x="1703" y="11547"/>
                    <a:pt x="0" y="20113"/>
                    <a:pt x="3079" y="27556"/>
                  </a:cubicBezTo>
                  <a:cubicBezTo>
                    <a:pt x="6157" y="34999"/>
                    <a:pt x="13419" y="39852"/>
                    <a:pt x="21478" y="39852"/>
                  </a:cubicBezTo>
                  <a:cubicBezTo>
                    <a:pt x="32471" y="39834"/>
                    <a:pt x="41380" y="30924"/>
                    <a:pt x="41399" y="19932"/>
                  </a:cubicBezTo>
                  <a:cubicBezTo>
                    <a:pt x="41399" y="11873"/>
                    <a:pt x="36545" y="4611"/>
                    <a:pt x="29102" y="1515"/>
                  </a:cubicBezTo>
                  <a:cubicBezTo>
                    <a:pt x="26639" y="496"/>
                    <a:pt x="24054" y="1"/>
                    <a:pt x="21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5" name="Google Shape;16495;p47"/>
            <p:cNvSpPr/>
            <p:nvPr/>
          </p:nvSpPr>
          <p:spPr>
            <a:xfrm>
              <a:off x="3660350" y="3825717"/>
              <a:ext cx="35379" cy="94883"/>
            </a:xfrm>
            <a:custGeom>
              <a:avLst/>
              <a:gdLst/>
              <a:ahLst/>
              <a:cxnLst/>
              <a:rect l="l" t="t" r="r" b="b"/>
              <a:pathLst>
                <a:path w="635" h="1703" extrusionOk="0">
                  <a:moveTo>
                    <a:pt x="0" y="0"/>
                  </a:moveTo>
                  <a:lnTo>
                    <a:pt x="0" y="1703"/>
                  </a:lnTo>
                  <a:lnTo>
                    <a:pt x="634" y="1703"/>
                  </a:lnTo>
                  <a:lnTo>
                    <a:pt x="6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6" name="Google Shape;16496;p47"/>
            <p:cNvSpPr/>
            <p:nvPr/>
          </p:nvSpPr>
          <p:spPr>
            <a:xfrm>
              <a:off x="3755176" y="3819644"/>
              <a:ext cx="43458" cy="97947"/>
            </a:xfrm>
            <a:custGeom>
              <a:avLst/>
              <a:gdLst/>
              <a:ahLst/>
              <a:cxnLst/>
              <a:rect l="l" t="t" r="r" b="b"/>
              <a:pathLst>
                <a:path w="780" h="1758" extrusionOk="0">
                  <a:moveTo>
                    <a:pt x="634" y="1"/>
                  </a:moveTo>
                  <a:lnTo>
                    <a:pt x="1" y="55"/>
                  </a:lnTo>
                  <a:lnTo>
                    <a:pt x="145" y="1757"/>
                  </a:lnTo>
                  <a:lnTo>
                    <a:pt x="779" y="1703"/>
                  </a:lnTo>
                  <a:lnTo>
                    <a:pt x="6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7" name="Google Shape;16497;p47"/>
            <p:cNvSpPr/>
            <p:nvPr/>
          </p:nvSpPr>
          <p:spPr>
            <a:xfrm>
              <a:off x="3850003" y="3806551"/>
              <a:ext cx="51536" cy="99897"/>
            </a:xfrm>
            <a:custGeom>
              <a:avLst/>
              <a:gdLst/>
              <a:ahLst/>
              <a:cxnLst/>
              <a:rect l="l" t="t" r="r" b="b"/>
              <a:pathLst>
                <a:path w="925" h="1793" extrusionOk="0">
                  <a:moveTo>
                    <a:pt x="617" y="0"/>
                  </a:moveTo>
                  <a:lnTo>
                    <a:pt x="1" y="109"/>
                  </a:lnTo>
                  <a:lnTo>
                    <a:pt x="291" y="1793"/>
                  </a:lnTo>
                  <a:lnTo>
                    <a:pt x="924" y="1684"/>
                  </a:lnTo>
                  <a:lnTo>
                    <a:pt x="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8" name="Google Shape;16498;p47"/>
            <p:cNvSpPr/>
            <p:nvPr/>
          </p:nvSpPr>
          <p:spPr>
            <a:xfrm>
              <a:off x="3942824" y="3784321"/>
              <a:ext cx="59615" cy="100956"/>
            </a:xfrm>
            <a:custGeom>
              <a:avLst/>
              <a:gdLst/>
              <a:ahLst/>
              <a:cxnLst/>
              <a:rect l="l" t="t" r="r" b="b"/>
              <a:pathLst>
                <a:path w="1070" h="1812" extrusionOk="0">
                  <a:moveTo>
                    <a:pt x="617" y="1"/>
                  </a:moveTo>
                  <a:lnTo>
                    <a:pt x="1" y="164"/>
                  </a:lnTo>
                  <a:lnTo>
                    <a:pt x="436" y="1812"/>
                  </a:lnTo>
                  <a:lnTo>
                    <a:pt x="1069" y="1649"/>
                  </a:lnTo>
                  <a:lnTo>
                    <a:pt x="6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9" name="Google Shape;16499;p47"/>
            <p:cNvSpPr/>
            <p:nvPr/>
          </p:nvSpPr>
          <p:spPr>
            <a:xfrm>
              <a:off x="4034641" y="3753065"/>
              <a:ext cx="65632" cy="101958"/>
            </a:xfrm>
            <a:custGeom>
              <a:avLst/>
              <a:gdLst/>
              <a:ahLst/>
              <a:cxnLst/>
              <a:rect l="l" t="t" r="r" b="b"/>
              <a:pathLst>
                <a:path w="1178" h="1830" extrusionOk="0">
                  <a:moveTo>
                    <a:pt x="598" y="0"/>
                  </a:moveTo>
                  <a:lnTo>
                    <a:pt x="1" y="236"/>
                  </a:lnTo>
                  <a:lnTo>
                    <a:pt x="580" y="1829"/>
                  </a:lnTo>
                  <a:lnTo>
                    <a:pt x="1178" y="1612"/>
                  </a:lnTo>
                  <a:lnTo>
                    <a:pt x="5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0" name="Google Shape;16500;p47"/>
            <p:cNvSpPr/>
            <p:nvPr/>
          </p:nvSpPr>
          <p:spPr>
            <a:xfrm>
              <a:off x="3159865" y="1650392"/>
              <a:ext cx="72708" cy="100956"/>
            </a:xfrm>
            <a:custGeom>
              <a:avLst/>
              <a:gdLst/>
              <a:ahLst/>
              <a:cxnLst/>
              <a:rect l="l" t="t" r="r" b="b"/>
              <a:pathLst>
                <a:path w="1305" h="1812" extrusionOk="0">
                  <a:moveTo>
                    <a:pt x="580" y="0"/>
                  </a:moveTo>
                  <a:lnTo>
                    <a:pt x="1" y="272"/>
                  </a:lnTo>
                  <a:lnTo>
                    <a:pt x="725" y="1811"/>
                  </a:lnTo>
                  <a:lnTo>
                    <a:pt x="1305" y="154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1" name="Google Shape;16501;p47"/>
            <p:cNvSpPr/>
            <p:nvPr/>
          </p:nvSpPr>
          <p:spPr>
            <a:xfrm>
              <a:off x="4122448" y="3716739"/>
              <a:ext cx="72708" cy="100956"/>
            </a:xfrm>
            <a:custGeom>
              <a:avLst/>
              <a:gdLst/>
              <a:ahLst/>
              <a:cxnLst/>
              <a:rect l="l" t="t" r="r" b="b"/>
              <a:pathLst>
                <a:path w="1305" h="1812" extrusionOk="0">
                  <a:moveTo>
                    <a:pt x="580" y="0"/>
                  </a:moveTo>
                  <a:lnTo>
                    <a:pt x="0" y="272"/>
                  </a:lnTo>
                  <a:lnTo>
                    <a:pt x="725" y="1811"/>
                  </a:lnTo>
                  <a:lnTo>
                    <a:pt x="1304" y="1540"/>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2" name="Google Shape;16502;p47"/>
            <p:cNvSpPr/>
            <p:nvPr/>
          </p:nvSpPr>
          <p:spPr>
            <a:xfrm>
              <a:off x="3069105" y="1695799"/>
              <a:ext cx="77722" cy="100956"/>
            </a:xfrm>
            <a:custGeom>
              <a:avLst/>
              <a:gdLst/>
              <a:ahLst/>
              <a:cxnLst/>
              <a:rect l="l" t="t" r="r" b="b"/>
              <a:pathLst>
                <a:path w="1395" h="1812" extrusionOk="0">
                  <a:moveTo>
                    <a:pt x="543" y="0"/>
                  </a:moveTo>
                  <a:lnTo>
                    <a:pt x="0" y="326"/>
                  </a:lnTo>
                  <a:lnTo>
                    <a:pt x="851" y="1811"/>
                  </a:lnTo>
                  <a:lnTo>
                    <a:pt x="1394" y="1485"/>
                  </a:lnTo>
                  <a:lnTo>
                    <a:pt x="5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3" name="Google Shape;16503;p47"/>
            <p:cNvSpPr/>
            <p:nvPr/>
          </p:nvSpPr>
          <p:spPr>
            <a:xfrm>
              <a:off x="4208193" y="3670329"/>
              <a:ext cx="78781" cy="99953"/>
            </a:xfrm>
            <a:custGeom>
              <a:avLst/>
              <a:gdLst/>
              <a:ahLst/>
              <a:cxnLst/>
              <a:rect l="l" t="t" r="r" b="b"/>
              <a:pathLst>
                <a:path w="1414" h="1794" extrusionOk="0">
                  <a:moveTo>
                    <a:pt x="562" y="0"/>
                  </a:moveTo>
                  <a:lnTo>
                    <a:pt x="1" y="326"/>
                  </a:lnTo>
                  <a:lnTo>
                    <a:pt x="852" y="1793"/>
                  </a:lnTo>
                  <a:lnTo>
                    <a:pt x="1413" y="1485"/>
                  </a:lnTo>
                  <a:lnTo>
                    <a:pt x="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4" name="Google Shape;16504;p47"/>
            <p:cNvSpPr/>
            <p:nvPr/>
          </p:nvSpPr>
          <p:spPr>
            <a:xfrm>
              <a:off x="2982302" y="1751291"/>
              <a:ext cx="83795" cy="97891"/>
            </a:xfrm>
            <a:custGeom>
              <a:avLst/>
              <a:gdLst/>
              <a:ahLst/>
              <a:cxnLst/>
              <a:rect l="l" t="t" r="r" b="b"/>
              <a:pathLst>
                <a:path w="1504" h="1757" extrusionOk="0">
                  <a:moveTo>
                    <a:pt x="526" y="0"/>
                  </a:moveTo>
                  <a:lnTo>
                    <a:pt x="1" y="362"/>
                  </a:lnTo>
                  <a:lnTo>
                    <a:pt x="979" y="1757"/>
                  </a:lnTo>
                  <a:lnTo>
                    <a:pt x="1504" y="1395"/>
                  </a:lnTo>
                  <a:lnTo>
                    <a:pt x="5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5" name="Google Shape;16505;p47"/>
            <p:cNvSpPr/>
            <p:nvPr/>
          </p:nvSpPr>
          <p:spPr>
            <a:xfrm>
              <a:off x="4289926" y="3616843"/>
              <a:ext cx="83795" cy="98950"/>
            </a:xfrm>
            <a:custGeom>
              <a:avLst/>
              <a:gdLst/>
              <a:ahLst/>
              <a:cxnLst/>
              <a:rect l="l" t="t" r="r" b="b"/>
              <a:pathLst>
                <a:path w="1504" h="1776" extrusionOk="0">
                  <a:moveTo>
                    <a:pt x="526" y="1"/>
                  </a:moveTo>
                  <a:lnTo>
                    <a:pt x="1" y="381"/>
                  </a:lnTo>
                  <a:lnTo>
                    <a:pt x="978" y="1775"/>
                  </a:lnTo>
                  <a:lnTo>
                    <a:pt x="1504" y="1413"/>
                  </a:lnTo>
                  <a:lnTo>
                    <a:pt x="5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6" name="Google Shape;16506;p47"/>
            <p:cNvSpPr/>
            <p:nvPr/>
          </p:nvSpPr>
          <p:spPr>
            <a:xfrm>
              <a:off x="2900568" y="1812800"/>
              <a:ext cx="88865" cy="95941"/>
            </a:xfrm>
            <a:custGeom>
              <a:avLst/>
              <a:gdLst/>
              <a:ahLst/>
              <a:cxnLst/>
              <a:rect l="l" t="t" r="r" b="b"/>
              <a:pathLst>
                <a:path w="1595" h="1722" extrusionOk="0">
                  <a:moveTo>
                    <a:pt x="490" y="1"/>
                  </a:moveTo>
                  <a:lnTo>
                    <a:pt x="1" y="399"/>
                  </a:lnTo>
                  <a:lnTo>
                    <a:pt x="1105" y="1721"/>
                  </a:lnTo>
                  <a:lnTo>
                    <a:pt x="1594" y="1305"/>
                  </a:lnTo>
                  <a:lnTo>
                    <a:pt x="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7" name="Google Shape;16507;p47"/>
            <p:cNvSpPr/>
            <p:nvPr/>
          </p:nvSpPr>
          <p:spPr>
            <a:xfrm>
              <a:off x="4365587" y="3559345"/>
              <a:ext cx="88865" cy="95886"/>
            </a:xfrm>
            <a:custGeom>
              <a:avLst/>
              <a:gdLst/>
              <a:ahLst/>
              <a:cxnLst/>
              <a:rect l="l" t="t" r="r" b="b"/>
              <a:pathLst>
                <a:path w="1595" h="1721" extrusionOk="0">
                  <a:moveTo>
                    <a:pt x="490" y="0"/>
                  </a:moveTo>
                  <a:lnTo>
                    <a:pt x="1" y="417"/>
                  </a:lnTo>
                  <a:lnTo>
                    <a:pt x="1105" y="1721"/>
                  </a:lnTo>
                  <a:lnTo>
                    <a:pt x="1594" y="1304"/>
                  </a:lnTo>
                  <a:lnTo>
                    <a:pt x="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8" name="Google Shape;16508;p47"/>
            <p:cNvSpPr/>
            <p:nvPr/>
          </p:nvSpPr>
          <p:spPr>
            <a:xfrm>
              <a:off x="2825911" y="1881441"/>
              <a:ext cx="91874" cy="92877"/>
            </a:xfrm>
            <a:custGeom>
              <a:avLst/>
              <a:gdLst/>
              <a:ahLst/>
              <a:cxnLst/>
              <a:rect l="l" t="t" r="r" b="b"/>
              <a:pathLst>
                <a:path w="1649" h="1667" extrusionOk="0">
                  <a:moveTo>
                    <a:pt x="453" y="0"/>
                  </a:moveTo>
                  <a:lnTo>
                    <a:pt x="1" y="453"/>
                  </a:lnTo>
                  <a:lnTo>
                    <a:pt x="1196" y="1666"/>
                  </a:lnTo>
                  <a:lnTo>
                    <a:pt x="1649" y="1214"/>
                  </a:lnTo>
                  <a:lnTo>
                    <a:pt x="4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9" name="Google Shape;16509;p47"/>
            <p:cNvSpPr/>
            <p:nvPr/>
          </p:nvSpPr>
          <p:spPr>
            <a:xfrm>
              <a:off x="4437236" y="3492766"/>
              <a:ext cx="92877" cy="92877"/>
            </a:xfrm>
            <a:custGeom>
              <a:avLst/>
              <a:gdLst/>
              <a:ahLst/>
              <a:cxnLst/>
              <a:rect l="l" t="t" r="r" b="b"/>
              <a:pathLst>
                <a:path w="1667" h="1667" extrusionOk="0">
                  <a:moveTo>
                    <a:pt x="453" y="0"/>
                  </a:moveTo>
                  <a:lnTo>
                    <a:pt x="1" y="453"/>
                  </a:lnTo>
                  <a:lnTo>
                    <a:pt x="1214" y="1666"/>
                  </a:lnTo>
                  <a:lnTo>
                    <a:pt x="1667" y="1213"/>
                  </a:lnTo>
                  <a:lnTo>
                    <a:pt x="4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0" name="Google Shape;16510;p47"/>
            <p:cNvSpPr/>
            <p:nvPr/>
          </p:nvSpPr>
          <p:spPr>
            <a:xfrm>
              <a:off x="2756323" y="1956098"/>
              <a:ext cx="95886" cy="88865"/>
            </a:xfrm>
            <a:custGeom>
              <a:avLst/>
              <a:gdLst/>
              <a:ahLst/>
              <a:cxnLst/>
              <a:rect l="l" t="t" r="r" b="b"/>
              <a:pathLst>
                <a:path w="1721" h="1595" extrusionOk="0">
                  <a:moveTo>
                    <a:pt x="417" y="0"/>
                  </a:moveTo>
                  <a:lnTo>
                    <a:pt x="0" y="489"/>
                  </a:lnTo>
                  <a:lnTo>
                    <a:pt x="1322" y="1594"/>
                  </a:lnTo>
                  <a:lnTo>
                    <a:pt x="1721" y="1105"/>
                  </a:lnTo>
                  <a:lnTo>
                    <a:pt x="4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1" name="Google Shape;16511;p47"/>
            <p:cNvSpPr/>
            <p:nvPr/>
          </p:nvSpPr>
          <p:spPr>
            <a:xfrm>
              <a:off x="4502812" y="3421117"/>
              <a:ext cx="95941" cy="88810"/>
            </a:xfrm>
            <a:custGeom>
              <a:avLst/>
              <a:gdLst/>
              <a:ahLst/>
              <a:cxnLst/>
              <a:rect l="l" t="t" r="r" b="b"/>
              <a:pathLst>
                <a:path w="1722" h="1594" extrusionOk="0">
                  <a:moveTo>
                    <a:pt x="417" y="0"/>
                  </a:moveTo>
                  <a:lnTo>
                    <a:pt x="1" y="489"/>
                  </a:lnTo>
                  <a:lnTo>
                    <a:pt x="1305" y="1594"/>
                  </a:lnTo>
                  <a:lnTo>
                    <a:pt x="1721" y="1105"/>
                  </a:lnTo>
                  <a:lnTo>
                    <a:pt x="4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2" name="Google Shape;16512;p47"/>
            <p:cNvSpPr/>
            <p:nvPr/>
          </p:nvSpPr>
          <p:spPr>
            <a:xfrm>
              <a:off x="4562371" y="3346459"/>
              <a:ext cx="97891" cy="83795"/>
            </a:xfrm>
            <a:custGeom>
              <a:avLst/>
              <a:gdLst/>
              <a:ahLst/>
              <a:cxnLst/>
              <a:rect l="l" t="t" r="r" b="b"/>
              <a:pathLst>
                <a:path w="1757" h="1504" extrusionOk="0">
                  <a:moveTo>
                    <a:pt x="362" y="0"/>
                  </a:moveTo>
                  <a:lnTo>
                    <a:pt x="0" y="525"/>
                  </a:lnTo>
                  <a:lnTo>
                    <a:pt x="1395" y="1503"/>
                  </a:lnTo>
                  <a:lnTo>
                    <a:pt x="1757" y="978"/>
                  </a:lnTo>
                  <a:lnTo>
                    <a:pt x="3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3" name="Google Shape;16513;p47"/>
            <p:cNvSpPr/>
            <p:nvPr/>
          </p:nvSpPr>
          <p:spPr>
            <a:xfrm>
              <a:off x="4614799" y="3264726"/>
              <a:ext cx="99953" cy="78725"/>
            </a:xfrm>
            <a:custGeom>
              <a:avLst/>
              <a:gdLst/>
              <a:ahLst/>
              <a:cxnLst/>
              <a:rect l="l" t="t" r="r" b="b"/>
              <a:pathLst>
                <a:path w="1794" h="1413" extrusionOk="0">
                  <a:moveTo>
                    <a:pt x="309" y="0"/>
                  </a:moveTo>
                  <a:lnTo>
                    <a:pt x="1" y="544"/>
                  </a:lnTo>
                  <a:lnTo>
                    <a:pt x="1468" y="1413"/>
                  </a:lnTo>
                  <a:lnTo>
                    <a:pt x="1794" y="852"/>
                  </a:lnTo>
                  <a:lnTo>
                    <a:pt x="3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47"/>
            <p:cNvSpPr/>
            <p:nvPr/>
          </p:nvSpPr>
          <p:spPr>
            <a:xfrm>
              <a:off x="4660206" y="3179983"/>
              <a:ext cx="100956" cy="72708"/>
            </a:xfrm>
            <a:custGeom>
              <a:avLst/>
              <a:gdLst/>
              <a:ahLst/>
              <a:cxnLst/>
              <a:rect l="l" t="t" r="r" b="b"/>
              <a:pathLst>
                <a:path w="1812" h="1305" extrusionOk="0">
                  <a:moveTo>
                    <a:pt x="272" y="0"/>
                  </a:moveTo>
                  <a:lnTo>
                    <a:pt x="1" y="580"/>
                  </a:lnTo>
                  <a:lnTo>
                    <a:pt x="1558" y="1304"/>
                  </a:lnTo>
                  <a:lnTo>
                    <a:pt x="1812" y="725"/>
                  </a:lnTo>
                  <a:lnTo>
                    <a:pt x="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47"/>
            <p:cNvSpPr/>
            <p:nvPr/>
          </p:nvSpPr>
          <p:spPr>
            <a:xfrm>
              <a:off x="4698538" y="3091174"/>
              <a:ext cx="100956" cy="65632"/>
            </a:xfrm>
            <a:custGeom>
              <a:avLst/>
              <a:gdLst/>
              <a:ahLst/>
              <a:cxnLst/>
              <a:rect l="l" t="t" r="r" b="b"/>
              <a:pathLst>
                <a:path w="1812" h="1178" extrusionOk="0">
                  <a:moveTo>
                    <a:pt x="218" y="1"/>
                  </a:moveTo>
                  <a:lnTo>
                    <a:pt x="1" y="598"/>
                  </a:lnTo>
                  <a:lnTo>
                    <a:pt x="1595" y="1178"/>
                  </a:lnTo>
                  <a:lnTo>
                    <a:pt x="1812" y="580"/>
                  </a:lnTo>
                  <a:lnTo>
                    <a:pt x="2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47"/>
            <p:cNvSpPr/>
            <p:nvPr/>
          </p:nvSpPr>
          <p:spPr>
            <a:xfrm>
              <a:off x="4727844" y="2999356"/>
              <a:ext cx="100956" cy="58556"/>
            </a:xfrm>
            <a:custGeom>
              <a:avLst/>
              <a:gdLst/>
              <a:ahLst/>
              <a:cxnLst/>
              <a:rect l="l" t="t" r="r" b="b"/>
              <a:pathLst>
                <a:path w="1812" h="1051" extrusionOk="0">
                  <a:moveTo>
                    <a:pt x="163" y="1"/>
                  </a:moveTo>
                  <a:lnTo>
                    <a:pt x="0" y="616"/>
                  </a:lnTo>
                  <a:lnTo>
                    <a:pt x="1648" y="1051"/>
                  </a:lnTo>
                  <a:lnTo>
                    <a:pt x="1811" y="435"/>
                  </a:lnTo>
                  <a:lnTo>
                    <a:pt x="1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47"/>
            <p:cNvSpPr/>
            <p:nvPr/>
          </p:nvSpPr>
          <p:spPr>
            <a:xfrm>
              <a:off x="4750018" y="2905533"/>
              <a:ext cx="99953" cy="51536"/>
            </a:xfrm>
            <a:custGeom>
              <a:avLst/>
              <a:gdLst/>
              <a:ahLst/>
              <a:cxnLst/>
              <a:rect l="l" t="t" r="r" b="b"/>
              <a:pathLst>
                <a:path w="1794" h="925" extrusionOk="0">
                  <a:moveTo>
                    <a:pt x="109" y="0"/>
                  </a:moveTo>
                  <a:lnTo>
                    <a:pt x="1" y="634"/>
                  </a:lnTo>
                  <a:lnTo>
                    <a:pt x="1685" y="924"/>
                  </a:lnTo>
                  <a:lnTo>
                    <a:pt x="1793" y="290"/>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47"/>
            <p:cNvSpPr/>
            <p:nvPr/>
          </p:nvSpPr>
          <p:spPr>
            <a:xfrm>
              <a:off x="4764170" y="2811709"/>
              <a:ext cx="97891" cy="43402"/>
            </a:xfrm>
            <a:custGeom>
              <a:avLst/>
              <a:gdLst/>
              <a:ahLst/>
              <a:cxnLst/>
              <a:rect l="l" t="t" r="r" b="b"/>
              <a:pathLst>
                <a:path w="1757" h="779" extrusionOk="0">
                  <a:moveTo>
                    <a:pt x="54" y="0"/>
                  </a:moveTo>
                  <a:lnTo>
                    <a:pt x="0" y="634"/>
                  </a:lnTo>
                  <a:lnTo>
                    <a:pt x="1702" y="779"/>
                  </a:lnTo>
                  <a:lnTo>
                    <a:pt x="1757" y="145"/>
                  </a:lnTo>
                  <a:lnTo>
                    <a:pt x="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47"/>
            <p:cNvSpPr/>
            <p:nvPr/>
          </p:nvSpPr>
          <p:spPr>
            <a:xfrm>
              <a:off x="4770187" y="2715824"/>
              <a:ext cx="94883" cy="35379"/>
            </a:xfrm>
            <a:custGeom>
              <a:avLst/>
              <a:gdLst/>
              <a:ahLst/>
              <a:cxnLst/>
              <a:rect l="l" t="t" r="r" b="b"/>
              <a:pathLst>
                <a:path w="1703" h="635" extrusionOk="0">
                  <a:moveTo>
                    <a:pt x="1" y="1"/>
                  </a:moveTo>
                  <a:lnTo>
                    <a:pt x="1" y="635"/>
                  </a:lnTo>
                  <a:lnTo>
                    <a:pt x="1703" y="635"/>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47"/>
            <p:cNvSpPr/>
            <p:nvPr/>
          </p:nvSpPr>
          <p:spPr>
            <a:xfrm>
              <a:off x="4764170" y="2611916"/>
              <a:ext cx="97891" cy="43458"/>
            </a:xfrm>
            <a:custGeom>
              <a:avLst/>
              <a:gdLst/>
              <a:ahLst/>
              <a:cxnLst/>
              <a:rect l="l" t="t" r="r" b="b"/>
              <a:pathLst>
                <a:path w="1757" h="780" extrusionOk="0">
                  <a:moveTo>
                    <a:pt x="1702" y="1"/>
                  </a:moveTo>
                  <a:lnTo>
                    <a:pt x="0" y="145"/>
                  </a:lnTo>
                  <a:lnTo>
                    <a:pt x="54" y="779"/>
                  </a:lnTo>
                  <a:lnTo>
                    <a:pt x="1757" y="634"/>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47"/>
            <p:cNvSpPr/>
            <p:nvPr/>
          </p:nvSpPr>
          <p:spPr>
            <a:xfrm>
              <a:off x="4750018" y="2510014"/>
              <a:ext cx="99953" cy="51536"/>
            </a:xfrm>
            <a:custGeom>
              <a:avLst/>
              <a:gdLst/>
              <a:ahLst/>
              <a:cxnLst/>
              <a:rect l="l" t="t" r="r" b="b"/>
              <a:pathLst>
                <a:path w="1794" h="925" extrusionOk="0">
                  <a:moveTo>
                    <a:pt x="1685" y="1"/>
                  </a:moveTo>
                  <a:lnTo>
                    <a:pt x="1" y="308"/>
                  </a:lnTo>
                  <a:lnTo>
                    <a:pt x="109" y="924"/>
                  </a:lnTo>
                  <a:lnTo>
                    <a:pt x="1793" y="634"/>
                  </a:lnTo>
                  <a:lnTo>
                    <a:pt x="16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47"/>
            <p:cNvSpPr/>
            <p:nvPr/>
          </p:nvSpPr>
          <p:spPr>
            <a:xfrm>
              <a:off x="4727844" y="2409115"/>
              <a:ext cx="100956" cy="59615"/>
            </a:xfrm>
            <a:custGeom>
              <a:avLst/>
              <a:gdLst/>
              <a:ahLst/>
              <a:cxnLst/>
              <a:rect l="l" t="t" r="r" b="b"/>
              <a:pathLst>
                <a:path w="1812" h="1070" extrusionOk="0">
                  <a:moveTo>
                    <a:pt x="1648" y="1"/>
                  </a:moveTo>
                  <a:lnTo>
                    <a:pt x="0" y="453"/>
                  </a:lnTo>
                  <a:lnTo>
                    <a:pt x="163" y="1069"/>
                  </a:lnTo>
                  <a:lnTo>
                    <a:pt x="1811" y="616"/>
                  </a:lnTo>
                  <a:lnTo>
                    <a:pt x="1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47"/>
            <p:cNvSpPr/>
            <p:nvPr/>
          </p:nvSpPr>
          <p:spPr>
            <a:xfrm>
              <a:off x="4697535" y="2311224"/>
              <a:ext cx="101958" cy="65688"/>
            </a:xfrm>
            <a:custGeom>
              <a:avLst/>
              <a:gdLst/>
              <a:ahLst/>
              <a:cxnLst/>
              <a:rect l="l" t="t" r="r" b="b"/>
              <a:pathLst>
                <a:path w="1830" h="1179" extrusionOk="0">
                  <a:moveTo>
                    <a:pt x="1613" y="1"/>
                  </a:moveTo>
                  <a:lnTo>
                    <a:pt x="1" y="580"/>
                  </a:lnTo>
                  <a:lnTo>
                    <a:pt x="218" y="1178"/>
                  </a:lnTo>
                  <a:lnTo>
                    <a:pt x="1830" y="599"/>
                  </a:lnTo>
                  <a:lnTo>
                    <a:pt x="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47"/>
            <p:cNvSpPr/>
            <p:nvPr/>
          </p:nvSpPr>
          <p:spPr>
            <a:xfrm>
              <a:off x="4660206" y="2216397"/>
              <a:ext cx="100956" cy="72708"/>
            </a:xfrm>
            <a:custGeom>
              <a:avLst/>
              <a:gdLst/>
              <a:ahLst/>
              <a:cxnLst/>
              <a:rect l="l" t="t" r="r" b="b"/>
              <a:pathLst>
                <a:path w="1812" h="1305" extrusionOk="0">
                  <a:moveTo>
                    <a:pt x="1540" y="1"/>
                  </a:moveTo>
                  <a:lnTo>
                    <a:pt x="1" y="725"/>
                  </a:lnTo>
                  <a:lnTo>
                    <a:pt x="254" y="1305"/>
                  </a:lnTo>
                  <a:lnTo>
                    <a:pt x="1812" y="580"/>
                  </a:lnTo>
                  <a:lnTo>
                    <a:pt x="1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47"/>
            <p:cNvSpPr/>
            <p:nvPr/>
          </p:nvSpPr>
          <p:spPr>
            <a:xfrm>
              <a:off x="4614799" y="2125582"/>
              <a:ext cx="99953" cy="77778"/>
            </a:xfrm>
            <a:custGeom>
              <a:avLst/>
              <a:gdLst/>
              <a:ahLst/>
              <a:cxnLst/>
              <a:rect l="l" t="t" r="r" b="b"/>
              <a:pathLst>
                <a:path w="1794" h="1396" extrusionOk="0">
                  <a:moveTo>
                    <a:pt x="1468" y="1"/>
                  </a:moveTo>
                  <a:lnTo>
                    <a:pt x="1" y="852"/>
                  </a:lnTo>
                  <a:lnTo>
                    <a:pt x="309" y="1395"/>
                  </a:lnTo>
                  <a:lnTo>
                    <a:pt x="1794" y="544"/>
                  </a:lnTo>
                  <a:lnTo>
                    <a:pt x="14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47"/>
            <p:cNvSpPr/>
            <p:nvPr/>
          </p:nvSpPr>
          <p:spPr>
            <a:xfrm>
              <a:off x="4556629" y="2044572"/>
              <a:ext cx="98950" cy="83795"/>
            </a:xfrm>
            <a:custGeom>
              <a:avLst/>
              <a:gdLst/>
              <a:ahLst/>
              <a:cxnLst/>
              <a:rect l="l" t="t" r="r" b="b"/>
              <a:pathLst>
                <a:path w="1776" h="1504" extrusionOk="0">
                  <a:moveTo>
                    <a:pt x="1413" y="0"/>
                  </a:moveTo>
                  <a:lnTo>
                    <a:pt x="1" y="978"/>
                  </a:lnTo>
                  <a:lnTo>
                    <a:pt x="363" y="1503"/>
                  </a:lnTo>
                  <a:lnTo>
                    <a:pt x="1776" y="525"/>
                  </a:lnTo>
                  <a:lnTo>
                    <a:pt x="1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47"/>
            <p:cNvSpPr/>
            <p:nvPr/>
          </p:nvSpPr>
          <p:spPr>
            <a:xfrm>
              <a:off x="2756323" y="3423122"/>
              <a:ext cx="95886" cy="87863"/>
            </a:xfrm>
            <a:custGeom>
              <a:avLst/>
              <a:gdLst/>
              <a:ahLst/>
              <a:cxnLst/>
              <a:rect l="l" t="t" r="r" b="b"/>
              <a:pathLst>
                <a:path w="1721" h="1577" extrusionOk="0">
                  <a:moveTo>
                    <a:pt x="1322" y="1"/>
                  </a:moveTo>
                  <a:lnTo>
                    <a:pt x="0" y="1087"/>
                  </a:lnTo>
                  <a:lnTo>
                    <a:pt x="417" y="1576"/>
                  </a:lnTo>
                  <a:lnTo>
                    <a:pt x="1721" y="490"/>
                  </a:lnTo>
                  <a:lnTo>
                    <a:pt x="13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47"/>
            <p:cNvSpPr/>
            <p:nvPr/>
          </p:nvSpPr>
          <p:spPr>
            <a:xfrm>
              <a:off x="4502812" y="1957101"/>
              <a:ext cx="95941" cy="88865"/>
            </a:xfrm>
            <a:custGeom>
              <a:avLst/>
              <a:gdLst/>
              <a:ahLst/>
              <a:cxnLst/>
              <a:rect l="l" t="t" r="r" b="b"/>
              <a:pathLst>
                <a:path w="1722" h="1595" extrusionOk="0">
                  <a:moveTo>
                    <a:pt x="1305" y="1"/>
                  </a:moveTo>
                  <a:lnTo>
                    <a:pt x="1" y="1105"/>
                  </a:lnTo>
                  <a:lnTo>
                    <a:pt x="417" y="1594"/>
                  </a:lnTo>
                  <a:lnTo>
                    <a:pt x="1721" y="490"/>
                  </a:lnTo>
                  <a:lnTo>
                    <a:pt x="13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47"/>
            <p:cNvSpPr/>
            <p:nvPr/>
          </p:nvSpPr>
          <p:spPr>
            <a:xfrm>
              <a:off x="2825911" y="3492766"/>
              <a:ext cx="91874" cy="92877"/>
            </a:xfrm>
            <a:custGeom>
              <a:avLst/>
              <a:gdLst/>
              <a:ahLst/>
              <a:cxnLst/>
              <a:rect l="l" t="t" r="r" b="b"/>
              <a:pathLst>
                <a:path w="1649" h="1667" extrusionOk="0">
                  <a:moveTo>
                    <a:pt x="1196" y="0"/>
                  </a:moveTo>
                  <a:lnTo>
                    <a:pt x="1" y="1213"/>
                  </a:lnTo>
                  <a:lnTo>
                    <a:pt x="453" y="1666"/>
                  </a:lnTo>
                  <a:lnTo>
                    <a:pt x="1649" y="453"/>
                  </a:lnTo>
                  <a:lnTo>
                    <a:pt x="1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47"/>
            <p:cNvSpPr/>
            <p:nvPr/>
          </p:nvSpPr>
          <p:spPr>
            <a:xfrm>
              <a:off x="4437236" y="1881441"/>
              <a:ext cx="92877" cy="91874"/>
            </a:xfrm>
            <a:custGeom>
              <a:avLst/>
              <a:gdLst/>
              <a:ahLst/>
              <a:cxnLst/>
              <a:rect l="l" t="t" r="r" b="b"/>
              <a:pathLst>
                <a:path w="1667" h="1649" extrusionOk="0">
                  <a:moveTo>
                    <a:pt x="1214" y="0"/>
                  </a:moveTo>
                  <a:lnTo>
                    <a:pt x="1" y="1196"/>
                  </a:lnTo>
                  <a:lnTo>
                    <a:pt x="453" y="1648"/>
                  </a:lnTo>
                  <a:lnTo>
                    <a:pt x="1667" y="435"/>
                  </a:lnTo>
                  <a:lnTo>
                    <a:pt x="12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47"/>
            <p:cNvSpPr/>
            <p:nvPr/>
          </p:nvSpPr>
          <p:spPr>
            <a:xfrm>
              <a:off x="2900568" y="3559345"/>
              <a:ext cx="88865" cy="95886"/>
            </a:xfrm>
            <a:custGeom>
              <a:avLst/>
              <a:gdLst/>
              <a:ahLst/>
              <a:cxnLst/>
              <a:rect l="l" t="t" r="r" b="b"/>
              <a:pathLst>
                <a:path w="1595" h="1721" extrusionOk="0">
                  <a:moveTo>
                    <a:pt x="1105" y="0"/>
                  </a:moveTo>
                  <a:lnTo>
                    <a:pt x="1" y="1304"/>
                  </a:lnTo>
                  <a:lnTo>
                    <a:pt x="490" y="1721"/>
                  </a:lnTo>
                  <a:lnTo>
                    <a:pt x="1594" y="399"/>
                  </a:lnTo>
                  <a:lnTo>
                    <a:pt x="1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47"/>
            <p:cNvSpPr/>
            <p:nvPr/>
          </p:nvSpPr>
          <p:spPr>
            <a:xfrm>
              <a:off x="4366590" y="1812800"/>
              <a:ext cx="87863" cy="95941"/>
            </a:xfrm>
            <a:custGeom>
              <a:avLst/>
              <a:gdLst/>
              <a:ahLst/>
              <a:cxnLst/>
              <a:rect l="l" t="t" r="r" b="b"/>
              <a:pathLst>
                <a:path w="1577" h="1722" extrusionOk="0">
                  <a:moveTo>
                    <a:pt x="1087" y="1"/>
                  </a:moveTo>
                  <a:lnTo>
                    <a:pt x="1" y="1305"/>
                  </a:lnTo>
                  <a:lnTo>
                    <a:pt x="490" y="1721"/>
                  </a:lnTo>
                  <a:lnTo>
                    <a:pt x="1576" y="417"/>
                  </a:lnTo>
                  <a:lnTo>
                    <a:pt x="10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47"/>
            <p:cNvSpPr/>
            <p:nvPr/>
          </p:nvSpPr>
          <p:spPr>
            <a:xfrm>
              <a:off x="2982302" y="3618848"/>
              <a:ext cx="83795" cy="97947"/>
            </a:xfrm>
            <a:custGeom>
              <a:avLst/>
              <a:gdLst/>
              <a:ahLst/>
              <a:cxnLst/>
              <a:rect l="l" t="t" r="r" b="b"/>
              <a:pathLst>
                <a:path w="1504" h="1758" extrusionOk="0">
                  <a:moveTo>
                    <a:pt x="979" y="1"/>
                  </a:moveTo>
                  <a:lnTo>
                    <a:pt x="1" y="1395"/>
                  </a:lnTo>
                  <a:lnTo>
                    <a:pt x="526" y="1757"/>
                  </a:lnTo>
                  <a:lnTo>
                    <a:pt x="1504" y="363"/>
                  </a:lnTo>
                  <a:lnTo>
                    <a:pt x="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47"/>
            <p:cNvSpPr/>
            <p:nvPr/>
          </p:nvSpPr>
          <p:spPr>
            <a:xfrm>
              <a:off x="4289926" y="1750288"/>
              <a:ext cx="82792" cy="98894"/>
            </a:xfrm>
            <a:custGeom>
              <a:avLst/>
              <a:gdLst/>
              <a:ahLst/>
              <a:cxnLst/>
              <a:rect l="l" t="t" r="r" b="b"/>
              <a:pathLst>
                <a:path w="1486" h="1775" extrusionOk="0">
                  <a:moveTo>
                    <a:pt x="978" y="0"/>
                  </a:moveTo>
                  <a:lnTo>
                    <a:pt x="1" y="1413"/>
                  </a:lnTo>
                  <a:lnTo>
                    <a:pt x="508" y="1775"/>
                  </a:lnTo>
                  <a:lnTo>
                    <a:pt x="1486" y="380"/>
                  </a:lnTo>
                  <a:lnTo>
                    <a:pt x="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47"/>
            <p:cNvSpPr/>
            <p:nvPr/>
          </p:nvSpPr>
          <p:spPr>
            <a:xfrm>
              <a:off x="3068047" y="3670329"/>
              <a:ext cx="78781" cy="99953"/>
            </a:xfrm>
            <a:custGeom>
              <a:avLst/>
              <a:gdLst/>
              <a:ahLst/>
              <a:cxnLst/>
              <a:rect l="l" t="t" r="r" b="b"/>
              <a:pathLst>
                <a:path w="1414" h="1794" extrusionOk="0">
                  <a:moveTo>
                    <a:pt x="870" y="0"/>
                  </a:moveTo>
                  <a:lnTo>
                    <a:pt x="1" y="1467"/>
                  </a:lnTo>
                  <a:lnTo>
                    <a:pt x="562" y="1793"/>
                  </a:lnTo>
                  <a:lnTo>
                    <a:pt x="1413" y="308"/>
                  </a:lnTo>
                  <a:lnTo>
                    <a:pt x="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47"/>
            <p:cNvSpPr/>
            <p:nvPr/>
          </p:nvSpPr>
          <p:spPr>
            <a:xfrm>
              <a:off x="4208193" y="1695799"/>
              <a:ext cx="77778" cy="100956"/>
            </a:xfrm>
            <a:custGeom>
              <a:avLst/>
              <a:gdLst/>
              <a:ahLst/>
              <a:cxnLst/>
              <a:rect l="l" t="t" r="r" b="b"/>
              <a:pathLst>
                <a:path w="1396" h="1812" extrusionOk="0">
                  <a:moveTo>
                    <a:pt x="852" y="0"/>
                  </a:moveTo>
                  <a:lnTo>
                    <a:pt x="1" y="1485"/>
                  </a:lnTo>
                  <a:lnTo>
                    <a:pt x="544" y="1811"/>
                  </a:lnTo>
                  <a:lnTo>
                    <a:pt x="1395" y="326"/>
                  </a:lnTo>
                  <a:lnTo>
                    <a:pt x="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47"/>
            <p:cNvSpPr/>
            <p:nvPr/>
          </p:nvSpPr>
          <p:spPr>
            <a:xfrm>
              <a:off x="3159865" y="3715736"/>
              <a:ext cx="72708" cy="101958"/>
            </a:xfrm>
            <a:custGeom>
              <a:avLst/>
              <a:gdLst/>
              <a:ahLst/>
              <a:cxnLst/>
              <a:rect l="l" t="t" r="r" b="b"/>
              <a:pathLst>
                <a:path w="1305" h="1830" extrusionOk="0">
                  <a:moveTo>
                    <a:pt x="725" y="0"/>
                  </a:moveTo>
                  <a:lnTo>
                    <a:pt x="1" y="1558"/>
                  </a:lnTo>
                  <a:lnTo>
                    <a:pt x="580" y="1829"/>
                  </a:lnTo>
                  <a:lnTo>
                    <a:pt x="1305" y="272"/>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47"/>
            <p:cNvSpPr/>
            <p:nvPr/>
          </p:nvSpPr>
          <p:spPr>
            <a:xfrm>
              <a:off x="4123451" y="1649389"/>
              <a:ext cx="71705" cy="101958"/>
            </a:xfrm>
            <a:custGeom>
              <a:avLst/>
              <a:gdLst/>
              <a:ahLst/>
              <a:cxnLst/>
              <a:rect l="l" t="t" r="r" b="b"/>
              <a:pathLst>
                <a:path w="1287" h="1830" extrusionOk="0">
                  <a:moveTo>
                    <a:pt x="707" y="0"/>
                  </a:moveTo>
                  <a:lnTo>
                    <a:pt x="1" y="1558"/>
                  </a:lnTo>
                  <a:lnTo>
                    <a:pt x="562" y="1829"/>
                  </a:lnTo>
                  <a:lnTo>
                    <a:pt x="1286" y="272"/>
                  </a:lnTo>
                  <a:lnTo>
                    <a:pt x="7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47"/>
            <p:cNvSpPr/>
            <p:nvPr/>
          </p:nvSpPr>
          <p:spPr>
            <a:xfrm>
              <a:off x="3254747" y="3754068"/>
              <a:ext cx="66635" cy="100956"/>
            </a:xfrm>
            <a:custGeom>
              <a:avLst/>
              <a:gdLst/>
              <a:ahLst/>
              <a:cxnLst/>
              <a:rect l="l" t="t" r="r" b="b"/>
              <a:pathLst>
                <a:path w="1196" h="1812" extrusionOk="0">
                  <a:moveTo>
                    <a:pt x="580" y="0"/>
                  </a:moveTo>
                  <a:lnTo>
                    <a:pt x="0" y="1594"/>
                  </a:lnTo>
                  <a:lnTo>
                    <a:pt x="598" y="1811"/>
                  </a:lnTo>
                  <a:lnTo>
                    <a:pt x="1195" y="218"/>
                  </a:lnTo>
                  <a:lnTo>
                    <a:pt x="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47"/>
            <p:cNvSpPr/>
            <p:nvPr/>
          </p:nvSpPr>
          <p:spPr>
            <a:xfrm>
              <a:off x="3386902" y="3769222"/>
              <a:ext cx="59615" cy="101958"/>
            </a:xfrm>
            <a:custGeom>
              <a:avLst/>
              <a:gdLst/>
              <a:ahLst/>
              <a:cxnLst/>
              <a:rect l="l" t="t" r="r" b="b"/>
              <a:pathLst>
                <a:path w="1070" h="1830" extrusionOk="0">
                  <a:moveTo>
                    <a:pt x="435" y="0"/>
                  </a:moveTo>
                  <a:lnTo>
                    <a:pt x="1" y="1666"/>
                  </a:lnTo>
                  <a:lnTo>
                    <a:pt x="616" y="1829"/>
                  </a:lnTo>
                  <a:lnTo>
                    <a:pt x="1069" y="163"/>
                  </a:ln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47"/>
            <p:cNvSpPr/>
            <p:nvPr/>
          </p:nvSpPr>
          <p:spPr>
            <a:xfrm>
              <a:off x="3401054" y="3807554"/>
              <a:ext cx="50478" cy="98894"/>
            </a:xfrm>
            <a:custGeom>
              <a:avLst/>
              <a:gdLst/>
              <a:ahLst/>
              <a:cxnLst/>
              <a:rect l="l" t="t" r="r" b="b"/>
              <a:pathLst>
                <a:path w="906" h="1775" extrusionOk="0">
                  <a:moveTo>
                    <a:pt x="290" y="0"/>
                  </a:moveTo>
                  <a:lnTo>
                    <a:pt x="0" y="1666"/>
                  </a:lnTo>
                  <a:lnTo>
                    <a:pt x="616" y="1775"/>
                  </a:lnTo>
                  <a:lnTo>
                    <a:pt x="906" y="109"/>
                  </a:lnTo>
                  <a:lnTo>
                    <a:pt x="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47"/>
            <p:cNvSpPr/>
            <p:nvPr/>
          </p:nvSpPr>
          <p:spPr>
            <a:xfrm>
              <a:off x="3556386" y="3820647"/>
              <a:ext cx="44461" cy="97947"/>
            </a:xfrm>
            <a:custGeom>
              <a:avLst/>
              <a:gdLst/>
              <a:ahLst/>
              <a:cxnLst/>
              <a:rect l="l" t="t" r="r" b="b"/>
              <a:pathLst>
                <a:path w="798" h="1758" extrusionOk="0">
                  <a:moveTo>
                    <a:pt x="164" y="1"/>
                  </a:moveTo>
                  <a:lnTo>
                    <a:pt x="1" y="1703"/>
                  </a:lnTo>
                  <a:lnTo>
                    <a:pt x="635" y="1757"/>
                  </a:lnTo>
                  <a:lnTo>
                    <a:pt x="798" y="55"/>
                  </a:lnTo>
                  <a:lnTo>
                    <a:pt x="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2887</TotalTime>
  <Words>2074</Words>
  <Application>Microsoft Office PowerPoint</Application>
  <PresentationFormat>On-screen Show (16:9)</PresentationFormat>
  <Paragraphs>180</Paragraphs>
  <Slides>26</Slides>
  <Notes>22</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Overpass</vt:lpstr>
      <vt:lpstr>Mesh</vt:lpstr>
      <vt:lpstr>BIA</vt:lpstr>
      <vt:lpstr>Business Impact Analysis</vt:lpstr>
      <vt:lpstr>Three Step BIA</vt:lpstr>
      <vt:lpstr>PowerPoint Presentation</vt:lpstr>
      <vt:lpstr>Into Practice</vt:lpstr>
      <vt:lpstr>Downtime Measurements for Management</vt:lpstr>
      <vt:lpstr>PowerPoint Presentation</vt:lpstr>
      <vt:lpstr>Take aways from BIA</vt:lpstr>
      <vt:lpstr>ISCP</vt:lpstr>
      <vt:lpstr>Information System Contingency Plan</vt:lpstr>
      <vt:lpstr>PowerPoint Presentation</vt:lpstr>
      <vt:lpstr>Preventive Controls</vt:lpstr>
      <vt:lpstr>Contingency Strategy</vt:lpstr>
      <vt:lpstr>Physical Backup Solution</vt:lpstr>
      <vt:lpstr>PowerPoint Presentation</vt:lpstr>
      <vt:lpstr>PowerPoint Presentation</vt:lpstr>
      <vt:lpstr>PowerPoint Presentation</vt:lpstr>
      <vt:lpstr>PowerPoint Presentation</vt:lpstr>
      <vt:lpstr>Cloud Backup AWS</vt:lpstr>
      <vt:lpstr>PowerPoint Presentation</vt:lpstr>
      <vt:lpstr>Offsite Storage</vt:lpstr>
      <vt:lpstr>Alternate Sites</vt:lpstr>
      <vt:lpstr>Testing, Training, Exercises</vt:lpstr>
      <vt:lpstr>Maintenance</vt:lpstr>
      <vt:lpstr>PowerPoint Presentation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Mercy College IASP 540  INFORMATION ASSURANCE / RISK MANAGEMENT</dc:title>
  <dc:creator>Suchocki, Adam</dc:creator>
  <cp:lastModifiedBy>Suchocki, Adam</cp:lastModifiedBy>
  <cp:revision>48</cp:revision>
  <dcterms:modified xsi:type="dcterms:W3CDTF">2023-10-09T23:23:26Z</dcterms:modified>
</cp:coreProperties>
</file>