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1" r:id="rId3"/>
    <p:sldId id="298" r:id="rId4"/>
    <p:sldId id="282" r:id="rId5"/>
    <p:sldId id="299" r:id="rId6"/>
    <p:sldId id="300" r:id="rId7"/>
    <p:sldId id="301" r:id="rId8"/>
    <p:sldId id="305" r:id="rId9"/>
    <p:sldId id="290" r:id="rId10"/>
    <p:sldId id="291" r:id="rId11"/>
    <p:sldId id="302" r:id="rId12"/>
    <p:sldId id="284" r:id="rId13"/>
    <p:sldId id="285" r:id="rId14"/>
    <p:sldId id="286" r:id="rId15"/>
    <p:sldId id="292" r:id="rId16"/>
    <p:sldId id="295" r:id="rId17"/>
    <p:sldId id="294" r:id="rId18"/>
    <p:sldId id="296" r:id="rId19"/>
    <p:sldId id="297" r:id="rId20"/>
    <p:sldId id="275" r:id="rId21"/>
    <p:sldId id="276" r:id="rId22"/>
    <p:sldId id="287" r:id="rId23"/>
    <p:sldId id="279" r:id="rId24"/>
    <p:sldId id="28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13BB-3DC7-4DFA-87F4-18C1A179EB17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5997-0C7D-4955-8358-03489A98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8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F0C48-ADC5-43CB-AA9A-8CF206FDB12D}" type="datetimeFigureOut">
              <a:rPr lang="en-US" smtClean="0"/>
              <a:t>9/13/2016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52530"/>
            <a:ext cx="10058400" cy="24898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Query </a:t>
            </a:r>
            <a:r>
              <a:rPr lang="en-US" b="1" dirty="0" err="1" smtClean="0"/>
              <a:t>Reranking</a:t>
            </a:r>
            <a:r>
              <a:rPr lang="en-US" b="1" dirty="0" smtClean="0"/>
              <a:t> As A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13826"/>
          </a:xfrm>
        </p:spPr>
        <p:txBody>
          <a:bodyPr>
            <a:normAutofit/>
          </a:bodyPr>
          <a:lstStyle/>
          <a:p>
            <a:r>
              <a:rPr lang="en-US" dirty="0" smtClean="0"/>
              <a:t>Abolfazl Asudeh</a:t>
            </a:r>
          </a:p>
          <a:p>
            <a:r>
              <a:rPr lang="en-US" dirty="0" smtClean="0"/>
              <a:t>Nan Zhang</a:t>
            </a:r>
          </a:p>
          <a:p>
            <a:r>
              <a:rPr lang="en-US" dirty="0" err="1" smtClean="0"/>
              <a:t>Gautam</a:t>
            </a:r>
            <a:r>
              <a:rPr lang="en-US" dirty="0" smtClean="0"/>
              <a:t> </a:t>
            </a:r>
            <a:r>
              <a:rPr lang="en-US" dirty="0" err="1" smtClean="0"/>
              <a:t>DaS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187" y="6413800"/>
            <a:ext cx="433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© 2016 </a:t>
            </a:r>
            <a:r>
              <a:rPr lang="en-US" i="1" dirty="0">
                <a:solidFill>
                  <a:schemeClr val="bg1"/>
                </a:solidFill>
              </a:rPr>
              <a:t>VLDB Endowment </a:t>
            </a:r>
            <a:r>
              <a:rPr lang="en-US" i="1" dirty="0" smtClean="0">
                <a:solidFill>
                  <a:schemeClr val="bg1"/>
                </a:solidFill>
              </a:rPr>
              <a:t>21508097/16/03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685" y="4449409"/>
            <a:ext cx="5611921" cy="1793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</a:t>
            </a:r>
            <a:r>
              <a:rPr lang="en-US" sz="2400" cap="all" spc="200" dirty="0" smtClean="0">
                <a:solidFill>
                  <a:srgbClr val="637052"/>
                </a:solidFill>
                <a:latin typeface="Calibri Light" panose="020F0302020204030204"/>
              </a:rPr>
              <a:t>Arlington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400" cap="all" spc="200" dirty="0" smtClean="0">
                <a:solidFill>
                  <a:srgbClr val="637052"/>
                </a:solidFill>
                <a:latin typeface="Calibri Light" panose="020F0302020204030204"/>
              </a:rPr>
              <a:t>George </a:t>
            </a:r>
            <a:r>
              <a:rPr lang="en-US" sz="2400" cap="all" spc="200" dirty="0">
                <a:solidFill>
                  <a:srgbClr val="637052"/>
                </a:solidFill>
                <a:latin typeface="Calibri Light" panose="020F0302020204030204"/>
              </a:rPr>
              <a:t>Washington </a:t>
            </a:r>
            <a:r>
              <a:rPr lang="en-US" sz="2400" cap="all" spc="200" dirty="0" smtClean="0">
                <a:solidFill>
                  <a:srgbClr val="637052"/>
                </a:solidFill>
                <a:latin typeface="Calibri Light" panose="020F0302020204030204"/>
              </a:rPr>
              <a:t>University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4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Arlington</a:t>
            </a:r>
          </a:p>
          <a:p>
            <a:pPr algn="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7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1D-RERANK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 Re-Ranking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 smtClean="0"/>
              <a:t>An attribute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h</a:t>
            </a:r>
            <a:r>
              <a:rPr lang="en-US" dirty="0" smtClean="0"/>
              <a:t>, the h-ranked tuple according to the attribute</a:t>
            </a:r>
          </a:p>
          <a:p>
            <a:endParaRPr lang="en-US" dirty="0" smtClean="0"/>
          </a:p>
          <a:p>
            <a:r>
              <a:rPr lang="en-US" dirty="0" smtClean="0"/>
              <a:t>Find: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h+1</a:t>
            </a:r>
            <a:r>
              <a:rPr lang="en-US" dirty="0" smtClean="0"/>
              <a:t>, </a:t>
            </a:r>
            <a:r>
              <a:rPr lang="en-US" dirty="0"/>
              <a:t>the </a:t>
            </a:r>
            <a:r>
              <a:rPr lang="en-US" dirty="0" smtClean="0"/>
              <a:t>(h+1)-ranked </a:t>
            </a:r>
            <a:r>
              <a:rPr lang="en-US" dirty="0"/>
              <a:t>tuple according to the </a:t>
            </a:r>
            <a:r>
              <a:rPr lang="en-US" dirty="0" smtClean="0"/>
              <a:t>attribute</a:t>
            </a:r>
          </a:p>
          <a:p>
            <a:pPr lvl="1"/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1D </a:t>
            </a:r>
            <a:r>
              <a:rPr lang="en-US" dirty="0" smtClean="0">
                <a:sym typeface="Wingdings"/>
              </a:rPr>
              <a:t> MD using TA or </a:t>
            </a:r>
            <a:r>
              <a:rPr lang="en-US" dirty="0" smtClean="0"/>
              <a:t>Fagin’s algorithm</a:t>
            </a:r>
          </a:p>
          <a:p>
            <a:pPr lvl="1"/>
            <a:r>
              <a:rPr lang="en-US" dirty="0" smtClean="0"/>
              <a:t>Rank by “transit time”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1D-BASELINE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59085" y="2200957"/>
            <a:ext cx="6719454" cy="2632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08242" y="2381063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h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586018" y="183161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</a:rPr>
              <a:t>0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081" y="2200956"/>
            <a:ext cx="4114804" cy="263231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6860" y="238105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7077625" y="17969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9077" y="2200950"/>
            <a:ext cx="1842662" cy="2632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44710" y="238105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5830" y="165267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4914789" y="2565720"/>
            <a:ext cx="333314" cy="18466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9556" y="250337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h+1</a:t>
            </a:r>
            <a:endParaRPr lang="en-US" baseline="-250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059077" y="2131675"/>
            <a:ext cx="67194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059077" y="2016994"/>
            <a:ext cx="4114808" cy="13597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045229" y="1882301"/>
            <a:ext cx="1939629" cy="23596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63504" y="213552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097280" y="3107886"/>
            <a:ext cx="10058400" cy="2761208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the query cost depend on the correlation between the system ranking function and the attribute!</a:t>
            </a:r>
          </a:p>
          <a:p>
            <a:r>
              <a:rPr lang="en-US" b="1" dirty="0"/>
              <a:t>Negative Result:</a:t>
            </a:r>
            <a:r>
              <a:rPr lang="en-US" dirty="0"/>
              <a:t> no algorithm can outperform 1D-BASELINE in the worst-case scenario.</a:t>
            </a:r>
          </a:p>
        </p:txBody>
      </p:sp>
    </p:spTree>
    <p:extLst>
      <p:ext uri="{BB962C8B-B14F-4D97-AF65-F5344CB8AC3E}">
        <p14:creationId xmlns:p14="http://schemas.microsoft.com/office/powerpoint/2010/main" val="33973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1D-BINARY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87219" y="2341610"/>
            <a:ext cx="6719454" cy="2632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6376" y="2521716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</a:t>
            </a:r>
            <a:r>
              <a:rPr lang="en-US" baseline="-25000" dirty="0" err="1" smtClean="0"/>
              <a:t>h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659420" y="19999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q</a:t>
            </a:r>
            <a:r>
              <a:rPr lang="en-US" baseline="-25000" dirty="0" smtClean="0">
                <a:solidFill>
                  <a:schemeClr val="accent2"/>
                </a:solidFill>
              </a:rPr>
              <a:t>0</a:t>
            </a:r>
            <a:endParaRPr lang="en-US" baseline="-25000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87215" y="2341603"/>
            <a:ext cx="2122774" cy="263237"/>
          </a:xfrm>
          <a:prstGeom prst="rect">
            <a:avLst/>
          </a:prstGeom>
          <a:solidFill>
            <a:schemeClr val="accent6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4994" y="254942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124363" y="19029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en-US" baseline="-250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baseline="-25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7211" y="2336849"/>
            <a:ext cx="914408" cy="26798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1">
                <a:shade val="50000"/>
                <a:alpha val="5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2844" y="25217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4461" y="17092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baseline="-25000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>
            <a:off x="4942923" y="2706373"/>
            <a:ext cx="333314" cy="18466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09989" y="270637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h+1</a:t>
            </a:r>
            <a:endParaRPr lang="en-US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71253" y="2184663"/>
            <a:ext cx="0" cy="4470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9873" y="2184662"/>
            <a:ext cx="0" cy="447051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087211" y="2272328"/>
            <a:ext cx="67194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07256" y="2166898"/>
            <a:ext cx="2102734" cy="3903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073365" y="2050637"/>
            <a:ext cx="928254" cy="13880"/>
          </a:xfrm>
          <a:prstGeom prst="straightConnector1">
            <a:avLst/>
          </a:prstGeom>
          <a:ln w="254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4001621" y="2064517"/>
            <a:ext cx="900543" cy="2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0069" y="17092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q</a:t>
            </a:r>
            <a:r>
              <a:rPr lang="en-US" baseline="-25000" dirty="0" smtClean="0">
                <a:solidFill>
                  <a:srgbClr val="00B0F0"/>
                </a:solidFill>
              </a:rPr>
              <a:t>3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01831" y="2351130"/>
            <a:ext cx="914408" cy="26798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28880" y="22863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27867" y="227232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97280" y="3477089"/>
            <a:ext cx="6992897" cy="542386"/>
            <a:chOff x="2665512" y="4454468"/>
            <a:chExt cx="6992897" cy="54238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579" y="4516670"/>
              <a:ext cx="5226830" cy="480184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2665512" y="4454468"/>
              <a:ext cx="18429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query </a:t>
              </a:r>
              <a:r>
                <a:rPr lang="en-US" sz="2800" dirty="0" smtClean="0"/>
                <a:t>cost: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8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5" grpId="0"/>
      <p:bldP spid="31" grpId="0"/>
      <p:bldP spid="32" grpId="0" animBg="1"/>
      <p:bldP spid="3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1D-RERANK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Observation: dense regions </a:t>
            </a:r>
            <a:r>
              <a:rPr lang="en-US" dirty="0">
                <a:sym typeface="Wingdings"/>
              </a:rPr>
              <a:t> repeated incurrence of high query cost for re-ranking</a:t>
            </a:r>
          </a:p>
          <a:p>
            <a:r>
              <a:rPr lang="en-US" dirty="0">
                <a:sym typeface="Wingdings"/>
              </a:rPr>
              <a:t>Key Idea: Crawl dense regions to benefit future re-ranking requests (On-The-Fly Indexing)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44145" y="2764297"/>
            <a:ext cx="3109191" cy="3022342"/>
            <a:chOff x="6844145" y="1737360"/>
            <a:chExt cx="3109191" cy="3022342"/>
          </a:xfrm>
        </p:grpSpPr>
        <p:sp>
          <p:nvSpPr>
            <p:cNvPr id="6" name="Oval 5"/>
            <p:cNvSpPr/>
            <p:nvPr/>
          </p:nvSpPr>
          <p:spPr>
            <a:xfrm>
              <a:off x="7606143" y="2479963"/>
              <a:ext cx="1537855" cy="159353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Image result for cycle proces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145" y="1737360"/>
              <a:ext cx="3109191" cy="302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422319" y="2726452"/>
              <a:ext cx="1952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follow 1D-BINARY</a:t>
              </a:r>
            </a:p>
            <a:p>
              <a:pPr algn="ctr"/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until </a:t>
              </a:r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search region</a:t>
              </a:r>
              <a:b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 not </a:t>
              </a:r>
              <a:r>
                <a:rPr lang="en-US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dense yet</a:t>
              </a:r>
              <a:endPara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31072" y="3118783"/>
            <a:ext cx="1954716" cy="2369772"/>
            <a:chOff x="5149122" y="3958541"/>
            <a:chExt cx="1954716" cy="2369772"/>
          </a:xfrm>
        </p:grpSpPr>
        <p:pic>
          <p:nvPicPr>
            <p:cNvPr id="9" name="Picture 2" descr="https://qph.ec.quoracdn.net/main-qimg-076acd5caf756a59ff28ad1a16db3b94?convert_to_webp=tru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122" y="3958541"/>
              <a:ext cx="1954716" cy="200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405168" y="5958981"/>
              <a:ext cx="79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Oracle</a:t>
              </a:r>
              <a:endParaRPr lang="en-US" b="1" dirty="0"/>
            </a:p>
          </p:txBody>
        </p:sp>
      </p:grpSp>
      <p:sp>
        <p:nvSpPr>
          <p:cNvPr id="7" name="Left Arrow 6"/>
          <p:cNvSpPr/>
          <p:nvPr/>
        </p:nvSpPr>
        <p:spPr>
          <a:xfrm>
            <a:off x="5471933" y="3894827"/>
            <a:ext cx="1593885" cy="975669"/>
          </a:xfrm>
          <a:prstGeom prst="leftArrow">
            <a:avLst/>
          </a:prstGeom>
          <a:gradFill flip="none" rotWithShape="1">
            <a:gsLst>
              <a:gs pos="31000">
                <a:schemeClr val="bg2"/>
              </a:gs>
              <a:gs pos="77250">
                <a:schemeClr val="bg2"/>
              </a:gs>
              <a:gs pos="71500">
                <a:schemeClr val="bg2">
                  <a:lumMod val="75000"/>
                </a:schemeClr>
              </a:gs>
              <a:gs pos="60000">
                <a:schemeClr val="bg2">
                  <a:lumMod val="9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7883" y="3571661"/>
            <a:ext cx="1771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ask from oracle</a:t>
            </a:r>
            <a:br>
              <a:rPr lang="en-US" dirty="0" smtClean="0"/>
            </a:br>
            <a:r>
              <a:rPr lang="en-US" dirty="0" smtClean="0"/>
              <a:t>if region is 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D-RERANK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Sorted-List Algorithms (e.g. TA)</a:t>
            </a:r>
            <a:br>
              <a:rPr lang="en-US" dirty="0" smtClean="0"/>
            </a:br>
            <a:r>
              <a:rPr lang="en-US" dirty="0" smtClean="0"/>
              <a:t>on 1D-RERANK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3"/>
            <a:ext cx="5655212" cy="4245577"/>
          </a:xfrm>
        </p:spPr>
        <p:txBody>
          <a:bodyPr/>
          <a:lstStyle/>
          <a:p>
            <a:r>
              <a:rPr lang="en-US" dirty="0"/>
              <a:t>The Get-next operation designed by 1D-RERANK can get used to develop </a:t>
            </a:r>
            <a:r>
              <a:rPr lang="en-US" dirty="0" smtClean="0"/>
              <a:t>a sorted-access </a:t>
            </a:r>
            <a:r>
              <a:rPr lang="en-US" dirty="0"/>
              <a:t>top-k algorithm (e.g. TA) on top of it and enable HD Get-next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</a:t>
            </a:r>
            <a:r>
              <a:rPr lang="en-US" dirty="0"/>
              <a:t>a major </a:t>
            </a:r>
            <a:r>
              <a:rPr lang="en-US" dirty="0" smtClean="0"/>
              <a:t>efficiency </a:t>
            </a:r>
            <a:r>
              <a:rPr lang="en-US" dirty="0"/>
              <a:t>problem, mainly because of </a:t>
            </a:r>
            <a:r>
              <a:rPr lang="en-US" dirty="0" smtClean="0"/>
              <a:t>not leveraging </a:t>
            </a:r>
            <a:r>
              <a:rPr lang="en-US" dirty="0"/>
              <a:t>the full power provided by client-server databases.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79" y="1845733"/>
            <a:ext cx="4596447" cy="434192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927336" y="1916073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1085343" y="6078712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924993" y="2110677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10886048" y="6076365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22647" y="2319349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10686754" y="6074020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920305" y="2528021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10475735" y="6074019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917959" y="2736693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10264722" y="6074021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915611" y="2945365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10053713" y="6088088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913264" y="3139969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9856759" y="6088087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910920" y="3334573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9659805" y="6074019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922647" y="3527354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9462851" y="6074019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6903889" y="3751917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9250664" y="6088087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914611" y="3944698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9053722" y="6074019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899202" y="4138779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8846224" y="6074019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628378" y="5036766"/>
            <a:ext cx="239150" cy="27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7804222" y="5279540"/>
            <a:ext cx="281354" cy="2532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MD-BASELINE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853" y="2226264"/>
            <a:ext cx="5972616" cy="3615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q0: select * </a:t>
            </a:r>
            <a:r>
              <a:rPr lang="en-US" dirty="0" smtClean="0">
                <a:sym typeface="Wingdings" panose="05000000000000000000" pitchFamily="2" charset="2"/>
              </a:rPr>
              <a:t> 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q1: where x &lt;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[x] and y &lt; l(y)  null</a:t>
            </a:r>
          </a:p>
          <a:p>
            <a:pPr marL="0" indent="0">
              <a:buNone/>
            </a:pPr>
            <a:r>
              <a:rPr lang="en-US" dirty="0" smtClean="0"/>
              <a:t>q2: </a:t>
            </a:r>
            <a:r>
              <a:rPr lang="en-US" dirty="0"/>
              <a:t>where </a:t>
            </a:r>
            <a:r>
              <a:rPr lang="en-US" dirty="0" smtClean="0"/>
              <a:t>x ≥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[x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/>
              <a:t>x </a:t>
            </a:r>
            <a:r>
              <a:rPr lang="en-US" dirty="0" smtClean="0"/>
              <a:t>&lt; </a:t>
            </a:r>
            <a:r>
              <a:rPr lang="en-US" dirty="0" smtClean="0">
                <a:sym typeface="Wingdings" panose="05000000000000000000" pitchFamily="2" charset="2"/>
              </a:rPr>
              <a:t>l(x) and y &lt; 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[y]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q3: </a:t>
            </a:r>
            <a:r>
              <a:rPr lang="en-US" dirty="0"/>
              <a:t>where x ≥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[x] and </a:t>
            </a:r>
            <a:r>
              <a:rPr lang="en-US" dirty="0"/>
              <a:t>x </a:t>
            </a:r>
            <a:r>
              <a:rPr lang="en-US" dirty="0" smtClean="0"/>
              <a:t>&lt; </a:t>
            </a:r>
            <a:r>
              <a:rPr lang="en-US" dirty="0" smtClean="0">
                <a:sym typeface="Wingdings" panose="05000000000000000000" pitchFamily="2" charset="2"/>
              </a:rPr>
              <a:t>b(x</a:t>
            </a:r>
            <a:r>
              <a:rPr lang="en-US" dirty="0">
                <a:sym typeface="Wingdings" panose="05000000000000000000" pitchFamily="2" charset="2"/>
              </a:rPr>
              <a:t>) and y &lt; 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[y] 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0" indent="0">
              <a:buNone/>
            </a:pPr>
            <a:r>
              <a:rPr lang="en-US" dirty="0" smtClean="0"/>
              <a:t>q4: </a:t>
            </a:r>
            <a:r>
              <a:rPr lang="en-US" dirty="0"/>
              <a:t>where x ≥ </a:t>
            </a:r>
            <a:r>
              <a:rPr lang="en-US" dirty="0" smtClean="0">
                <a:sym typeface="Wingdings" panose="05000000000000000000" pitchFamily="2" charset="2"/>
              </a:rPr>
              <a:t>b(x)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dirty="0"/>
              <a:t>x </a:t>
            </a:r>
            <a:r>
              <a:rPr lang="en-US" dirty="0" smtClean="0"/>
              <a:t>&lt; </a:t>
            </a:r>
            <a:r>
              <a:rPr lang="en-US" dirty="0" smtClean="0">
                <a:sym typeface="Wingdings" panose="05000000000000000000" pitchFamily="2" charset="2"/>
              </a:rPr>
              <a:t>I(x</a:t>
            </a:r>
            <a:r>
              <a:rPr lang="en-US" dirty="0">
                <a:sym typeface="Wingdings" panose="05000000000000000000" pitchFamily="2" charset="2"/>
              </a:rPr>
              <a:t>) and y &lt; </a:t>
            </a:r>
            <a:r>
              <a:rPr lang="en-US" dirty="0" smtClean="0">
                <a:sym typeface="Wingdings" panose="05000000000000000000" pitchFamily="2" charset="2"/>
              </a:rPr>
              <a:t>b(y) </a:t>
            </a:r>
            <a:r>
              <a:rPr lang="en-US" dirty="0">
                <a:sym typeface="Wingdings" panose="05000000000000000000" pitchFamily="2" charset="2"/>
              </a:rPr>
              <a:t>null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q5: where x </a:t>
            </a:r>
            <a:r>
              <a:rPr lang="en-US" dirty="0" smtClean="0"/>
              <a:t>&lt;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[x</a:t>
            </a:r>
            <a:r>
              <a:rPr lang="en-US" dirty="0">
                <a:sym typeface="Wingdings" panose="05000000000000000000" pitchFamily="2" charset="2"/>
              </a:rPr>
              <a:t>]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and </a:t>
            </a:r>
            <a:r>
              <a:rPr lang="en-US" dirty="0" smtClean="0">
                <a:sym typeface="Wingdings" panose="05000000000000000000" pitchFamily="2" charset="2"/>
              </a:rPr>
              <a:t>y </a:t>
            </a:r>
            <a:r>
              <a:rPr lang="en-US" dirty="0">
                <a:sym typeface="Wingdings" panose="05000000000000000000" pitchFamily="2" charset="2"/>
              </a:rPr>
              <a:t>&lt;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[y]  </a:t>
            </a:r>
            <a:r>
              <a:rPr lang="en-US" dirty="0">
                <a:sym typeface="Wingdings" panose="05000000000000000000" pitchFamily="2" charset="2"/>
              </a:rPr>
              <a:t>null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989298" y="1941340"/>
            <a:ext cx="3800623" cy="3542712"/>
            <a:chOff x="6961162" y="1941340"/>
            <a:chExt cx="3800623" cy="354271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977576" y="1941340"/>
              <a:ext cx="14068" cy="3530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961162" y="5472330"/>
              <a:ext cx="3800623" cy="11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0651589" y="5284319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7179" y="173736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455782" y="2350271"/>
            <a:ext cx="352959" cy="369332"/>
            <a:chOff x="8595360" y="2364338"/>
            <a:chExt cx="352959" cy="369332"/>
          </a:xfrm>
        </p:grpSpPr>
        <p:sp>
          <p:nvSpPr>
            <p:cNvPr id="16" name="Oval 15"/>
            <p:cNvSpPr/>
            <p:nvPr/>
          </p:nvSpPr>
          <p:spPr>
            <a:xfrm>
              <a:off x="8595360" y="2602523"/>
              <a:ext cx="84406" cy="84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08161" y="236433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7047913" y="2335237"/>
            <a:ext cx="2644726" cy="3137095"/>
          </a:xfrm>
          <a:custGeom>
            <a:avLst/>
            <a:gdLst>
              <a:gd name="connsiteX0" fmla="*/ 2644726 w 2644726"/>
              <a:gd name="connsiteY0" fmla="*/ 3137095 h 3137095"/>
              <a:gd name="connsiteX1" fmla="*/ 2138289 w 2644726"/>
              <a:gd name="connsiteY1" fmla="*/ 1547446 h 3137095"/>
              <a:gd name="connsiteX2" fmla="*/ 0 w 2644726"/>
              <a:gd name="connsiteY2" fmla="*/ 0 h 3137095"/>
              <a:gd name="connsiteX3" fmla="*/ 0 w 2644726"/>
              <a:gd name="connsiteY3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726" h="3137095">
                <a:moveTo>
                  <a:pt x="2644726" y="3137095"/>
                </a:moveTo>
                <a:cubicBezTo>
                  <a:pt x="2611901" y="2603695"/>
                  <a:pt x="2579077" y="2070295"/>
                  <a:pt x="2138289" y="1547446"/>
                </a:cubicBezTo>
                <a:cubicBezTo>
                  <a:pt x="1697501" y="1024597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9780" y="2322135"/>
            <a:ext cx="448803" cy="3150195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01074" y="21374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09842" y="54723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l(x)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76431" y="2630659"/>
            <a:ext cx="2216207" cy="284167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240471" y="2830510"/>
            <a:ext cx="352959" cy="369332"/>
            <a:chOff x="8595360" y="2364338"/>
            <a:chExt cx="352959" cy="369332"/>
          </a:xfrm>
        </p:grpSpPr>
        <p:sp>
          <p:nvSpPr>
            <p:cNvPr id="33" name="Oval 32"/>
            <p:cNvSpPr/>
            <p:nvPr/>
          </p:nvSpPr>
          <p:spPr>
            <a:xfrm>
              <a:off x="8595360" y="2602523"/>
              <a:ext cx="84406" cy="84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8161" y="236433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 flipV="1">
            <a:off x="7455782" y="3068695"/>
            <a:ext cx="1826891" cy="34612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282673" y="3143163"/>
            <a:ext cx="11726" cy="2329167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37317" y="3782088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60974" y="54380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6989298" y="4009292"/>
            <a:ext cx="22933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84222" y="3068695"/>
            <a:ext cx="15033" cy="241535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469550" y="2630659"/>
            <a:ext cx="718941" cy="2853393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195373" y="4004607"/>
            <a:ext cx="1511190" cy="145600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018813" y="3103307"/>
            <a:ext cx="2253096" cy="2334713"/>
          </a:xfrm>
          <a:prstGeom prst="rect">
            <a:avLst/>
          </a:prstGeom>
          <a:solidFill>
            <a:schemeClr val="accent5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527198" y="2139817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443044" y="1923708"/>
            <a:ext cx="4072685" cy="1105391"/>
            <a:chOff x="443044" y="1923708"/>
            <a:chExt cx="4072685" cy="1105391"/>
          </a:xfrm>
        </p:grpSpPr>
        <p:sp>
          <p:nvSpPr>
            <p:cNvPr id="59" name="Rectangle 58"/>
            <p:cNvSpPr/>
            <p:nvPr/>
          </p:nvSpPr>
          <p:spPr>
            <a:xfrm>
              <a:off x="542785" y="2250836"/>
              <a:ext cx="3972944" cy="778263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3044" y="1923708"/>
              <a:ext cx="184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apply 1D-RERANK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85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0" grpId="0"/>
      <p:bldP spid="30" grpId="1"/>
      <p:bldP spid="31" grpId="0" animBg="1"/>
      <p:bldP spid="31" grpId="1" animBg="1"/>
      <p:bldP spid="43" grpId="0"/>
      <p:bldP spid="43" grpId="1"/>
      <p:bldP spid="44" grpId="0"/>
      <p:bldP spid="44" grpId="1"/>
      <p:bldP spid="51" grpId="0" animBg="1"/>
      <p:bldP spid="51" grpId="1" animBg="1"/>
      <p:bldP spid="56" grpId="0" animBg="1"/>
      <p:bldP spid="56" grpId="1" animBg="1"/>
      <p:bldP spid="57" grpId="0" animBg="1"/>
      <p:bldP spid="57" grpId="1" animBg="1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5327" y="2616592"/>
            <a:ext cx="2197312" cy="2869805"/>
          </a:xfrm>
          <a:prstGeom prst="rect">
            <a:avLst/>
          </a:prstGeom>
          <a:solidFill>
            <a:srgbClr val="92D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MD-BINARY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853" y="2350270"/>
            <a:ext cx="5972616" cy="34913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q0: select * </a:t>
            </a:r>
            <a:r>
              <a:rPr lang="en-US" dirty="0" smtClean="0">
                <a:sym typeface="Wingdings" panose="05000000000000000000" pitchFamily="2" charset="2"/>
              </a:rPr>
              <a:t> 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dirty="0" smtClean="0"/>
              <a:t>q1: where x &lt;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0</a:t>
            </a:r>
            <a:r>
              <a:rPr lang="en-US" dirty="0" smtClean="0">
                <a:sym typeface="Wingdings" panose="05000000000000000000" pitchFamily="2" charset="2"/>
              </a:rPr>
              <a:t>[x] and y &lt; l(y)  null</a:t>
            </a:r>
          </a:p>
          <a:p>
            <a:pPr marL="0" indent="0">
              <a:buNone/>
            </a:pPr>
            <a:r>
              <a:rPr lang="en-US" dirty="0" smtClean="0"/>
              <a:t>q2: where </a:t>
            </a:r>
            <a:r>
              <a:rPr lang="en-US" dirty="0"/>
              <a:t>x ≥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[x] and </a:t>
            </a:r>
            <a:r>
              <a:rPr lang="en-US" dirty="0"/>
              <a:t>x &lt; </a:t>
            </a:r>
            <a:r>
              <a:rPr lang="en-US" dirty="0">
                <a:sym typeface="Wingdings" panose="05000000000000000000" pitchFamily="2" charset="2"/>
              </a:rPr>
              <a:t>l(x) and y &lt; 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[y] 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q3: where </a:t>
            </a:r>
            <a:r>
              <a:rPr lang="en-US" dirty="0"/>
              <a:t>x ≥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[x] and </a:t>
            </a:r>
            <a:r>
              <a:rPr lang="en-US" dirty="0" smtClean="0"/>
              <a:t>x &lt; v</a:t>
            </a:r>
            <a:r>
              <a:rPr lang="en-US" baseline="-25000" dirty="0" smtClean="0"/>
              <a:t>0</a:t>
            </a:r>
            <a:r>
              <a:rPr lang="en-US" dirty="0" smtClean="0"/>
              <a:t>[x] and y &lt; v</a:t>
            </a:r>
            <a:r>
              <a:rPr lang="en-US" baseline="-25000" dirty="0" smtClean="0"/>
              <a:t>0</a:t>
            </a:r>
            <a:r>
              <a:rPr lang="en-US" dirty="0" smtClean="0"/>
              <a:t>[y] </a:t>
            </a:r>
            <a:r>
              <a:rPr lang="en-US" dirty="0" smtClean="0">
                <a:sym typeface="Wingdings" panose="05000000000000000000" pitchFamily="2" charset="2"/>
              </a:rPr>
              <a:t> null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q4: </a:t>
            </a:r>
            <a:r>
              <a:rPr lang="en-US" dirty="0"/>
              <a:t>where x ≥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[x] and </a:t>
            </a:r>
            <a:r>
              <a:rPr lang="en-US" dirty="0"/>
              <a:t>x &lt; </a:t>
            </a:r>
            <a:r>
              <a:rPr lang="en-US" dirty="0">
                <a:sym typeface="Wingdings" panose="05000000000000000000" pitchFamily="2" charset="2"/>
              </a:rPr>
              <a:t>b(x) and y &lt; t</a:t>
            </a:r>
            <a:r>
              <a:rPr lang="en-US" baseline="-25000" dirty="0">
                <a:sym typeface="Wingdings" panose="05000000000000000000" pitchFamily="2" charset="2"/>
              </a:rPr>
              <a:t>0</a:t>
            </a:r>
            <a:r>
              <a:rPr lang="en-US" dirty="0">
                <a:sym typeface="Wingdings" panose="05000000000000000000" pitchFamily="2" charset="2"/>
              </a:rPr>
              <a:t>[y] 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0" indent="0">
              <a:buNone/>
            </a:pPr>
            <a:r>
              <a:rPr lang="en-US" dirty="0" smtClean="0"/>
              <a:t>q5: </a:t>
            </a:r>
            <a:r>
              <a:rPr lang="en-US" dirty="0"/>
              <a:t>where x ≥ </a:t>
            </a:r>
            <a:r>
              <a:rPr lang="en-US" dirty="0">
                <a:sym typeface="Wingdings" panose="05000000000000000000" pitchFamily="2" charset="2"/>
              </a:rPr>
              <a:t>b(x) and </a:t>
            </a:r>
            <a:r>
              <a:rPr lang="en-US" dirty="0"/>
              <a:t>x &lt; </a:t>
            </a:r>
            <a:r>
              <a:rPr lang="en-US" dirty="0">
                <a:sym typeface="Wingdings" panose="05000000000000000000" pitchFamily="2" charset="2"/>
              </a:rPr>
              <a:t>I(x) and y &lt; b(y)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0" indent="0">
              <a:buNone/>
            </a:pPr>
            <a:r>
              <a:rPr lang="en-US" dirty="0" smtClean="0"/>
              <a:t>q6: </a:t>
            </a:r>
            <a:r>
              <a:rPr lang="en-US" dirty="0"/>
              <a:t>where x &lt; </a:t>
            </a:r>
            <a:r>
              <a:rPr lang="en-US" dirty="0">
                <a:sym typeface="Wingdings" panose="05000000000000000000" pitchFamily="2" charset="2"/>
              </a:rPr>
              <a:t>t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[x] and y &lt; t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[y]  null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989298" y="1941340"/>
            <a:ext cx="3800623" cy="3542712"/>
            <a:chOff x="6961162" y="1941340"/>
            <a:chExt cx="3800623" cy="354271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977576" y="1941340"/>
              <a:ext cx="14068" cy="3530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6961162" y="5472330"/>
              <a:ext cx="3800623" cy="117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0651589" y="5284319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7179" y="1737360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455782" y="2350271"/>
            <a:ext cx="352959" cy="369332"/>
            <a:chOff x="8595360" y="2364338"/>
            <a:chExt cx="352959" cy="369332"/>
          </a:xfrm>
        </p:grpSpPr>
        <p:sp>
          <p:nvSpPr>
            <p:cNvPr id="16" name="Oval 15"/>
            <p:cNvSpPr/>
            <p:nvPr/>
          </p:nvSpPr>
          <p:spPr>
            <a:xfrm>
              <a:off x="8595360" y="2602523"/>
              <a:ext cx="84406" cy="84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08161" y="236433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7047913" y="2335237"/>
            <a:ext cx="2644726" cy="3137095"/>
          </a:xfrm>
          <a:custGeom>
            <a:avLst/>
            <a:gdLst>
              <a:gd name="connsiteX0" fmla="*/ 2644726 w 2644726"/>
              <a:gd name="connsiteY0" fmla="*/ 3137095 h 3137095"/>
              <a:gd name="connsiteX1" fmla="*/ 2138289 w 2644726"/>
              <a:gd name="connsiteY1" fmla="*/ 1547446 h 3137095"/>
              <a:gd name="connsiteX2" fmla="*/ 0 w 2644726"/>
              <a:gd name="connsiteY2" fmla="*/ 0 h 3137095"/>
              <a:gd name="connsiteX3" fmla="*/ 0 w 2644726"/>
              <a:gd name="connsiteY3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4726" h="3137095">
                <a:moveTo>
                  <a:pt x="2644726" y="3137095"/>
                </a:moveTo>
                <a:cubicBezTo>
                  <a:pt x="2611901" y="2603695"/>
                  <a:pt x="2579077" y="2070295"/>
                  <a:pt x="2138289" y="1547446"/>
                </a:cubicBezTo>
                <a:cubicBezTo>
                  <a:pt x="1697501" y="1024597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33152" y="2322134"/>
            <a:ext cx="448803" cy="3150195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01074" y="213747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l(y)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09842" y="54723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l(x)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9240471" y="2830510"/>
            <a:ext cx="352959" cy="369332"/>
            <a:chOff x="8595360" y="2364338"/>
            <a:chExt cx="352959" cy="369332"/>
          </a:xfrm>
        </p:grpSpPr>
        <p:sp>
          <p:nvSpPr>
            <p:cNvPr id="33" name="Oval 32"/>
            <p:cNvSpPr/>
            <p:nvPr/>
          </p:nvSpPr>
          <p:spPr>
            <a:xfrm>
              <a:off x="8595360" y="2602523"/>
              <a:ext cx="84406" cy="844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8161" y="2364338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518677" y="212759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 panose="05000000000000000000" pitchFamily="2" charset="2"/>
              </a:rPr>
              <a:t>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9060813" y="3522169"/>
            <a:ext cx="394660" cy="369332"/>
            <a:chOff x="8579381" y="2376058"/>
            <a:chExt cx="394660" cy="369332"/>
          </a:xfrm>
        </p:grpSpPr>
        <p:sp>
          <p:nvSpPr>
            <p:cNvPr id="41" name="Oval 40"/>
            <p:cNvSpPr/>
            <p:nvPr/>
          </p:nvSpPr>
          <p:spPr>
            <a:xfrm>
              <a:off x="8595360" y="2602523"/>
              <a:ext cx="84406" cy="8440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79381" y="2376058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20358" y="2035764"/>
            <a:ext cx="4072685" cy="1105391"/>
            <a:chOff x="443044" y="1923708"/>
            <a:chExt cx="4072685" cy="1105391"/>
          </a:xfrm>
        </p:grpSpPr>
        <p:sp>
          <p:nvSpPr>
            <p:cNvPr id="47" name="Rectangle 46"/>
            <p:cNvSpPr/>
            <p:nvPr/>
          </p:nvSpPr>
          <p:spPr>
            <a:xfrm>
              <a:off x="542785" y="2250836"/>
              <a:ext cx="3972944" cy="778263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3044" y="1923708"/>
              <a:ext cx="1843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apply 1D-RERANK</a:t>
              </a:r>
              <a:endParaRPr lang="en-US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97986" y="3804904"/>
            <a:ext cx="1621010" cy="1651012"/>
          </a:xfrm>
          <a:prstGeom prst="rect">
            <a:avLst/>
          </a:prstGeom>
          <a:solidFill>
            <a:srgbClr val="00B050">
              <a:alpha val="41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469550" y="2630659"/>
            <a:ext cx="718941" cy="2853393"/>
          </a:xfrm>
          <a:prstGeom prst="rect">
            <a:avLst/>
          </a:prstGeom>
          <a:solidFill>
            <a:schemeClr val="accent1">
              <a:lumMod val="40000"/>
              <a:lumOff val="6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60974" y="543802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195373" y="4004607"/>
            <a:ext cx="1511190" cy="1456003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37317" y="38242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(y)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18813" y="3103307"/>
            <a:ext cx="2253096" cy="2334713"/>
          </a:xfrm>
          <a:prstGeom prst="rect">
            <a:avLst/>
          </a:prstGeom>
          <a:solidFill>
            <a:schemeClr val="accent5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0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0" grpId="0"/>
      <p:bldP spid="30" grpId="1"/>
      <p:bldP spid="58" grpId="0"/>
      <p:bldP spid="3" grpId="0" animBg="1"/>
      <p:bldP spid="3" grpId="1" animBg="1"/>
      <p:bldP spid="50" grpId="0" animBg="1"/>
      <p:bldP spid="50" grpId="1" animBg="1"/>
      <p:bldP spid="52" grpId="0"/>
      <p:bldP spid="52" grpId="1"/>
      <p:bldP spid="53" grpId="0" animBg="1"/>
      <p:bldP spid="53" grpId="1" animBg="1"/>
      <p:bldP spid="54" grpId="0"/>
      <p:bldP spid="54" grpId="1"/>
      <p:bldP spid="55" grpId="0" animBg="1"/>
      <p:bldP spid="5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MD-RERANK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High-level idea:</a:t>
            </a:r>
            <a:r>
              <a:rPr lang="en-US" dirty="0"/>
              <a:t> </a:t>
            </a:r>
            <a:r>
              <a:rPr lang="en-US" dirty="0" smtClean="0"/>
              <a:t>follow </a:t>
            </a:r>
            <a:r>
              <a:rPr lang="en-US" dirty="0"/>
              <a:t>MD-BINARY until a remaining search space (1) </a:t>
            </a:r>
            <a:r>
              <a:rPr lang="en-US" dirty="0" smtClean="0"/>
              <a:t>is covered </a:t>
            </a:r>
            <a:r>
              <a:rPr lang="en-US" dirty="0"/>
              <a:t>by a region in the index; or (2) has volume smaller than the threshold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On-The-Fly Indexing:</a:t>
            </a:r>
            <a:r>
              <a:rPr lang="en-US" dirty="0"/>
              <a:t> proactively record as an index densely located tuples </a:t>
            </a:r>
            <a:r>
              <a:rPr lang="en-US" dirty="0" smtClean="0"/>
              <a:t>once we </a:t>
            </a:r>
            <a:r>
              <a:rPr lang="en-US" dirty="0"/>
              <a:t>encounter them, so that we do not need to incur a high query cost </a:t>
            </a:r>
            <a:r>
              <a:rPr lang="en-US" dirty="0" smtClean="0"/>
              <a:t>every time </a:t>
            </a:r>
            <a:r>
              <a:rPr lang="en-US" dirty="0"/>
              <a:t>a query q triggers visits to the same dense region.</a:t>
            </a:r>
          </a:p>
        </p:txBody>
      </p:sp>
    </p:spTree>
    <p:extLst>
      <p:ext uri="{BB962C8B-B14F-4D97-AF65-F5344CB8AC3E}">
        <p14:creationId xmlns:p14="http://schemas.microsoft.com/office/powerpoint/2010/main" val="32226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Ranked Retrieval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54" y="1957986"/>
            <a:ext cx="3195664" cy="32228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10" y="1957986"/>
            <a:ext cx="3169553" cy="3222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28" y="1957986"/>
            <a:ext cx="3749325" cy="322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Simulating the Top-</a:t>
            </a:r>
            <a:r>
              <a:rPr lang="en-US" i="1" dirty="0" smtClean="0"/>
              <a:t>k</a:t>
            </a:r>
            <a:r>
              <a:rPr lang="en-US" dirty="0" smtClean="0"/>
              <a:t> web interface on top of an offline dataset.</a:t>
            </a:r>
          </a:p>
          <a:p>
            <a:pPr lvl="1"/>
            <a:r>
              <a:rPr lang="en-US" b="1" dirty="0"/>
              <a:t>US Department of Transportation </a:t>
            </a:r>
            <a:r>
              <a:rPr lang="en-US" dirty="0"/>
              <a:t>(DOT): </a:t>
            </a:r>
            <a:r>
              <a:rPr lang="en-US" dirty="0" smtClean="0"/>
              <a:t>457,013 tuples and over 28 attributes.</a:t>
            </a:r>
          </a:p>
          <a:p>
            <a:pPr lvl="2"/>
            <a:r>
              <a:rPr lang="en-US" sz="1800" dirty="0" smtClean="0"/>
              <a:t>Considered two </a:t>
            </a:r>
            <a:r>
              <a:rPr lang="en-US" sz="1800" dirty="0"/>
              <a:t>system ranking </a:t>
            </a:r>
            <a:r>
              <a:rPr lang="en-US" sz="1800" dirty="0" smtClean="0"/>
              <a:t>functions:</a:t>
            </a:r>
          </a:p>
          <a:p>
            <a:pPr lvl="3"/>
            <a:r>
              <a:rPr lang="en-US" sz="1800" dirty="0" smtClean="0"/>
              <a:t>SR1(positively </a:t>
            </a:r>
            <a:r>
              <a:rPr lang="en-US" sz="1800" dirty="0"/>
              <a:t>correlated </a:t>
            </a:r>
            <a:r>
              <a:rPr lang="en-US" sz="1800" dirty="0" smtClean="0"/>
              <a:t>): 0.3 </a:t>
            </a:r>
            <a:r>
              <a:rPr lang="en-US" sz="1800" dirty="0"/>
              <a:t>AIR-TIME + TAXI-IN (SR1</a:t>
            </a:r>
            <a:r>
              <a:rPr lang="en-US" sz="1800" dirty="0" smtClean="0"/>
              <a:t>) – Default function</a:t>
            </a:r>
          </a:p>
          <a:p>
            <a:pPr lvl="3"/>
            <a:r>
              <a:rPr lang="en-US" sz="1800" dirty="0" smtClean="0"/>
              <a:t>SR2 (negatively correlated): -0.1 </a:t>
            </a:r>
            <a:r>
              <a:rPr lang="en-US" sz="1800" dirty="0"/>
              <a:t>DISTANCE - DEP-DELAY (</a:t>
            </a:r>
            <a:r>
              <a:rPr lang="en-US" sz="1800" dirty="0" smtClean="0"/>
              <a:t>SR2)</a:t>
            </a:r>
          </a:p>
          <a:p>
            <a:pPr lvl="2"/>
            <a:r>
              <a:rPr lang="en-US" sz="1800" dirty="0" smtClean="0"/>
              <a:t>Default </a:t>
            </a:r>
            <a:r>
              <a:rPr lang="en-US" sz="1800" i="1" dirty="0" smtClean="0"/>
              <a:t>k</a:t>
            </a:r>
            <a:r>
              <a:rPr lang="en-US" sz="1800" dirty="0" smtClean="0"/>
              <a:t> = 10.</a:t>
            </a:r>
            <a:endParaRPr lang="en-US" sz="1800" dirty="0"/>
          </a:p>
          <a:p>
            <a:r>
              <a:rPr lang="en-US" dirty="0" smtClean="0"/>
              <a:t>Online Experiments</a:t>
            </a:r>
          </a:p>
          <a:p>
            <a:pPr lvl="1"/>
            <a:r>
              <a:rPr lang="en-US" b="1" dirty="0"/>
              <a:t>Blue Nile </a:t>
            </a:r>
            <a:r>
              <a:rPr lang="en-US" dirty="0"/>
              <a:t>(BN) diamonds: largest online retailer of diamonds; contained </a:t>
            </a:r>
            <a:r>
              <a:rPr lang="en-US" dirty="0" smtClean="0"/>
              <a:t>117,641 </a:t>
            </a:r>
            <a:r>
              <a:rPr lang="en-US" dirty="0"/>
              <a:t>tuples (</a:t>
            </a:r>
            <a:r>
              <a:rPr lang="en-US" dirty="0" smtClean="0"/>
              <a:t>diamonds) over 12 attributes.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Yahoo! Autos </a:t>
            </a:r>
            <a:r>
              <a:rPr lang="en-US" dirty="0" smtClean="0"/>
              <a:t>(YA</a:t>
            </a:r>
            <a:r>
              <a:rPr lang="en-US" dirty="0"/>
              <a:t>): offers a popular search service for used </a:t>
            </a:r>
            <a:r>
              <a:rPr lang="en-US" dirty="0" smtClean="0"/>
              <a:t>cars</a:t>
            </a:r>
            <a:r>
              <a:rPr lang="en-US" dirty="0"/>
              <a:t>; contained </a:t>
            </a:r>
            <a:r>
              <a:rPr lang="en-US" dirty="0" smtClean="0"/>
              <a:t>13,169 cars within 30 mile of New York city</a:t>
            </a:r>
            <a:r>
              <a:rPr lang="en-US" dirty="0"/>
              <a:t> </a:t>
            </a:r>
            <a:r>
              <a:rPr lang="en-US" dirty="0" smtClean="0"/>
              <a:t>over 8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8224" y="2678352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1D, Impact of </a:t>
            </a:r>
            <a:r>
              <a:rPr lang="en-US" i="1" dirty="0" smtClean="0"/>
              <a:t>n (SR1)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46463" y="2678352"/>
            <a:ext cx="215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1D, Impact of </a:t>
            </a:r>
            <a:r>
              <a:rPr lang="en-US" i="1" dirty="0"/>
              <a:t>n (</a:t>
            </a:r>
            <a:r>
              <a:rPr lang="en-US" i="1" dirty="0" smtClean="0"/>
              <a:t>SR2)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553043" y="267835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1D, Impact of System-</a:t>
            </a:r>
            <a:r>
              <a:rPr lang="en-US" i="1" dirty="0" smtClean="0"/>
              <a:t>k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0" y="3047684"/>
            <a:ext cx="3066782" cy="2535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35" y="3047684"/>
            <a:ext cx="3176963" cy="25548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99" y="3119190"/>
            <a:ext cx="3113981" cy="24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1642" y="2678352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D, Impact of </a:t>
            </a:r>
            <a:r>
              <a:rPr lang="en-US" i="1" dirty="0" smtClean="0"/>
              <a:t>n (SR1)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96717" y="2678354"/>
            <a:ext cx="22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</a:t>
            </a:r>
            <a:r>
              <a:rPr lang="en-US" dirty="0"/>
              <a:t>, Impact of </a:t>
            </a:r>
            <a:r>
              <a:rPr lang="en-US" i="1" dirty="0"/>
              <a:t>n (</a:t>
            </a:r>
            <a:r>
              <a:rPr lang="en-US" i="1" dirty="0" smtClean="0"/>
              <a:t>SR2)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479653" y="2678353"/>
            <a:ext cx="241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D, Impact of System-</a:t>
            </a:r>
            <a:r>
              <a:rPr lang="en-US" i="1" dirty="0" smtClean="0"/>
              <a:t>k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60" y="3047685"/>
            <a:ext cx="3171941" cy="25548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31" y="3119191"/>
            <a:ext cx="3123731" cy="24833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34" y="3119191"/>
            <a:ext cx="3185246" cy="24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26374" y="2425134"/>
            <a:ext cx="248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BN, 1D: Top-</a:t>
            </a:r>
            <a:r>
              <a:rPr lang="en-US" i="1" dirty="0" smtClean="0"/>
              <a:t>k</a:t>
            </a:r>
            <a:r>
              <a:rPr lang="en-US" dirty="0" smtClean="0"/>
              <a:t> query cost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32709" y="2429559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YA, </a:t>
            </a:r>
            <a:r>
              <a:rPr lang="en-US" dirty="0"/>
              <a:t>1D: Top-</a:t>
            </a:r>
            <a:r>
              <a:rPr lang="en-US" i="1" dirty="0"/>
              <a:t>k</a:t>
            </a:r>
            <a:r>
              <a:rPr lang="en-US" dirty="0"/>
              <a:t> query cost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16" y="2794466"/>
            <a:ext cx="3250730" cy="2541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46" y="2794466"/>
            <a:ext cx="3221408" cy="25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12307" y="2439201"/>
            <a:ext cx="25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BN, </a:t>
            </a:r>
            <a:r>
              <a:rPr lang="en-US" dirty="0"/>
              <a:t>M</a:t>
            </a:r>
            <a:r>
              <a:rPr lang="en-US" dirty="0" smtClean="0"/>
              <a:t>D: Top-</a:t>
            </a:r>
            <a:r>
              <a:rPr lang="en-US" i="1" dirty="0" smtClean="0"/>
              <a:t>k</a:t>
            </a:r>
            <a:r>
              <a:rPr lang="en-US" dirty="0" smtClean="0"/>
              <a:t> query cost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18642" y="2443626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YA, MD</a:t>
            </a:r>
            <a:r>
              <a:rPr lang="en-US" dirty="0"/>
              <a:t>: Top-</a:t>
            </a:r>
            <a:r>
              <a:rPr lang="en-US" i="1" dirty="0"/>
              <a:t>k</a:t>
            </a:r>
            <a:r>
              <a:rPr lang="en-US" dirty="0"/>
              <a:t> query cost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05" y="2808532"/>
            <a:ext cx="3223199" cy="2541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05" y="2808532"/>
            <a:ext cx="3277762" cy="254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design a small number of “good” ranking functions when </a:t>
            </a:r>
            <a:r>
              <a:rPr lang="en-US" dirty="0"/>
              <a:t>different users often have diverse and sometimes contradicting preferences </a:t>
            </a:r>
          </a:p>
          <a:p>
            <a:pPr lvl="1"/>
            <a:r>
              <a:rPr lang="en-US" dirty="0" smtClean="0"/>
              <a:t>e.g., “transit time” in airfare search, “mileage per year” in </a:t>
            </a:r>
            <a:r>
              <a:rPr lang="en-US" dirty="0"/>
              <a:t>used car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Similarly, users with disabilities or special needs often need special ranking functions</a:t>
            </a:r>
          </a:p>
          <a:p>
            <a:pPr lvl="1"/>
            <a:endParaRPr lang="en-US" dirty="0"/>
          </a:p>
          <a:p>
            <a:r>
              <a:rPr lang="en-US" dirty="0" smtClean="0"/>
              <a:t>Some database </a:t>
            </a:r>
            <a:r>
              <a:rPr lang="en-US" dirty="0"/>
              <a:t>owners </a:t>
            </a:r>
            <a:r>
              <a:rPr lang="en-US" dirty="0" smtClean="0"/>
              <a:t>lack </a:t>
            </a:r>
            <a:r>
              <a:rPr lang="en-US" dirty="0"/>
              <a:t>the </a:t>
            </a:r>
            <a:r>
              <a:rPr lang="en-US" dirty="0" smtClean="0"/>
              <a:t>expertise</a:t>
            </a:r>
            <a:r>
              <a:rPr lang="en-US" dirty="0"/>
              <a:t>, resources, or even motivation </a:t>
            </a:r>
            <a:r>
              <a:rPr lang="en-US" dirty="0" smtClean="0"/>
              <a:t>to </a:t>
            </a:r>
            <a:r>
              <a:rPr lang="en-US" dirty="0"/>
              <a:t>properly study the requirements of their </a:t>
            </a:r>
            <a:r>
              <a:rPr lang="en-US" dirty="0" smtClean="0"/>
              <a:t>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3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9309253" y="2524310"/>
            <a:ext cx="1465243" cy="19485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Backend</a:t>
            </a:r>
            <a:br>
              <a:rPr lang="en-US" sz="2800" dirty="0" smtClean="0"/>
            </a:br>
            <a:r>
              <a:rPr lang="en-US" sz="2800" dirty="0" smtClean="0"/>
              <a:t>DB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09907" y="2524310"/>
            <a:ext cx="1948537" cy="1948537"/>
            <a:chOff x="6532117" y="2524310"/>
            <a:chExt cx="1948537" cy="1948537"/>
          </a:xfrm>
        </p:grpSpPr>
        <p:pic>
          <p:nvPicPr>
            <p:cNvPr id="1026" name="Picture 2" descr="Image result for do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2117" y="2524310"/>
              <a:ext cx="1948537" cy="1948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991767" y="2818230"/>
              <a:ext cx="132561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00B0F0"/>
                  </a:solidFill>
                </a:rPr>
                <a:t>Top-</a:t>
              </a:r>
              <a:r>
                <a:rPr lang="en-US" sz="2400" b="1" i="1" dirty="0" smtClean="0">
                  <a:solidFill>
                    <a:srgbClr val="00B0F0"/>
                  </a:solidFill>
                </a:rPr>
                <a:t>k</a:t>
              </a:r>
              <a:br>
                <a:rPr lang="en-US" sz="2400" b="1" i="1" dirty="0" smtClean="0">
                  <a:solidFill>
                    <a:srgbClr val="00B0F0"/>
                  </a:solidFill>
                </a:rPr>
              </a:br>
              <a:r>
                <a:rPr lang="en-US" sz="2400" b="1" i="1" dirty="0" smtClean="0">
                  <a:solidFill>
                    <a:srgbClr val="00B0F0"/>
                  </a:solidFill>
                </a:rPr>
                <a:t>web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/>
              </a:r>
              <a:br>
                <a:rPr lang="en-US" sz="2400" b="1" dirty="0" smtClean="0">
                  <a:solidFill>
                    <a:srgbClr val="00B0F0"/>
                  </a:solidFill>
                </a:rPr>
              </a:br>
              <a:r>
                <a:rPr 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</a:t>
              </a:r>
              <a:r>
                <a:rPr lang="en-US" sz="2400" b="1" dirty="0" smtClean="0">
                  <a:solidFill>
                    <a:srgbClr val="00B0F0"/>
                  </a:solidFill>
                </a:rPr>
                <a:t>terface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028" name="Picture 4" descr="Image result for servic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60" y="2615878"/>
            <a:ext cx="1856969" cy="185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265756" y="3296023"/>
            <a:ext cx="892534" cy="403185"/>
            <a:chOff x="6265756" y="3296023"/>
            <a:chExt cx="892534" cy="403185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6275406" y="3500508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265756" y="3699208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6275406" y="3296023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909199" y="3002897"/>
            <a:ext cx="14622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Reranking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Image result for user icon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84" y="2615878"/>
            <a:ext cx="1736826" cy="173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075496" y="3418394"/>
            <a:ext cx="1261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User</a:t>
            </a:r>
            <a:endParaRPr lang="en-US" sz="4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497622" y="2681177"/>
            <a:ext cx="1049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filtering+</a:t>
            </a:r>
            <a:br>
              <a:rPr lang="en-US" b="1" dirty="0" smtClean="0"/>
            </a:br>
            <a:r>
              <a:rPr lang="en-US" b="1" dirty="0" smtClean="0"/>
              <a:t>ranking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18" idx="1"/>
          </p:cNvCxnSpPr>
          <p:nvPr/>
        </p:nvCxnSpPr>
        <p:spPr>
          <a:xfrm>
            <a:off x="3497622" y="3004343"/>
            <a:ext cx="1049070" cy="8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26370" y="3317240"/>
            <a:ext cx="886740" cy="389683"/>
            <a:chOff x="8426370" y="3317240"/>
            <a:chExt cx="886740" cy="389683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8426370" y="3706923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28298" y="3512082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8430226" y="3317240"/>
              <a:ext cx="88288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flipH="1">
            <a:off x="3497622" y="3706923"/>
            <a:ext cx="949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0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Meta-Ranking Service</a:t>
            </a:r>
          </a:p>
          <a:p>
            <a:pPr lvl="1"/>
            <a:r>
              <a:rPr lang="en-US" dirty="0" smtClean="0"/>
              <a:t>remember user preferences </a:t>
            </a:r>
            <a:r>
              <a:rPr lang="en-US" dirty="0"/>
              <a:t>across multiple web databases (e.g., multiple car dealers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Applications dedicated </a:t>
            </a:r>
            <a:r>
              <a:rPr lang="en-US" dirty="0"/>
              <a:t>for users with disabilities, special needs,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Accuracy: </a:t>
            </a:r>
            <a:r>
              <a:rPr lang="en-US" dirty="0" smtClean="0"/>
              <a:t>The </a:t>
            </a:r>
            <a:r>
              <a:rPr lang="en-US" dirty="0"/>
              <a:t>output query answer must precisely follow the user-specified ranking function </a:t>
            </a:r>
          </a:p>
          <a:p>
            <a:endParaRPr lang="en-US" b="1" dirty="0" smtClean="0"/>
          </a:p>
          <a:p>
            <a:r>
              <a:rPr lang="en-US" b="1" dirty="0" smtClean="0"/>
              <a:t>Versatility:</a:t>
            </a:r>
            <a:r>
              <a:rPr lang="en-US" dirty="0" smtClean="0"/>
              <a:t> Support a wide variety of user-specific ranking function (so long as it is monotonic). Allow pass-through of selection conditions. No knowledge of system ranking function.</a:t>
            </a:r>
          </a:p>
          <a:p>
            <a:endParaRPr lang="en-US" b="1" dirty="0" smtClean="0"/>
          </a:p>
          <a:p>
            <a:r>
              <a:rPr lang="en-US" b="1" dirty="0" smtClean="0"/>
              <a:t>Efficiency: </a:t>
            </a:r>
            <a:r>
              <a:rPr lang="en-US" dirty="0" smtClean="0"/>
              <a:t>the number </a:t>
            </a:r>
            <a:r>
              <a:rPr lang="en-US" dirty="0"/>
              <a:t>of queries issued to the </a:t>
            </a:r>
            <a:r>
              <a:rPr lang="en-US" dirty="0" smtClean="0"/>
              <a:t>web database must be minimized.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almost all </a:t>
            </a:r>
            <a:r>
              <a:rPr lang="en-US" dirty="0" smtClean="0"/>
              <a:t>such </a:t>
            </a:r>
            <a:r>
              <a:rPr lang="en-US" dirty="0"/>
              <a:t>databases enforce certain query-rate </a:t>
            </a:r>
            <a:r>
              <a:rPr lang="en-US" dirty="0" smtClean="0"/>
              <a:t>limit.</a:t>
            </a:r>
          </a:p>
          <a:p>
            <a:pPr lvl="1"/>
            <a:r>
              <a:rPr lang="en-US" i="1" dirty="0" smtClean="0"/>
              <a:t>e.g.,</a:t>
            </a:r>
            <a:r>
              <a:rPr lang="en-US" dirty="0" smtClean="0"/>
              <a:t> </a:t>
            </a:r>
            <a:r>
              <a:rPr lang="en-US" dirty="0"/>
              <a:t>Google </a:t>
            </a:r>
            <a:r>
              <a:rPr lang="en-US" dirty="0" smtClean="0"/>
              <a:t>Flights </a:t>
            </a:r>
            <a:r>
              <a:rPr lang="en-US" dirty="0"/>
              <a:t>allows only 50 free queries per </a:t>
            </a:r>
            <a:r>
              <a:rPr lang="en-US" dirty="0" smtClean="0"/>
              <a:t>user </a:t>
            </a:r>
            <a:r>
              <a:rPr lang="en-US" dirty="0"/>
              <a:t>per day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427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Novelty: Baselines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Crawling the entire database</a:t>
            </a:r>
          </a:p>
          <a:p>
            <a:pPr lvl="1"/>
            <a:r>
              <a:rPr lang="en-US" dirty="0" smtClean="0"/>
              <a:t>Problem: efficiency</a:t>
            </a:r>
          </a:p>
          <a:p>
            <a:endParaRPr lang="en-US" dirty="0" smtClean="0"/>
          </a:p>
          <a:p>
            <a:r>
              <a:rPr lang="en-US" dirty="0" smtClean="0"/>
              <a:t>”Page down” [TZD13a, TZD13b] to retrieve more than k tuples</a:t>
            </a:r>
          </a:p>
          <a:p>
            <a:pPr lvl="1"/>
            <a:r>
              <a:rPr lang="en-US" dirty="0" smtClean="0"/>
              <a:t>Problem: no guarantee of accuracy unless retrieving all n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(web) Database</a:t>
            </a:r>
          </a:p>
          <a:p>
            <a:pPr lvl="1"/>
            <a:r>
              <a:rPr lang="en-US" sz="2000" dirty="0" smtClean="0"/>
              <a:t>Limited query interface</a:t>
            </a:r>
          </a:p>
          <a:p>
            <a:pPr lvl="1"/>
            <a:r>
              <a:rPr lang="en-US" dirty="0"/>
              <a:t>Ranked Retrieval </a:t>
            </a:r>
            <a:r>
              <a:rPr lang="en-US" dirty="0" smtClean="0"/>
              <a:t>Model (Top-k)</a:t>
            </a:r>
          </a:p>
        </p:txBody>
      </p:sp>
      <p:pic>
        <p:nvPicPr>
          <p:cNvPr id="2050" name="Picture 2" descr="Image result for 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9" y="1968638"/>
            <a:ext cx="5478890" cy="410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urved Connector 39"/>
          <p:cNvCxnSpPr/>
          <p:nvPr/>
        </p:nvCxnSpPr>
        <p:spPr>
          <a:xfrm rot="5400000">
            <a:off x="3412129" y="2800610"/>
            <a:ext cx="844485" cy="698198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468731">
            <a:off x="2496128" y="3536211"/>
            <a:ext cx="194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its-own</a:t>
            </a:r>
            <a:br>
              <a:rPr lang="en-US" dirty="0" smtClean="0"/>
            </a:br>
            <a:r>
              <a:rPr lang="en-US" dirty="0" smtClean="0"/>
              <a:t>ranking function(s)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</a:t>
            </a:r>
            <a:r>
              <a:rPr lang="en-US" b="1" dirty="0" err="1"/>
              <a:t>Reranking</a:t>
            </a:r>
            <a:r>
              <a:rPr lang="en-US" b="1" dirty="0"/>
              <a:t> (Get-Next) </a:t>
            </a:r>
            <a:r>
              <a:rPr lang="en-US" b="1" dirty="0" smtClean="0"/>
              <a:t>Problem: </a:t>
            </a:r>
          </a:p>
          <a:p>
            <a:pPr lvl="1"/>
            <a:r>
              <a:rPr lang="en-US" dirty="0" smtClean="0"/>
              <a:t>Consider: </a:t>
            </a:r>
            <a:r>
              <a:rPr lang="en-US" dirty="0"/>
              <a:t>a </a:t>
            </a:r>
            <a:r>
              <a:rPr lang="en-US" dirty="0" smtClean="0"/>
              <a:t>hidden web database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sz="1800" dirty="0" smtClean="0"/>
              <a:t>with </a:t>
            </a:r>
            <a:r>
              <a:rPr lang="en-US" sz="1800" dirty="0"/>
              <a:t>a t</a:t>
            </a:r>
            <a:r>
              <a:rPr lang="en-US" sz="1800" dirty="0" smtClean="0"/>
              <a:t>op-</a:t>
            </a:r>
            <a:r>
              <a:rPr lang="en-US" sz="1800" i="1" dirty="0" smtClean="0"/>
              <a:t>k</a:t>
            </a:r>
            <a:r>
              <a:rPr lang="en-US" sz="1800" dirty="0" smtClean="0"/>
              <a:t> interface</a:t>
            </a:r>
          </a:p>
          <a:p>
            <a:pPr lvl="2"/>
            <a:r>
              <a:rPr lang="en-US" sz="1800" dirty="0" smtClean="0"/>
              <a:t>with an </a:t>
            </a:r>
            <a:r>
              <a:rPr lang="en-US" sz="1800" dirty="0"/>
              <a:t>arbitrary, unknown, system ranking </a:t>
            </a:r>
            <a:r>
              <a:rPr lang="en-US" sz="1800" dirty="0" smtClean="0"/>
              <a:t>function.</a:t>
            </a:r>
          </a:p>
          <a:p>
            <a:pPr lvl="1"/>
            <a:r>
              <a:rPr lang="en-US" dirty="0" smtClean="0"/>
              <a:t>Given:</a:t>
            </a:r>
          </a:p>
          <a:p>
            <a:pPr lvl="2"/>
            <a:r>
              <a:rPr lang="en-US" sz="1800" dirty="0"/>
              <a:t>a user query q</a:t>
            </a:r>
          </a:p>
          <a:p>
            <a:pPr lvl="2"/>
            <a:r>
              <a:rPr lang="en-US" sz="1800" dirty="0"/>
              <a:t>a user-</a:t>
            </a:r>
            <a:r>
              <a:rPr lang="en-US" sz="1800" dirty="0" err="1"/>
              <a:t>specied</a:t>
            </a:r>
            <a:r>
              <a:rPr lang="en-US" sz="1800" dirty="0"/>
              <a:t> monotonic ranking function </a:t>
            </a:r>
            <a:r>
              <a:rPr lang="en-US" sz="1800" dirty="0" smtClean="0"/>
              <a:t>S</a:t>
            </a:r>
            <a:endParaRPr lang="en-US" sz="1800" dirty="0"/>
          </a:p>
          <a:p>
            <a:pPr lvl="2"/>
            <a:r>
              <a:rPr lang="en-US" sz="1800" dirty="0"/>
              <a:t>the top-h (h ≥ 0 can be greater than, equal to, or smaller than k) tuples satisfying q according to S</a:t>
            </a:r>
          </a:p>
          <a:p>
            <a:pPr lvl="1"/>
            <a:r>
              <a:rPr lang="en-US" i="1" dirty="0" smtClean="0"/>
              <a:t>Find</a:t>
            </a:r>
            <a:endParaRPr lang="en-US" i="1" dirty="0"/>
          </a:p>
          <a:p>
            <a:pPr lvl="2"/>
            <a:r>
              <a:rPr lang="en-US" sz="1800" dirty="0"/>
              <a:t>the No. (h + 1) tuple for q while minimizing the number of queries issued D.</a:t>
            </a:r>
          </a:p>
        </p:txBody>
      </p:sp>
    </p:spTree>
    <p:extLst>
      <p:ext uri="{BB962C8B-B14F-4D97-AF65-F5344CB8AC3E}">
        <p14:creationId xmlns:p14="http://schemas.microsoft.com/office/powerpoint/2010/main" val="150610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9311</TotalTime>
  <Words>1084</Words>
  <Application>Microsoft Office PowerPoint</Application>
  <PresentationFormat>Widescreen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Wingdings</vt:lpstr>
      <vt:lpstr>Retrospect</vt:lpstr>
      <vt:lpstr>Query Reranking As A Service</vt:lpstr>
      <vt:lpstr>Ranked Retrieval Model</vt:lpstr>
      <vt:lpstr>Practical Challenges</vt:lpstr>
      <vt:lpstr>Motivation</vt:lpstr>
      <vt:lpstr>Applications</vt:lpstr>
      <vt:lpstr>Critical Requirements</vt:lpstr>
      <vt:lpstr>Solution Novelty: Baselines</vt:lpstr>
      <vt:lpstr>Database Model</vt:lpstr>
      <vt:lpstr>Problem Statement</vt:lpstr>
      <vt:lpstr>1D-RERANK</vt:lpstr>
      <vt:lpstr>1D Re-Ranking Problem</vt:lpstr>
      <vt:lpstr>1D-BASELINE</vt:lpstr>
      <vt:lpstr>1D-BINARY</vt:lpstr>
      <vt:lpstr>1D-RERANK</vt:lpstr>
      <vt:lpstr>MD-RERANK</vt:lpstr>
      <vt:lpstr>Applying Sorted-List Algorithms (e.g. TA) on 1D-RERANK </vt:lpstr>
      <vt:lpstr>MD-BASELINE</vt:lpstr>
      <vt:lpstr>MD-BINARY</vt:lpstr>
      <vt:lpstr>MD-RERANK</vt:lpstr>
      <vt:lpstr>Experiments setup</vt:lpstr>
      <vt:lpstr>Offline Experiment Results</vt:lpstr>
      <vt:lpstr>Offline Experiment Results</vt:lpstr>
      <vt:lpstr>Online Experiment Results</vt:lpstr>
      <vt:lpstr>Online Experiment Results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Asudeh</dc:creator>
  <cp:lastModifiedBy>Abolfazl Asudeh</cp:lastModifiedBy>
  <cp:revision>992</cp:revision>
  <dcterms:created xsi:type="dcterms:W3CDTF">2016-08-14T11:57:53Z</dcterms:created>
  <dcterms:modified xsi:type="dcterms:W3CDTF">2016-09-13T16:59:30Z</dcterms:modified>
</cp:coreProperties>
</file>