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5" r:id="rId9"/>
    <p:sldId id="271" r:id="rId10"/>
    <p:sldId id="266" r:id="rId11"/>
    <p:sldId id="272" r:id="rId12"/>
    <p:sldId id="269" r:id="rId13"/>
    <p:sldId id="273" r:id="rId14"/>
    <p:sldId id="274" r:id="rId15"/>
    <p:sldId id="275" r:id="rId16"/>
    <p:sldId id="276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0.3098207771334448</c:v>
                </c:pt>
                <c:pt idx="1">
                  <c:v>0.15740923367078097</c:v>
                </c:pt>
                <c:pt idx="2">
                  <c:v>0.44321445517075908</c:v>
                </c:pt>
                <c:pt idx="3">
                  <c:v>0.26321174983004048</c:v>
                </c:pt>
                <c:pt idx="4">
                  <c:v>0.54066559554365257</c:v>
                </c:pt>
                <c:pt idx="5">
                  <c:v>0.80591183239262865</c:v>
                </c:pt>
                <c:pt idx="6">
                  <c:v>0.81890291205161148</c:v>
                </c:pt>
                <c:pt idx="7">
                  <c:v>0.47677070992416792</c:v>
                </c:pt>
                <c:pt idx="8">
                  <c:v>0.36361517947490551</c:v>
                </c:pt>
                <c:pt idx="9">
                  <c:v>0.51386252021090195</c:v>
                </c:pt>
                <c:pt idx="10">
                  <c:v>3.8966964011778904E-2</c:v>
                </c:pt>
                <c:pt idx="11">
                  <c:v>0.6548331686997968</c:v>
                </c:pt>
                <c:pt idx="12">
                  <c:v>0.50442163267277484</c:v>
                </c:pt>
                <c:pt idx="13">
                  <c:v>0.10369835519037685</c:v>
                </c:pt>
                <c:pt idx="14">
                  <c:v>0.83287072397924988</c:v>
                </c:pt>
                <c:pt idx="15">
                  <c:v>0.41383155691398665</c:v>
                </c:pt>
                <c:pt idx="16">
                  <c:v>0.60448318468334794</c:v>
                </c:pt>
                <c:pt idx="17">
                  <c:v>0.24022526159812818</c:v>
                </c:pt>
                <c:pt idx="18">
                  <c:v>0.62443185257185008</c:v>
                </c:pt>
                <c:pt idx="19">
                  <c:v>0.4391885513185938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2.6060855373782887E-2</c:v>
                </c:pt>
                <c:pt idx="1">
                  <c:v>0.61590410815790331</c:v>
                </c:pt>
                <c:pt idx="2">
                  <c:v>0.22872896630589312</c:v>
                </c:pt>
                <c:pt idx="3">
                  <c:v>0.60896997760411764</c:v>
                </c:pt>
                <c:pt idx="4">
                  <c:v>0.20800254620878955</c:v>
                </c:pt>
                <c:pt idx="5">
                  <c:v>0.46582835016223723</c:v>
                </c:pt>
                <c:pt idx="6">
                  <c:v>0.78814518452771976</c:v>
                </c:pt>
                <c:pt idx="7">
                  <c:v>0.75650072825490711</c:v>
                </c:pt>
                <c:pt idx="8">
                  <c:v>0.19775448833032838</c:v>
                </c:pt>
                <c:pt idx="9">
                  <c:v>0.24118148025871422</c:v>
                </c:pt>
                <c:pt idx="10">
                  <c:v>0.35995241552083634</c:v>
                </c:pt>
                <c:pt idx="11">
                  <c:v>0.33240563156712022</c:v>
                </c:pt>
                <c:pt idx="12">
                  <c:v>0.65163333392046474</c:v>
                </c:pt>
                <c:pt idx="13">
                  <c:v>0.10651440285980307</c:v>
                </c:pt>
                <c:pt idx="14">
                  <c:v>0.52353195682099551</c:v>
                </c:pt>
                <c:pt idx="15">
                  <c:v>0.27379331306320542</c:v>
                </c:pt>
                <c:pt idx="16">
                  <c:v>0.66173386575153359</c:v>
                </c:pt>
                <c:pt idx="17">
                  <c:v>0.73195292627843112</c:v>
                </c:pt>
                <c:pt idx="18">
                  <c:v>0.40026185320062624</c:v>
                </c:pt>
                <c:pt idx="19">
                  <c:v>0.30178535832511699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3046168"/>
        <c:axId val="323045776"/>
      </c:scatterChart>
      <c:valAx>
        <c:axId val="32304616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045776"/>
        <c:crosses val="autoZero"/>
        <c:crossBetween val="midCat"/>
      </c:valAx>
      <c:valAx>
        <c:axId val="32304577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046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3500">
                <a:solidFill>
                  <a:schemeClr val="accent1"/>
                </a:solidFill>
              </a:ln>
              <a:effectLst/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0.3098207771334448</c:v>
                </c:pt>
                <c:pt idx="1">
                  <c:v>0.15740923367078097</c:v>
                </c:pt>
                <c:pt idx="2">
                  <c:v>0.44321445517075908</c:v>
                </c:pt>
                <c:pt idx="3">
                  <c:v>0.26321174983004048</c:v>
                </c:pt>
                <c:pt idx="4">
                  <c:v>0.54066559554365257</c:v>
                </c:pt>
                <c:pt idx="5">
                  <c:v>0.80591183239262865</c:v>
                </c:pt>
                <c:pt idx="6">
                  <c:v>0.81890291205161148</c:v>
                </c:pt>
                <c:pt idx="7">
                  <c:v>0.47677070992416792</c:v>
                </c:pt>
                <c:pt idx="8">
                  <c:v>0.36361517947490551</c:v>
                </c:pt>
                <c:pt idx="9">
                  <c:v>0.51386252021090195</c:v>
                </c:pt>
                <c:pt idx="10">
                  <c:v>3.8966964011778904E-2</c:v>
                </c:pt>
                <c:pt idx="11">
                  <c:v>0.6548331686997968</c:v>
                </c:pt>
                <c:pt idx="12">
                  <c:v>0.50442163267277484</c:v>
                </c:pt>
                <c:pt idx="13">
                  <c:v>0.10369835519037685</c:v>
                </c:pt>
                <c:pt idx="14">
                  <c:v>0.83287072397924988</c:v>
                </c:pt>
                <c:pt idx="15">
                  <c:v>0.41383155691398665</c:v>
                </c:pt>
                <c:pt idx="16">
                  <c:v>0.60448318468334794</c:v>
                </c:pt>
                <c:pt idx="17">
                  <c:v>0.24022526159812818</c:v>
                </c:pt>
                <c:pt idx="18">
                  <c:v>0.62443185257185008</c:v>
                </c:pt>
                <c:pt idx="19">
                  <c:v>0.4391885513185938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2.6060855373782887E-2</c:v>
                </c:pt>
                <c:pt idx="1">
                  <c:v>0.61590410815790331</c:v>
                </c:pt>
                <c:pt idx="2">
                  <c:v>0.22872896630589312</c:v>
                </c:pt>
                <c:pt idx="3">
                  <c:v>0.60896997760411764</c:v>
                </c:pt>
                <c:pt idx="4">
                  <c:v>0.20800254620878955</c:v>
                </c:pt>
                <c:pt idx="5">
                  <c:v>0.46582835016223723</c:v>
                </c:pt>
                <c:pt idx="6">
                  <c:v>0.78814518452771976</c:v>
                </c:pt>
                <c:pt idx="7">
                  <c:v>0.75650072825490711</c:v>
                </c:pt>
                <c:pt idx="8">
                  <c:v>0.19775448833032838</c:v>
                </c:pt>
                <c:pt idx="9">
                  <c:v>0.24118148025871422</c:v>
                </c:pt>
                <c:pt idx="10">
                  <c:v>0.35995241552083634</c:v>
                </c:pt>
                <c:pt idx="11">
                  <c:v>0.33240563156712022</c:v>
                </c:pt>
                <c:pt idx="12">
                  <c:v>0.65163333392046474</c:v>
                </c:pt>
                <c:pt idx="13">
                  <c:v>0.10651440285980307</c:v>
                </c:pt>
                <c:pt idx="14">
                  <c:v>0.52353195682099551</c:v>
                </c:pt>
                <c:pt idx="15">
                  <c:v>0.27379331306320542</c:v>
                </c:pt>
                <c:pt idx="16">
                  <c:v>0.66173386575153359</c:v>
                </c:pt>
                <c:pt idx="17">
                  <c:v>0.73195292627843112</c:v>
                </c:pt>
                <c:pt idx="18">
                  <c:v>0.40026185320062624</c:v>
                </c:pt>
                <c:pt idx="19">
                  <c:v>0.30178535832511699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6289216"/>
        <c:axId val="376287648"/>
      </c:scatterChart>
      <c:valAx>
        <c:axId val="3762892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287648"/>
        <c:crosses val="autoZero"/>
        <c:crossBetween val="midCat"/>
      </c:valAx>
      <c:valAx>
        <c:axId val="3762876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28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Sheet1!$C$3:$C$12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1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1</c:v>
                </c:pt>
                <c:pt idx="8">
                  <c:v>9</c:v>
                </c:pt>
                <c:pt idx="9">
                  <c:v>1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4</c:v>
                </c:pt>
                <c:pt idx="1">
                  <c:v>6</c:v>
                </c:pt>
                <c:pt idx="2">
                  <c:v>0</c:v>
                </c:pt>
                <c:pt idx="3">
                  <c:v>6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7</c:v>
                </c:pt>
                <c:pt idx="8">
                  <c:v>9</c:v>
                </c:pt>
                <c:pt idx="9">
                  <c:v>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8171664"/>
        <c:axId val="548174800"/>
      </c:scatterChart>
      <c:valAx>
        <c:axId val="54817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74800"/>
        <c:crosses val="autoZero"/>
        <c:crossBetween val="midCat"/>
        <c:majorUnit val="1"/>
      </c:valAx>
      <c:valAx>
        <c:axId val="54817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71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A13BB-3DC7-4DFA-87F4-18C1A179EB17}" type="datetimeFigureOut">
              <a:rPr lang="en-US" smtClean="0"/>
              <a:t>8/28/2016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45997-0C7D-4955-8358-03489A98B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9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45997-0C7D-4955-8358-03489A98BD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78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5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6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6F0C48-ADC5-43CB-AA9A-8CF206FDB12D}" type="datetimeFigureOut">
              <a:rPr lang="en-US" smtClean="0"/>
              <a:t>8/27/2016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E02C47-99CB-49FE-8E6A-2B45FDBA2B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5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52530"/>
            <a:ext cx="10058400" cy="248981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Discovering </a:t>
            </a:r>
            <a:r>
              <a:rPr lang="en-US" b="1" dirty="0"/>
              <a:t>the Skyline of Web </a:t>
            </a:r>
            <a:r>
              <a:rPr lang="en-US" b="1" dirty="0" smtClean="0"/>
              <a:t>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138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Abolfazl Asudeh</a:t>
            </a:r>
          </a:p>
          <a:p>
            <a:r>
              <a:rPr lang="en-US" dirty="0" err="1"/>
              <a:t>Saravanan</a:t>
            </a:r>
            <a:r>
              <a:rPr lang="en-US" dirty="0"/>
              <a:t> </a:t>
            </a:r>
            <a:r>
              <a:rPr lang="en-US" dirty="0" err="1" smtClean="0"/>
              <a:t>Thirumuruganathan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Nan Zhang</a:t>
            </a:r>
          </a:p>
          <a:p>
            <a:r>
              <a:rPr lang="en-US" dirty="0" err="1" smtClean="0"/>
              <a:t>Gautam</a:t>
            </a:r>
            <a:r>
              <a:rPr lang="en-US" dirty="0" smtClean="0"/>
              <a:t> </a:t>
            </a:r>
            <a:r>
              <a:rPr lang="en-US" dirty="0" err="1" smtClean="0"/>
              <a:t>DaS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39" y="139614"/>
            <a:ext cx="2129929" cy="1703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the george washington university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79" y="139614"/>
            <a:ext cx="1703942" cy="17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t arlingt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320" y="139614"/>
            <a:ext cx="1703941" cy="170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1187" y="6413800"/>
            <a:ext cx="433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© 2016 </a:t>
            </a:r>
            <a:r>
              <a:rPr lang="en-US" i="1" dirty="0">
                <a:solidFill>
                  <a:schemeClr val="bg1"/>
                </a:solidFill>
              </a:rPr>
              <a:t>VLDB Endowment </a:t>
            </a:r>
            <a:r>
              <a:rPr lang="en-US" i="1" dirty="0" smtClean="0">
                <a:solidFill>
                  <a:schemeClr val="bg1"/>
                </a:solidFill>
              </a:rPr>
              <a:t>21508097/16/03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Image result for dallas skyl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8" y="139614"/>
            <a:ext cx="2555913" cy="1703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49200" y="4449409"/>
            <a:ext cx="5230406" cy="2102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cap="all" spc="200" dirty="0">
                <a:solidFill>
                  <a:srgbClr val="637052"/>
                </a:solidFill>
                <a:latin typeface="Calibri Light" panose="020F0302020204030204"/>
              </a:rPr>
              <a:t>University of Texas at </a:t>
            </a:r>
            <a:r>
              <a:rPr lang="en-US" sz="2000" cap="all" spc="200" dirty="0" smtClean="0">
                <a:solidFill>
                  <a:srgbClr val="637052"/>
                </a:solidFill>
                <a:latin typeface="Calibri Light" panose="020F0302020204030204"/>
              </a:rPr>
              <a:t>Arlington</a:t>
            </a:r>
          </a:p>
          <a:p>
            <a:pPr lvl="0"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2000" cap="all" spc="200" dirty="0">
                <a:solidFill>
                  <a:srgbClr val="637052"/>
                </a:solidFill>
                <a:latin typeface="Calibri Light" panose="020F0302020204030204"/>
              </a:rPr>
              <a:t>University of Texas at </a:t>
            </a:r>
            <a:r>
              <a:rPr lang="en-US" sz="2000" cap="all" spc="200" dirty="0" smtClean="0">
                <a:solidFill>
                  <a:srgbClr val="637052"/>
                </a:solidFill>
                <a:latin typeface="Calibri Light" panose="020F0302020204030204"/>
              </a:rPr>
              <a:t>Arlington</a:t>
            </a:r>
          </a:p>
          <a:p>
            <a:pPr lvl="0"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2200" cap="all" spc="200" dirty="0">
                <a:solidFill>
                  <a:srgbClr val="637052"/>
                </a:solidFill>
                <a:latin typeface="Calibri Light" panose="020F0302020204030204"/>
              </a:rPr>
              <a:t>George Washington </a:t>
            </a:r>
            <a:r>
              <a:rPr lang="en-US" sz="2200" cap="all" spc="200" dirty="0" smtClean="0">
                <a:solidFill>
                  <a:srgbClr val="637052"/>
                </a:solidFill>
                <a:latin typeface="Calibri Light" panose="020F0302020204030204"/>
              </a:rPr>
              <a:t>University</a:t>
            </a:r>
          </a:p>
          <a:p>
            <a:pPr lvl="0" algn="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2200" cap="all" spc="200" dirty="0">
                <a:solidFill>
                  <a:srgbClr val="637052"/>
                </a:solidFill>
                <a:latin typeface="Calibri Light" panose="020F0302020204030204"/>
              </a:rPr>
              <a:t>University of Texas at Arlington</a:t>
            </a:r>
            <a:endParaRPr lang="en-US" sz="2000" cap="all" spc="200" dirty="0">
              <a:solidFill>
                <a:srgbClr val="637052"/>
              </a:solidFill>
              <a:latin typeface="Calibri Light" panose="020F0302020204030204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RQ Skyline </a:t>
            </a:r>
            <a:r>
              <a:rPr lang="en-US" dirty="0"/>
              <a:t>Discovery </a:t>
            </a:r>
            <a:r>
              <a:rPr lang="en-US" dirty="0" smtClean="0"/>
              <a:t>(RQ-DB-SKY</a:t>
            </a:r>
            <a:r>
              <a:rPr lang="en-US" dirty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</a:t>
            </a:r>
            <a:r>
              <a:rPr lang="en-US" dirty="0" smtClean="0"/>
              <a:t>igh-level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we have the freedom to specify the lower (as well as the upper) bound.</a:t>
            </a:r>
          </a:p>
          <a:p>
            <a:pPr lvl="1"/>
            <a:r>
              <a:rPr lang="en-US" dirty="0" smtClean="0"/>
              <a:t>can partition the search space to </a:t>
            </a:r>
            <a:r>
              <a:rPr lang="en-US" i="1" dirty="0" smtClean="0"/>
              <a:t>mutually exclusive </a:t>
            </a:r>
            <a:r>
              <a:rPr lang="en-US" dirty="0" smtClean="0"/>
              <a:t>sub-spaces</a:t>
            </a:r>
          </a:p>
          <a:p>
            <a:pPr lvl="2"/>
            <a:r>
              <a:rPr lang="en-US" sz="1800" dirty="0" smtClean="0">
                <a:sym typeface="Wingdings" panose="05000000000000000000" pitchFamily="2" charset="2"/>
              </a:rPr>
              <a:t> discover each tuple at most once!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56972" y="2817580"/>
            <a:ext cx="5396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: select *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: select * where A</a:t>
            </a:r>
            <a:r>
              <a:rPr lang="en-US" baseline="-25000" dirty="0" smtClean="0"/>
              <a:t>1</a:t>
            </a:r>
            <a:r>
              <a:rPr lang="en-US" dirty="0" smtClean="0"/>
              <a:t>&lt;t</a:t>
            </a:r>
            <a:r>
              <a:rPr lang="en-US" baseline="-25000" dirty="0" smtClean="0"/>
              <a:t>1</a:t>
            </a:r>
            <a:r>
              <a:rPr lang="en-US" dirty="0" smtClean="0"/>
              <a:t>[A</a:t>
            </a:r>
            <a:r>
              <a:rPr lang="en-US" baseline="-25000" dirty="0" smtClean="0"/>
              <a:t>1</a:t>
            </a:r>
            <a:r>
              <a:rPr lang="en-US" dirty="0" smtClean="0"/>
              <a:t>]</a:t>
            </a:r>
          </a:p>
          <a:p>
            <a:r>
              <a:rPr lang="en-US" dirty="0" smtClean="0"/>
              <a:t>q</a:t>
            </a:r>
            <a:r>
              <a:rPr lang="en-US" baseline="-25000" dirty="0" smtClean="0"/>
              <a:t>3</a:t>
            </a:r>
            <a:r>
              <a:rPr lang="en-US" dirty="0" smtClean="0"/>
              <a:t>: </a:t>
            </a:r>
            <a:r>
              <a:rPr lang="en-US" dirty="0"/>
              <a:t>select * where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≥t</a:t>
            </a:r>
            <a:r>
              <a:rPr lang="en-US" baseline="-25000" dirty="0" smtClean="0"/>
              <a:t>1</a:t>
            </a:r>
            <a:r>
              <a:rPr lang="en-US" dirty="0" smtClean="0"/>
              <a:t>[A</a:t>
            </a:r>
            <a:r>
              <a:rPr lang="en-US" baseline="-25000" dirty="0" smtClean="0"/>
              <a:t>1</a:t>
            </a:r>
            <a:r>
              <a:rPr lang="en-US" dirty="0" smtClean="0"/>
              <a:t>] and A</a:t>
            </a:r>
            <a:r>
              <a:rPr lang="en-US" baseline="-25000" dirty="0" smtClean="0"/>
              <a:t>2</a:t>
            </a:r>
            <a:r>
              <a:rPr lang="en-US" dirty="0"/>
              <a:t>&lt;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[A</a:t>
            </a:r>
            <a:r>
              <a:rPr lang="en-US" baseline="-25000" dirty="0" smtClean="0"/>
              <a:t>2</a:t>
            </a:r>
            <a:r>
              <a:rPr lang="en-US" dirty="0" smtClean="0"/>
              <a:t>] </a:t>
            </a:r>
            <a:endParaRPr lang="en-US" dirty="0"/>
          </a:p>
          <a:p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: select * where A</a:t>
            </a:r>
            <a:r>
              <a:rPr lang="en-US" baseline="-25000" dirty="0"/>
              <a:t>1</a:t>
            </a:r>
            <a:r>
              <a:rPr lang="en-US" dirty="0"/>
              <a:t>≥t</a:t>
            </a:r>
            <a:r>
              <a:rPr lang="en-US" baseline="-25000" dirty="0"/>
              <a:t>1</a:t>
            </a:r>
            <a:r>
              <a:rPr lang="en-US" dirty="0"/>
              <a:t>[A</a:t>
            </a:r>
            <a:r>
              <a:rPr lang="en-US" baseline="-25000" dirty="0"/>
              <a:t>1</a:t>
            </a:r>
            <a:r>
              <a:rPr lang="en-US" dirty="0"/>
              <a:t>] and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≥t</a:t>
            </a:r>
            <a:r>
              <a:rPr lang="en-US" baseline="-25000" dirty="0" smtClean="0"/>
              <a:t>1</a:t>
            </a:r>
            <a:r>
              <a:rPr lang="en-US" dirty="0" smtClean="0"/>
              <a:t>[A</a:t>
            </a:r>
            <a:r>
              <a:rPr lang="en-US" baseline="-25000" dirty="0" smtClean="0"/>
              <a:t>2</a:t>
            </a:r>
            <a:r>
              <a:rPr lang="en-US" dirty="0" smtClean="0"/>
              <a:t>] and A</a:t>
            </a:r>
            <a:r>
              <a:rPr lang="en-US" baseline="-25000" dirty="0"/>
              <a:t>3</a:t>
            </a:r>
            <a:r>
              <a:rPr lang="en-US" dirty="0" smtClean="0"/>
              <a:t>&lt;t</a:t>
            </a:r>
            <a:r>
              <a:rPr lang="en-US" baseline="-25000" dirty="0" smtClean="0"/>
              <a:t>1</a:t>
            </a:r>
            <a:r>
              <a:rPr lang="en-US" dirty="0" smtClean="0"/>
              <a:t>[A</a:t>
            </a:r>
            <a:r>
              <a:rPr lang="en-US" baseline="-25000" dirty="0" smtClean="0"/>
              <a:t>3</a:t>
            </a:r>
            <a:r>
              <a:rPr lang="en-US" dirty="0" smtClean="0"/>
              <a:t>] </a:t>
            </a:r>
            <a:endParaRPr lang="en-US" dirty="0"/>
          </a:p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6" name="Curved Connector 5"/>
          <p:cNvCxnSpPr/>
          <p:nvPr/>
        </p:nvCxnSpPr>
        <p:spPr>
          <a:xfrm rot="10800000" flipV="1">
            <a:off x="8908474" y="3898288"/>
            <a:ext cx="955962" cy="81656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288058">
            <a:off x="7321575" y="4758836"/>
            <a:ext cx="403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every returned tuple is skyline!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Can be as bad as crawling all the tuple</a:t>
            </a:r>
            <a:endParaRPr lang="en-US" dirty="0"/>
          </a:p>
        </p:txBody>
      </p:sp>
      <p:cxnSp>
        <p:nvCxnSpPr>
          <p:cNvPr id="14" name="Curved Connector 13"/>
          <p:cNvCxnSpPr>
            <a:stCxn id="7" idx="1"/>
          </p:cNvCxnSpPr>
          <p:nvPr/>
        </p:nvCxnSpPr>
        <p:spPr>
          <a:xfrm rot="10800000" flipV="1">
            <a:off x="6456972" y="4343032"/>
            <a:ext cx="1004684" cy="923721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9428" y="4592473"/>
            <a:ext cx="718498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dirty="0"/>
              <a:t>Resolution: combine it with SQ-DB-SKY</a:t>
            </a:r>
            <a:br>
              <a:rPr lang="en-US" sz="2800" dirty="0"/>
            </a:br>
            <a:r>
              <a:rPr lang="en-US" sz="2800" dirty="0"/>
              <a:t>if a query matches one of the previously</a:t>
            </a:r>
            <a:br>
              <a:rPr lang="en-US" sz="2800" dirty="0"/>
            </a:br>
            <a:r>
              <a:rPr lang="en-US" sz="2800" dirty="0"/>
              <a:t>discovered skylines, switch to partitioning mode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598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stCxn id="19" idx="4"/>
            <a:endCxn id="47" idx="0"/>
          </p:cNvCxnSpPr>
          <p:nvPr/>
        </p:nvCxnSpPr>
        <p:spPr>
          <a:xfrm>
            <a:off x="7128495" y="2944667"/>
            <a:ext cx="6572" cy="3406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 smtClean="0"/>
              <a:t>Q-DB-SKY: </a:t>
            </a:r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7055" y="1841885"/>
          <a:ext cx="2969492" cy="346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73"/>
                <a:gridCol w="742373"/>
                <a:gridCol w="742373"/>
                <a:gridCol w="742373"/>
              </a:tblGrid>
              <a:tr h="69288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6928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6928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6928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6928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677891" y="1066800"/>
            <a:ext cx="901209" cy="918153"/>
            <a:chOff x="6677891" y="1066800"/>
            <a:chExt cx="901209" cy="918153"/>
          </a:xfrm>
        </p:grpSpPr>
        <p:sp>
          <p:nvSpPr>
            <p:cNvPr id="14" name="TextBox 13"/>
            <p:cNvSpPr txBox="1"/>
            <p:nvPr/>
          </p:nvSpPr>
          <p:spPr>
            <a:xfrm>
              <a:off x="6677891" y="1066800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select *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781965" y="1351216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q</a:t>
              </a:r>
              <a:r>
                <a:rPr lang="en-US" baseline="-25000" dirty="0" smtClean="0">
                  <a:solidFill>
                    <a:prstClr val="white"/>
                  </a:solidFill>
                </a:rPr>
                <a:t>1</a:t>
              </a:r>
              <a:r>
                <a:rPr lang="en-US" dirty="0" smtClean="0">
                  <a:solidFill>
                    <a:prstClr val="white"/>
                  </a:solidFill>
                </a:rPr>
                <a:t>:t</a:t>
              </a:r>
              <a:r>
                <a:rPr lang="en-US" baseline="-25000" dirty="0" smtClean="0">
                  <a:solidFill>
                    <a:prstClr val="white"/>
                  </a:solidFill>
                </a:rPr>
                <a:t>3</a:t>
              </a:r>
              <a:endParaRPr lang="en-US" baseline="-25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02151" y="2047880"/>
            <a:ext cx="1314975" cy="896787"/>
            <a:chOff x="6471008" y="1040254"/>
            <a:chExt cx="1314975" cy="896787"/>
          </a:xfrm>
        </p:grpSpPr>
        <p:sp>
          <p:nvSpPr>
            <p:cNvPr id="18" name="TextBox 17"/>
            <p:cNvSpPr txBox="1"/>
            <p:nvPr/>
          </p:nvSpPr>
          <p:spPr>
            <a:xfrm>
              <a:off x="6471008" y="1040254"/>
              <a:ext cx="131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where A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&lt;3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750822" y="1303304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q</a:t>
              </a:r>
              <a:r>
                <a:rPr lang="en-US" baseline="-25000" dirty="0" smtClean="0">
                  <a:solidFill>
                    <a:prstClr val="white"/>
                  </a:solidFill>
                </a:rPr>
                <a:t>3</a:t>
              </a:r>
              <a:r>
                <a:rPr lang="en-US" dirty="0" smtClean="0">
                  <a:solidFill>
                    <a:prstClr val="white"/>
                  </a:solidFill>
                </a:rPr>
                <a:t>:t</a:t>
              </a:r>
              <a:r>
                <a:rPr lang="en-US" baseline="-25000" dirty="0" smtClean="0">
                  <a:solidFill>
                    <a:prstClr val="white"/>
                  </a:solidFill>
                </a:rPr>
                <a:t>4</a:t>
              </a:r>
              <a:endParaRPr lang="en-US" baseline="-250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21" name="Straight Arrow Connector 20"/>
          <p:cNvCxnSpPr>
            <a:stCxn id="15" idx="2"/>
            <a:endCxn id="22" idx="0"/>
          </p:cNvCxnSpPr>
          <p:nvPr/>
        </p:nvCxnSpPr>
        <p:spPr>
          <a:xfrm flipH="1">
            <a:off x="5292432" y="1668085"/>
            <a:ext cx="1489533" cy="462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34944" y="2131081"/>
            <a:ext cx="1314975" cy="763053"/>
            <a:chOff x="5604767" y="2131081"/>
            <a:chExt cx="1314975" cy="763053"/>
          </a:xfrm>
        </p:grpSpPr>
        <p:sp>
          <p:nvSpPr>
            <p:cNvPr id="22" name="TextBox 21"/>
            <p:cNvSpPr txBox="1"/>
            <p:nvPr/>
          </p:nvSpPr>
          <p:spPr>
            <a:xfrm>
              <a:off x="5604767" y="2131081"/>
              <a:ext cx="131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where A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&lt;1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18909" y="2434427"/>
              <a:ext cx="740094" cy="459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q</a:t>
              </a:r>
              <a:r>
                <a:rPr lang="en-US" baseline="-25000" dirty="0" smtClean="0">
                  <a:solidFill>
                    <a:prstClr val="white"/>
                  </a:solidFill>
                </a:rPr>
                <a:t>2</a:t>
              </a:r>
              <a:r>
                <a:rPr lang="en-US" dirty="0" smtClean="0">
                  <a:solidFill>
                    <a:prstClr val="white"/>
                  </a:solidFill>
                </a:rPr>
                <a:t>:null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28926" y="4119196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</a:t>
            </a:r>
            <a:r>
              <a:rPr lang="en-US" baseline="-25000" dirty="0" smtClean="0">
                <a:solidFill>
                  <a:prstClr val="white"/>
                </a:solidFill>
              </a:rPr>
              <a:t>8</a:t>
            </a:r>
            <a:r>
              <a:rPr lang="en-US" dirty="0" smtClean="0">
                <a:solidFill>
                  <a:prstClr val="white"/>
                </a:solidFill>
              </a:rPr>
              <a:t>:null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stCxn id="15" idx="4"/>
          </p:cNvCxnSpPr>
          <p:nvPr/>
        </p:nvCxnSpPr>
        <p:spPr>
          <a:xfrm>
            <a:off x="7128495" y="1984953"/>
            <a:ext cx="0" cy="2379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415909">
            <a:off x="7511676" y="379160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and A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&lt;9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15" idx="6"/>
          </p:cNvCxnSpPr>
          <p:nvPr/>
        </p:nvCxnSpPr>
        <p:spPr>
          <a:xfrm>
            <a:off x="7475025" y="1668085"/>
            <a:ext cx="1655120" cy="3797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510186" y="1941107"/>
            <a:ext cx="1276503" cy="896787"/>
            <a:chOff x="6471008" y="1040254"/>
            <a:chExt cx="1276503" cy="896787"/>
          </a:xfrm>
        </p:grpSpPr>
        <p:sp>
          <p:nvSpPr>
            <p:cNvPr id="38" name="TextBox 37"/>
            <p:cNvSpPr txBox="1"/>
            <p:nvPr/>
          </p:nvSpPr>
          <p:spPr>
            <a:xfrm>
              <a:off x="6471008" y="1040254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where A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&lt;7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750822" y="1303304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q</a:t>
              </a:r>
              <a:r>
                <a:rPr lang="en-US" baseline="-25000" dirty="0" smtClean="0">
                  <a:solidFill>
                    <a:prstClr val="white"/>
                  </a:solidFill>
                </a:rPr>
                <a:t>4</a:t>
              </a:r>
              <a:r>
                <a:rPr lang="en-US" dirty="0" smtClean="0">
                  <a:solidFill>
                    <a:prstClr val="white"/>
                  </a:solidFill>
                </a:rPr>
                <a:t>:t</a:t>
              </a:r>
              <a:r>
                <a:rPr lang="en-US" baseline="-25000" dirty="0">
                  <a:solidFill>
                    <a:prstClr val="white"/>
                  </a:solidFill>
                </a:rPr>
                <a:t>4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28926" y="2807913"/>
            <a:ext cx="1864498" cy="794262"/>
            <a:chOff x="5818909" y="2043404"/>
            <a:chExt cx="1864498" cy="794262"/>
          </a:xfrm>
        </p:grpSpPr>
        <p:sp>
          <p:nvSpPr>
            <p:cNvPr id="41" name="TextBox 40"/>
            <p:cNvSpPr txBox="1"/>
            <p:nvPr/>
          </p:nvSpPr>
          <p:spPr>
            <a:xfrm rot="20281460">
              <a:off x="6647546" y="2043404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and A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&lt;3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18909" y="2434427"/>
              <a:ext cx="740094" cy="4032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q</a:t>
              </a:r>
              <a:r>
                <a:rPr lang="en-US" baseline="-25000" dirty="0" smtClean="0">
                  <a:solidFill>
                    <a:prstClr val="white"/>
                  </a:solidFill>
                </a:rPr>
                <a:t>5</a:t>
              </a:r>
              <a:r>
                <a:rPr lang="en-US" dirty="0" smtClean="0">
                  <a:solidFill>
                    <a:prstClr val="white"/>
                  </a:solidFill>
                </a:rPr>
                <a:t>:null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4" name="Straight Arrow Connector 43"/>
          <p:cNvCxnSpPr>
            <a:stCxn id="19" idx="3"/>
            <a:endCxn id="42" idx="3"/>
          </p:cNvCxnSpPr>
          <p:nvPr/>
        </p:nvCxnSpPr>
        <p:spPr>
          <a:xfrm flipH="1">
            <a:off x="5569020" y="2851858"/>
            <a:ext cx="1314441" cy="548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399148" y="2913645"/>
            <a:ext cx="1276503" cy="1005398"/>
            <a:chOff x="6399148" y="2913645"/>
            <a:chExt cx="1276503" cy="1005398"/>
          </a:xfrm>
        </p:grpSpPr>
        <p:sp>
          <p:nvSpPr>
            <p:cNvPr id="46" name="TextBox 45"/>
            <p:cNvSpPr txBox="1"/>
            <p:nvPr/>
          </p:nvSpPr>
          <p:spPr>
            <a:xfrm>
              <a:off x="6399148" y="2913645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where A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&lt;2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788537" y="3285306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q</a:t>
              </a:r>
              <a:r>
                <a:rPr lang="en-US" baseline="-25000" dirty="0" smtClean="0">
                  <a:solidFill>
                    <a:prstClr val="white"/>
                  </a:solidFill>
                </a:rPr>
                <a:t>6</a:t>
              </a:r>
              <a:r>
                <a:rPr lang="en-US" dirty="0" smtClean="0">
                  <a:solidFill>
                    <a:prstClr val="white"/>
                  </a:solidFill>
                </a:rPr>
                <a:t>:t</a:t>
              </a:r>
              <a:r>
                <a:rPr lang="en-US" baseline="-25000" dirty="0" smtClean="0">
                  <a:solidFill>
                    <a:prstClr val="white"/>
                  </a:solidFill>
                </a:rPr>
                <a:t>1</a:t>
              </a:r>
              <a:endParaRPr lang="en-US" baseline="-250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55" name="Straight Arrow Connector 54"/>
          <p:cNvCxnSpPr>
            <a:stCxn id="19" idx="5"/>
          </p:cNvCxnSpPr>
          <p:nvPr/>
        </p:nvCxnSpPr>
        <p:spPr>
          <a:xfrm>
            <a:off x="7373529" y="2851858"/>
            <a:ext cx="729449" cy="431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111131">
            <a:off x="7337561" y="281209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and A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&lt;3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85978" y="3295921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</a:t>
            </a:r>
            <a:r>
              <a:rPr lang="en-US" baseline="-25000" dirty="0" smtClean="0">
                <a:solidFill>
                  <a:prstClr val="white"/>
                </a:solidFill>
              </a:rPr>
              <a:t>7</a:t>
            </a:r>
            <a:r>
              <a:rPr lang="en-US" dirty="0" smtClean="0">
                <a:solidFill>
                  <a:prstClr val="white"/>
                </a:solidFill>
              </a:rPr>
              <a:t>:null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65020" y="4320815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</a:t>
            </a:r>
            <a:r>
              <a:rPr lang="en-US" baseline="-25000" dirty="0" smtClean="0">
                <a:solidFill>
                  <a:prstClr val="white"/>
                </a:solidFill>
              </a:rPr>
              <a:t>9</a:t>
            </a:r>
            <a:r>
              <a:rPr lang="en-US" dirty="0" smtClean="0">
                <a:solidFill>
                  <a:prstClr val="white"/>
                </a:solidFill>
              </a:rPr>
              <a:t>:null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66390" y="4320815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q</a:t>
            </a:r>
            <a:r>
              <a:rPr lang="en-US" baseline="-25000" dirty="0" smtClean="0">
                <a:solidFill>
                  <a:prstClr val="white"/>
                </a:solidFill>
              </a:rPr>
              <a:t>10</a:t>
            </a:r>
            <a:r>
              <a:rPr lang="en-US" dirty="0" smtClean="0">
                <a:solidFill>
                  <a:prstClr val="white"/>
                </a:solidFill>
              </a:rPr>
              <a:t>:null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6" name="Straight Arrow Connector 75"/>
          <p:cNvCxnSpPr>
            <a:stCxn id="47" idx="2"/>
          </p:cNvCxnSpPr>
          <p:nvPr/>
        </p:nvCxnSpPr>
        <p:spPr>
          <a:xfrm flipH="1">
            <a:off x="5601672" y="3602175"/>
            <a:ext cx="1186865" cy="5554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0319255">
            <a:off x="5627898" y="356733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and A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&lt;5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0" name="Straight Arrow Connector 79"/>
          <p:cNvCxnSpPr>
            <a:stCxn id="47" idx="4"/>
            <a:endCxn id="71" idx="0"/>
          </p:cNvCxnSpPr>
          <p:nvPr/>
        </p:nvCxnSpPr>
        <p:spPr>
          <a:xfrm>
            <a:off x="7135067" y="3919043"/>
            <a:ext cx="0" cy="4017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487363" y="3929801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where A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&lt;1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3" name="Straight Arrow Connector 82"/>
          <p:cNvCxnSpPr>
            <a:stCxn id="47" idx="5"/>
            <a:endCxn id="72" idx="0"/>
          </p:cNvCxnSpPr>
          <p:nvPr/>
        </p:nvCxnSpPr>
        <p:spPr>
          <a:xfrm>
            <a:off x="7380101" y="3826234"/>
            <a:ext cx="1056336" cy="4945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533168" y="952832"/>
            <a:ext cx="1054364" cy="26468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×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26317" y="2242650"/>
            <a:ext cx="1080655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R(q</a:t>
            </a:r>
            <a:r>
              <a:rPr lang="en-US" baseline="-25000" dirty="0" smtClean="0">
                <a:solidFill>
                  <a:prstClr val="white"/>
                </a:solidFill>
              </a:rPr>
              <a:t>4</a:t>
            </a:r>
            <a:r>
              <a:rPr lang="en-US" dirty="0" smtClean="0">
                <a:solidFill>
                  <a:prstClr val="white"/>
                </a:solidFill>
              </a:rPr>
              <a:t>): null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39846" y="1935577"/>
            <a:ext cx="218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where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&lt;7 and A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≥3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/>
      <p:bldP spid="56" grpId="0"/>
      <p:bldP spid="57" grpId="0" animBg="1"/>
      <p:bldP spid="71" grpId="0" animBg="1"/>
      <p:bldP spid="72" grpId="0" animBg="1"/>
      <p:bldP spid="78" grpId="0"/>
      <p:bldP spid="81" grpId="0"/>
      <p:bldP spid="3" grpId="0"/>
      <p:bldP spid="3" grpId="1"/>
      <p:bldP spid="50" grpId="0" animBg="1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PQ 2D </a:t>
            </a:r>
            <a:r>
              <a:rPr lang="en-US" dirty="0" smtClean="0"/>
              <a:t>Skyline </a:t>
            </a:r>
            <a:r>
              <a:rPr lang="en-US" dirty="0"/>
              <a:t>Discovery </a:t>
            </a:r>
            <a:r>
              <a:rPr lang="en-US" dirty="0" smtClean="0"/>
              <a:t>(PQ-2D-SKY</a:t>
            </a:r>
            <a:r>
              <a:rPr lang="en-US" dirty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3700"/>
            <a:ext cx="6096734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* </a:t>
            </a:r>
            <a:r>
              <a:rPr lang="en-US" dirty="0" smtClean="0">
                <a:sym typeface="Wingdings" panose="05000000000000000000" pitchFamily="2" charset="2"/>
              </a:rPr>
              <a:t> t</a:t>
            </a:r>
            <a:r>
              <a:rPr lang="en-US" baseline="-25000" dirty="0" smtClean="0">
                <a:sym typeface="Wingdings" panose="05000000000000000000" pitchFamily="2" charset="2"/>
              </a:rPr>
              <a:t>1</a:t>
            </a:r>
            <a:r>
              <a:rPr lang="en-US" dirty="0" smtClean="0">
                <a:sym typeface="Wingdings" panose="05000000000000000000" pitchFamily="2" charset="2"/>
              </a:rPr>
              <a:t>[5,1]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smtClean="0"/>
              <a:t>* where x=0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* where </a:t>
            </a:r>
            <a:r>
              <a:rPr lang="en-US" dirty="0" smtClean="0"/>
              <a:t>x=1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[1,4]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* where </a:t>
            </a:r>
            <a:r>
              <a:rPr lang="en-US" dirty="0" smtClean="0"/>
              <a:t>y=2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* where </a:t>
            </a:r>
            <a:r>
              <a:rPr lang="en-US" dirty="0" smtClean="0"/>
              <a:t>y=3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* where </a:t>
            </a:r>
            <a:r>
              <a:rPr lang="en-US" dirty="0" smtClean="0"/>
              <a:t>y=0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t</a:t>
            </a:r>
            <a:r>
              <a:rPr lang="en-US" baseline="-25000" dirty="0" smtClean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[7,0]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Proved to be instance optimal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068623"/>
              </p:ext>
            </p:extLst>
          </p:nvPr>
        </p:nvGraphicFramePr>
        <p:xfrm>
          <a:off x="7436385" y="1823700"/>
          <a:ext cx="4567593" cy="3621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5-Point Star 4"/>
          <p:cNvSpPr/>
          <p:nvPr/>
        </p:nvSpPr>
        <p:spPr>
          <a:xfrm>
            <a:off x="9635698" y="4690727"/>
            <a:ext cx="243068" cy="231493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10466967" y="5013977"/>
            <a:ext cx="243068" cy="231493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8766" y="5001658"/>
            <a:ext cx="1964367" cy="27542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0791" y="1927953"/>
            <a:ext cx="1806766" cy="267709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7623674" y="4683825"/>
            <a:ext cx="242370" cy="3178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8014250" y="4666374"/>
            <a:ext cx="242370" cy="3178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8014250" y="3719633"/>
            <a:ext cx="243068" cy="231493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72818" y="4055378"/>
            <a:ext cx="1262879" cy="61099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7788924" y="4351760"/>
            <a:ext cx="341523" cy="292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9074570" y="5001658"/>
            <a:ext cx="341523" cy="292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802434" y="4039389"/>
            <a:ext cx="341523" cy="292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878765" y="5001658"/>
            <a:ext cx="1964367" cy="27542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PQ Skyline Discovery (PQ-DB-SKY):</a:t>
            </a:r>
            <a:br>
              <a:rPr lang="en-US" dirty="0"/>
            </a:br>
            <a:r>
              <a:rPr lang="en-US" dirty="0" smtClean="0"/>
              <a:t>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m&gt;2, the problem changes drastically</a:t>
            </a:r>
          </a:p>
          <a:p>
            <a:pPr lvl="1"/>
            <a:r>
              <a:rPr lang="en-US" dirty="0"/>
              <a:t>unlike in the </a:t>
            </a:r>
            <a:r>
              <a:rPr lang="en-US" dirty="0" smtClean="0"/>
              <a:t>2D case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instance optimality becomes provably </a:t>
            </a:r>
            <a:r>
              <a:rPr lang="en-US" dirty="0" smtClean="0">
                <a:solidFill>
                  <a:srgbClr val="FF0000"/>
                </a:solidFill>
              </a:rPr>
              <a:t>unachievable!</a:t>
            </a:r>
          </a:p>
          <a:p>
            <a:pPr lvl="1"/>
            <a:r>
              <a:rPr lang="en-US" dirty="0" smtClean="0"/>
              <a:t>Even for a greedy solution over all 2D subspaces, PQ-2D-SKY is not directly applicable</a:t>
            </a:r>
          </a:p>
          <a:p>
            <a:pPr lvl="2"/>
            <a:r>
              <a:rPr lang="en-US" sz="1800" dirty="0" smtClean="0">
                <a:sym typeface="Wingdings" panose="05000000000000000000" pitchFamily="2" charset="2"/>
              </a:rPr>
              <a:t> PQ-2DSUB-SKY</a:t>
            </a:r>
            <a:endParaRPr lang="en-US" dirty="0"/>
          </a:p>
          <a:p>
            <a:r>
              <a:rPr lang="en-US" dirty="0" smtClean="0"/>
              <a:t>High-level greedy heuristic:</a:t>
            </a:r>
          </a:p>
          <a:p>
            <a:pPr lvl="1"/>
            <a:r>
              <a:rPr lang="en-US" dirty="0"/>
              <a:t>Prune search space based on </a:t>
            </a:r>
            <a:r>
              <a:rPr lang="en-US" dirty="0" smtClean="0"/>
              <a:t>the first discovered tuple</a:t>
            </a:r>
            <a:endParaRPr lang="en-US" dirty="0"/>
          </a:p>
          <a:p>
            <a:pPr lvl="1"/>
            <a:r>
              <a:rPr lang="en-US" dirty="0" smtClean="0"/>
              <a:t>while </a:t>
            </a:r>
            <a:r>
              <a:rPr lang="en-US" dirty="0"/>
              <a:t>search space is not fully </a:t>
            </a:r>
            <a:r>
              <a:rPr lang="en-US" dirty="0" smtClean="0"/>
              <a:t>explored, Pick </a:t>
            </a:r>
            <a:r>
              <a:rPr lang="en-US" dirty="0"/>
              <a:t>the 2D subspace </a:t>
            </a:r>
            <a:r>
              <a:rPr lang="en-US" dirty="0" smtClean="0"/>
              <a:t>with </a:t>
            </a:r>
            <a:r>
              <a:rPr lang="en-US" dirty="0"/>
              <a:t>largest </a:t>
            </a:r>
            <a:r>
              <a:rPr lang="en-US" dirty="0" smtClean="0"/>
              <a:t>domain sizes</a:t>
            </a:r>
            <a:br>
              <a:rPr lang="en-US" dirty="0" smtClean="0"/>
            </a:br>
            <a:r>
              <a:rPr lang="en-US" dirty="0" smtClean="0"/>
              <a:t>and apply PQ-2DSUB-SKY to identify its skylines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5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 </a:t>
            </a:r>
            <a:r>
              <a:rPr lang="en-US" dirty="0"/>
              <a:t>Skyline Discovery </a:t>
            </a:r>
            <a:r>
              <a:rPr lang="en-US" dirty="0" smtClean="0"/>
              <a:t>(MQ-DB-SKY):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combination of previously discussed algorithms.</a:t>
            </a:r>
          </a:p>
          <a:p>
            <a:r>
              <a:rPr lang="en-US" dirty="0" smtClean="0"/>
              <a:t>High-level idea: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apply the RQ-DB-SKY (or SQ-DB-SKY if one-ended) on range predicates.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the dominated-on-range-attributes regions according to the current skylines.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point-predicate value that can lead to a new skyline in the dominated regions</a:t>
            </a:r>
          </a:p>
          <a:p>
            <a:pPr marL="749808" lvl="1" indent="-457200"/>
            <a:r>
              <a:rPr lang="en-US" dirty="0" smtClean="0"/>
              <a:t> check if the query on that </a:t>
            </a:r>
            <a:r>
              <a:rPr lang="en-US" dirty="0" err="1" smtClean="0"/>
              <a:t>value&amp;region</a:t>
            </a:r>
            <a:r>
              <a:rPr lang="en-US" dirty="0" smtClean="0"/>
              <a:t> contains more than </a:t>
            </a:r>
            <a:r>
              <a:rPr lang="en-US" i="1" dirty="0" smtClean="0"/>
              <a:t>k</a:t>
            </a:r>
            <a:r>
              <a:rPr lang="en-US" dirty="0" smtClean="0"/>
              <a:t> tuples (while updating the skylines).</a:t>
            </a:r>
          </a:p>
          <a:p>
            <a:pPr marL="749808" lvl="1" indent="-457200"/>
            <a:r>
              <a:rPr lang="en-US" dirty="0" smtClean="0"/>
              <a:t>If so, crawl the tuples in its 2D subspaces and update the skyline.</a:t>
            </a:r>
          </a:p>
        </p:txBody>
      </p:sp>
    </p:spTree>
    <p:extLst>
      <p:ext uri="{BB962C8B-B14F-4D97-AF65-F5344CB8AC3E}">
        <p14:creationId xmlns:p14="http://schemas.microsoft.com/office/powerpoint/2010/main" val="41942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Simulating the hidden DB on top of an offline dataset.</a:t>
            </a:r>
          </a:p>
          <a:p>
            <a:pPr lvl="1"/>
            <a:r>
              <a:rPr lang="en-US" b="1" dirty="0"/>
              <a:t>US Department of Transportation </a:t>
            </a:r>
            <a:r>
              <a:rPr lang="en-US" dirty="0"/>
              <a:t>(DOT): </a:t>
            </a:r>
            <a:r>
              <a:rPr lang="en-US" dirty="0" smtClean="0"/>
              <a:t>457,013 tuples and over 28 attributes.</a:t>
            </a:r>
            <a:endParaRPr lang="en-US" dirty="0"/>
          </a:p>
          <a:p>
            <a:r>
              <a:rPr lang="en-US" dirty="0" smtClean="0"/>
              <a:t>Online Experiments</a:t>
            </a:r>
          </a:p>
          <a:p>
            <a:pPr lvl="1"/>
            <a:r>
              <a:rPr lang="en-US" b="1" dirty="0"/>
              <a:t>Blue Nile </a:t>
            </a:r>
            <a:r>
              <a:rPr lang="en-US" dirty="0"/>
              <a:t>(BN) diamonds: largest online retailer of diamonds; contained 209,666 tuples (</a:t>
            </a:r>
            <a:r>
              <a:rPr lang="en-US" dirty="0" smtClean="0"/>
              <a:t>diamonds) over </a:t>
            </a:r>
            <a:r>
              <a:rPr lang="en-US" dirty="0"/>
              <a:t>6 </a:t>
            </a:r>
            <a:r>
              <a:rPr lang="en-US" dirty="0" smtClean="0"/>
              <a:t>attributes.</a:t>
            </a:r>
            <a:endParaRPr lang="en-US" dirty="0"/>
          </a:p>
          <a:p>
            <a:pPr lvl="1"/>
            <a:r>
              <a:rPr lang="en-US" b="1" dirty="0" smtClean="0"/>
              <a:t>Google Flights </a:t>
            </a:r>
            <a:r>
              <a:rPr lang="en-US" dirty="0" smtClean="0"/>
              <a:t>(</a:t>
            </a:r>
            <a:r>
              <a:rPr lang="en-US" dirty="0"/>
              <a:t>GF): one of the largest flight search </a:t>
            </a:r>
            <a:r>
              <a:rPr lang="en-US" dirty="0" smtClean="0"/>
              <a:t>services; 4 ordinal attributes.</a:t>
            </a:r>
          </a:p>
          <a:p>
            <a:pPr lvl="1"/>
            <a:r>
              <a:rPr lang="en-US" b="1" dirty="0" smtClean="0"/>
              <a:t>Yahoo! Autos </a:t>
            </a:r>
            <a:r>
              <a:rPr lang="en-US" dirty="0" smtClean="0"/>
              <a:t>(YA</a:t>
            </a:r>
            <a:r>
              <a:rPr lang="en-US" dirty="0"/>
              <a:t>): offers a popular search service for used </a:t>
            </a:r>
            <a:r>
              <a:rPr lang="en-US" dirty="0" smtClean="0"/>
              <a:t>cars</a:t>
            </a:r>
            <a:r>
              <a:rPr lang="en-US" dirty="0"/>
              <a:t>; contained 125,149 </a:t>
            </a:r>
            <a:r>
              <a:rPr lang="en-US" dirty="0" smtClean="0"/>
              <a:t>cars within 30 mile of New York city; 3 ordinal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Experiment 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9" y="2908453"/>
            <a:ext cx="3214116" cy="2698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1642" y="2678352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RQ, Impact of </a:t>
            </a:r>
            <a:r>
              <a:rPr lang="en-US" i="1" dirty="0" smtClean="0"/>
              <a:t>k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86" y="2986464"/>
            <a:ext cx="3602144" cy="26940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12764" y="266801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RQ, Impact of </a:t>
            </a:r>
            <a:r>
              <a:rPr lang="en-US" i="1" dirty="0" smtClean="0"/>
              <a:t>n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516" y="3037351"/>
            <a:ext cx="3239164" cy="25463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3886" y="2679193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RQ, Impact of </a:t>
            </a:r>
            <a:r>
              <a:rPr lang="en-US" i="1" dirty="0" smtClean="0"/>
              <a:t>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225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Experiment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1642" y="2678352"/>
            <a:ext cx="194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Q, Impact of </a:t>
            </a:r>
            <a:r>
              <a:rPr lang="en-US" i="1" dirty="0" err="1" smtClean="0"/>
              <a:t>n,m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912764" y="2668019"/>
            <a:ext cx="172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Q, Impact of 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713886" y="2679193"/>
            <a:ext cx="17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Q, Impact of </a:t>
            </a:r>
            <a:r>
              <a:rPr lang="en-US" i="1" dirty="0" smtClean="0"/>
              <a:t>m</a:t>
            </a:r>
            <a:endParaRPr lang="en-US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0" y="2990817"/>
            <a:ext cx="3211991" cy="26133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29" y="2993736"/>
            <a:ext cx="3223221" cy="2634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368" y="2990817"/>
            <a:ext cx="3223742" cy="254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Experiment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1642" y="2678352"/>
            <a:ext cx="220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BN, anytime property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4912764" y="2668019"/>
            <a:ext cx="215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GF, </a:t>
            </a:r>
            <a:r>
              <a:rPr lang="en-US" dirty="0"/>
              <a:t>anytime property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498188" y="2678352"/>
            <a:ext cx="215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YA, </a:t>
            </a:r>
            <a:r>
              <a:rPr lang="en-US" dirty="0"/>
              <a:t>anytime property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01" y="2990817"/>
            <a:ext cx="3351952" cy="2593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161" y="2990817"/>
            <a:ext cx="3107216" cy="2597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586" y="3047684"/>
            <a:ext cx="3238282" cy="25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Hidden (web) Database</a:t>
            </a:r>
          </a:p>
          <a:p>
            <a:pPr lvl="1"/>
            <a:r>
              <a:rPr lang="en-US" sz="2000" dirty="0" smtClean="0"/>
              <a:t>Limited query interface</a:t>
            </a:r>
          </a:p>
          <a:p>
            <a:pPr lvl="1"/>
            <a:r>
              <a:rPr lang="en-US" dirty="0" smtClean="0"/>
              <a:t>Limited number of (Top-</a:t>
            </a:r>
            <a:r>
              <a:rPr lang="en-US" i="1" dirty="0" smtClean="0"/>
              <a:t>k</a:t>
            </a:r>
            <a:r>
              <a:rPr lang="en-US" dirty="0" smtClean="0"/>
              <a:t>) results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26728" y="2219190"/>
            <a:ext cx="2590800" cy="3444550"/>
            <a:chOff x="7065818" y="2424544"/>
            <a:chExt cx="2590800" cy="3444550"/>
          </a:xfrm>
        </p:grpSpPr>
        <p:sp>
          <p:nvSpPr>
            <p:cNvPr id="15" name="Left Bracket 14"/>
            <p:cNvSpPr/>
            <p:nvPr/>
          </p:nvSpPr>
          <p:spPr>
            <a:xfrm>
              <a:off x="7065818" y="2424545"/>
              <a:ext cx="180109" cy="3444549"/>
            </a:xfrm>
            <a:prstGeom prst="lef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/>
            <p:cNvSpPr/>
            <p:nvPr/>
          </p:nvSpPr>
          <p:spPr>
            <a:xfrm>
              <a:off x="9462655" y="2424544"/>
              <a:ext cx="193963" cy="3444549"/>
            </a:xfrm>
            <a:prstGeom prst="rightBracket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63436" y="2271993"/>
            <a:ext cx="369332" cy="3383128"/>
            <a:chOff x="6890453" y="2324947"/>
            <a:chExt cx="369332" cy="338312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7259784" y="2324947"/>
              <a:ext cx="0" cy="3383128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6606080" y="3831844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n</a:t>
              </a:r>
              <a:r>
                <a:rPr lang="en-US" dirty="0" smtClean="0"/>
                <a:t> tuples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26728" y="1737360"/>
            <a:ext cx="2590800" cy="369332"/>
            <a:chOff x="7453745" y="1790314"/>
            <a:chExt cx="2590800" cy="369332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7453745" y="2105891"/>
              <a:ext cx="2590800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080468" y="1790314"/>
              <a:ext cx="1337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m</a:t>
              </a:r>
              <a:r>
                <a:rPr lang="en-US" dirty="0" smtClean="0"/>
                <a:t> attributes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26728" y="3683216"/>
            <a:ext cx="2933195" cy="369332"/>
            <a:chOff x="7453745" y="3736170"/>
            <a:chExt cx="2933195" cy="369332"/>
          </a:xfrm>
        </p:grpSpPr>
        <p:sp>
          <p:nvSpPr>
            <p:cNvPr id="27" name="Rectangle 26"/>
            <p:cNvSpPr/>
            <p:nvPr/>
          </p:nvSpPr>
          <p:spPr>
            <a:xfrm>
              <a:off x="7453745" y="3793867"/>
              <a:ext cx="2590800" cy="253937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90064" y="373617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478490" y="2215066"/>
            <a:ext cx="352982" cy="3715726"/>
            <a:chOff x="8905507" y="2268020"/>
            <a:chExt cx="352982" cy="3715726"/>
          </a:xfrm>
        </p:grpSpPr>
        <p:sp>
          <p:nvSpPr>
            <p:cNvPr id="29" name="TextBox 28"/>
            <p:cNvSpPr txBox="1"/>
            <p:nvPr/>
          </p:nvSpPr>
          <p:spPr>
            <a:xfrm>
              <a:off x="8905507" y="5614414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j</a:t>
              </a:r>
              <a:endParaRPr lang="en-US" i="1" baseline="-25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93674" y="2268020"/>
              <a:ext cx="176335" cy="3401814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Curved Connector 33"/>
          <p:cNvCxnSpPr/>
          <p:nvPr/>
        </p:nvCxnSpPr>
        <p:spPr>
          <a:xfrm flipV="1">
            <a:off x="7642040" y="2679623"/>
            <a:ext cx="1317883" cy="1158918"/>
          </a:xfrm>
          <a:prstGeom prst="curvedConnector3">
            <a:avLst>
              <a:gd name="adj1" fmla="val 40539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05691" y="249495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t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[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]</a:t>
            </a:r>
            <a:endParaRPr lang="en-US" i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91" y="2960511"/>
            <a:ext cx="5061858" cy="316366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49" y="2826158"/>
            <a:ext cx="5212861" cy="3214254"/>
          </a:xfrm>
          <a:prstGeom prst="rect">
            <a:avLst/>
          </a:prstGeom>
        </p:spPr>
      </p:pic>
      <p:pic>
        <p:nvPicPr>
          <p:cNvPr id="2050" name="Picture 2" descr="Image result for icebe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697" y="1352516"/>
            <a:ext cx="66389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urved Connector 39"/>
          <p:cNvCxnSpPr>
            <a:endCxn id="41" idx="0"/>
          </p:cNvCxnSpPr>
          <p:nvPr/>
        </p:nvCxnSpPr>
        <p:spPr>
          <a:xfrm rot="5400000">
            <a:off x="2696034" y="2778577"/>
            <a:ext cx="844485" cy="69819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468731">
            <a:off x="1660753" y="3470109"/>
            <a:ext cx="1791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its-own</a:t>
            </a:r>
            <a:br>
              <a:rPr lang="en-US" dirty="0" smtClean="0"/>
            </a:br>
            <a:r>
              <a:rPr lang="en-US" dirty="0" smtClean="0"/>
              <a:t>ranking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Domination</a:t>
            </a:r>
          </a:p>
          <a:p>
            <a:r>
              <a:rPr lang="en-US" dirty="0" smtClean="0"/>
              <a:t>Skyline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87721" y="1827478"/>
                <a:ext cx="4241161" cy="175432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[1.7,0.9,0.5]</m:t>
                      </m:r>
                    </m:oMath>
                  </m:oMathPara>
                </a14:m>
                <a:endPara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5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1.7</m:t>
                      </m:r>
                      <m:r>
                        <a:rPr lang="en-US" sz="5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5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5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,0.5]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721" y="1827478"/>
                <a:ext cx="4241161" cy="17543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866044" y="1961002"/>
            <a:ext cx="837282" cy="148727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74970" y="1962931"/>
            <a:ext cx="837282" cy="148727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51409" y="1962929"/>
            <a:ext cx="837282" cy="148727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231209" y="3340454"/>
                <a:ext cx="2026580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lang="en-US" sz="5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209" y="3340454"/>
                <a:ext cx="2026580" cy="923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073155"/>
              </p:ext>
            </p:extLst>
          </p:nvPr>
        </p:nvGraphicFramePr>
        <p:xfrm>
          <a:off x="7007611" y="36719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/>
          <p:cNvSpPr/>
          <p:nvPr/>
        </p:nvSpPr>
        <p:spPr>
          <a:xfrm>
            <a:off x="7450456" y="3776191"/>
            <a:ext cx="3878426" cy="148727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63272" y="4368053"/>
            <a:ext cx="3565610" cy="148727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05057" y="4567017"/>
            <a:ext cx="2723825" cy="148727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316776" y="5049537"/>
            <a:ext cx="1411588" cy="1226572"/>
          </a:xfrm>
          <a:custGeom>
            <a:avLst/>
            <a:gdLst>
              <a:gd name="connsiteX0" fmla="*/ 608024 w 1411588"/>
              <a:gd name="connsiteY0" fmla="*/ 561554 h 1226572"/>
              <a:gd name="connsiteX1" fmla="*/ 566460 w 1411588"/>
              <a:gd name="connsiteY1" fmla="*/ 450718 h 1226572"/>
              <a:gd name="connsiteX2" fmla="*/ 538751 w 1411588"/>
              <a:gd name="connsiteY2" fmla="*/ 409154 h 1226572"/>
              <a:gd name="connsiteX3" fmla="*/ 511042 w 1411588"/>
              <a:gd name="connsiteY3" fmla="*/ 339881 h 1226572"/>
              <a:gd name="connsiteX4" fmla="*/ 455624 w 1411588"/>
              <a:gd name="connsiteY4" fmla="*/ 284463 h 1226572"/>
              <a:gd name="connsiteX5" fmla="*/ 372497 w 1411588"/>
              <a:gd name="connsiteY5" fmla="*/ 159772 h 1226572"/>
              <a:gd name="connsiteX6" fmla="*/ 330933 w 1411588"/>
              <a:gd name="connsiteY6" fmla="*/ 90499 h 1226572"/>
              <a:gd name="connsiteX7" fmla="*/ 220097 w 1411588"/>
              <a:gd name="connsiteY7" fmla="*/ 21227 h 1226572"/>
              <a:gd name="connsiteX8" fmla="*/ 150824 w 1411588"/>
              <a:gd name="connsiteY8" fmla="*/ 7372 h 1226572"/>
              <a:gd name="connsiteX9" fmla="*/ 26133 w 1411588"/>
              <a:gd name="connsiteY9" fmla="*/ 21227 h 1226572"/>
              <a:gd name="connsiteX10" fmla="*/ 150824 w 1411588"/>
              <a:gd name="connsiteY10" fmla="*/ 644681 h 1226572"/>
              <a:gd name="connsiteX11" fmla="*/ 192388 w 1411588"/>
              <a:gd name="connsiteY11" fmla="*/ 658536 h 1226572"/>
              <a:gd name="connsiteX12" fmla="*/ 233951 w 1411588"/>
              <a:gd name="connsiteY12" fmla="*/ 755518 h 1226572"/>
              <a:gd name="connsiteX13" fmla="*/ 261660 w 1411588"/>
              <a:gd name="connsiteY13" fmla="*/ 866354 h 1226572"/>
              <a:gd name="connsiteX14" fmla="*/ 275515 w 1411588"/>
              <a:gd name="connsiteY14" fmla="*/ 907918 h 1226572"/>
              <a:gd name="connsiteX15" fmla="*/ 358642 w 1411588"/>
              <a:gd name="connsiteY15" fmla="*/ 977190 h 1226572"/>
              <a:gd name="connsiteX16" fmla="*/ 386351 w 1411588"/>
              <a:gd name="connsiteY16" fmla="*/ 1018754 h 1226572"/>
              <a:gd name="connsiteX17" fmla="*/ 427915 w 1411588"/>
              <a:gd name="connsiteY17" fmla="*/ 1046463 h 1226572"/>
              <a:gd name="connsiteX18" fmla="*/ 552606 w 1411588"/>
              <a:gd name="connsiteY18" fmla="*/ 1101881 h 1226572"/>
              <a:gd name="connsiteX19" fmla="*/ 677297 w 1411588"/>
              <a:gd name="connsiteY19" fmla="*/ 1157299 h 1226572"/>
              <a:gd name="connsiteX20" fmla="*/ 718860 w 1411588"/>
              <a:gd name="connsiteY20" fmla="*/ 1198863 h 1226572"/>
              <a:gd name="connsiteX21" fmla="*/ 774279 w 1411588"/>
              <a:gd name="connsiteY21" fmla="*/ 1226572 h 1226572"/>
              <a:gd name="connsiteX22" fmla="*/ 1411588 w 1411588"/>
              <a:gd name="connsiteY22" fmla="*/ 1198863 h 1226572"/>
              <a:gd name="connsiteX23" fmla="*/ 1397733 w 1411588"/>
              <a:gd name="connsiteY23" fmla="*/ 949481 h 1226572"/>
              <a:gd name="connsiteX24" fmla="*/ 1356169 w 1411588"/>
              <a:gd name="connsiteY24" fmla="*/ 852499 h 1226572"/>
              <a:gd name="connsiteX25" fmla="*/ 1286897 w 1411588"/>
              <a:gd name="connsiteY25" fmla="*/ 838645 h 1226572"/>
              <a:gd name="connsiteX26" fmla="*/ 1051369 w 1411588"/>
              <a:gd name="connsiteY26" fmla="*/ 824790 h 1226572"/>
              <a:gd name="connsiteX27" fmla="*/ 995951 w 1411588"/>
              <a:gd name="connsiteY27" fmla="*/ 810936 h 1226572"/>
              <a:gd name="connsiteX28" fmla="*/ 940533 w 1411588"/>
              <a:gd name="connsiteY28" fmla="*/ 783227 h 1226572"/>
              <a:gd name="connsiteX29" fmla="*/ 898969 w 1411588"/>
              <a:gd name="connsiteY29" fmla="*/ 769372 h 1226572"/>
              <a:gd name="connsiteX30" fmla="*/ 871260 w 1411588"/>
              <a:gd name="connsiteY30" fmla="*/ 727808 h 1226572"/>
              <a:gd name="connsiteX31" fmla="*/ 788133 w 1411588"/>
              <a:gd name="connsiteY31" fmla="*/ 686245 h 1226572"/>
              <a:gd name="connsiteX32" fmla="*/ 677297 w 1411588"/>
              <a:gd name="connsiteY32" fmla="*/ 630827 h 1226572"/>
              <a:gd name="connsiteX33" fmla="*/ 635733 w 1411588"/>
              <a:gd name="connsiteY33" fmla="*/ 603118 h 1226572"/>
              <a:gd name="connsiteX34" fmla="*/ 621879 w 1411588"/>
              <a:gd name="connsiteY34" fmla="*/ 561554 h 1226572"/>
              <a:gd name="connsiteX35" fmla="*/ 608024 w 1411588"/>
              <a:gd name="connsiteY35" fmla="*/ 561554 h 12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11588" h="1226572">
                <a:moveTo>
                  <a:pt x="608024" y="561554"/>
                </a:moveTo>
                <a:cubicBezTo>
                  <a:pt x="598788" y="543081"/>
                  <a:pt x="582788" y="486639"/>
                  <a:pt x="566460" y="450718"/>
                </a:cubicBezTo>
                <a:cubicBezTo>
                  <a:pt x="559570" y="435559"/>
                  <a:pt x="546198" y="424047"/>
                  <a:pt x="538751" y="409154"/>
                </a:cubicBezTo>
                <a:cubicBezTo>
                  <a:pt x="527629" y="386910"/>
                  <a:pt x="524837" y="360574"/>
                  <a:pt x="511042" y="339881"/>
                </a:cubicBezTo>
                <a:cubicBezTo>
                  <a:pt x="496551" y="318144"/>
                  <a:pt x="474097" y="302936"/>
                  <a:pt x="455624" y="284463"/>
                </a:cubicBezTo>
                <a:cubicBezTo>
                  <a:pt x="399532" y="116188"/>
                  <a:pt x="467947" y="268858"/>
                  <a:pt x="372497" y="159772"/>
                </a:cubicBezTo>
                <a:cubicBezTo>
                  <a:pt x="354764" y="139506"/>
                  <a:pt x="348666" y="110765"/>
                  <a:pt x="330933" y="90499"/>
                </a:cubicBezTo>
                <a:cubicBezTo>
                  <a:pt x="311416" y="68193"/>
                  <a:pt x="249279" y="30954"/>
                  <a:pt x="220097" y="21227"/>
                </a:cubicBezTo>
                <a:cubicBezTo>
                  <a:pt x="197757" y="13780"/>
                  <a:pt x="173915" y="11990"/>
                  <a:pt x="150824" y="7372"/>
                </a:cubicBezTo>
                <a:cubicBezTo>
                  <a:pt x="109260" y="11990"/>
                  <a:pt x="34748" y="-19695"/>
                  <a:pt x="26133" y="21227"/>
                </a:cubicBezTo>
                <a:cubicBezTo>
                  <a:pt x="15431" y="72063"/>
                  <a:pt x="-72944" y="570090"/>
                  <a:pt x="150824" y="644681"/>
                </a:cubicBezTo>
                <a:lnTo>
                  <a:pt x="192388" y="658536"/>
                </a:lnTo>
                <a:cubicBezTo>
                  <a:pt x="215099" y="703957"/>
                  <a:pt x="221719" y="710666"/>
                  <a:pt x="233951" y="755518"/>
                </a:cubicBezTo>
                <a:cubicBezTo>
                  <a:pt x="243971" y="792259"/>
                  <a:pt x="249617" y="830226"/>
                  <a:pt x="261660" y="866354"/>
                </a:cubicBezTo>
                <a:cubicBezTo>
                  <a:pt x="266278" y="880209"/>
                  <a:pt x="267414" y="895767"/>
                  <a:pt x="275515" y="907918"/>
                </a:cubicBezTo>
                <a:cubicBezTo>
                  <a:pt x="296849" y="939919"/>
                  <a:pt x="327974" y="956745"/>
                  <a:pt x="358642" y="977190"/>
                </a:cubicBezTo>
                <a:cubicBezTo>
                  <a:pt x="367878" y="991045"/>
                  <a:pt x="374577" y="1006980"/>
                  <a:pt x="386351" y="1018754"/>
                </a:cubicBezTo>
                <a:cubicBezTo>
                  <a:pt x="398125" y="1030528"/>
                  <a:pt x="413458" y="1038202"/>
                  <a:pt x="427915" y="1046463"/>
                </a:cubicBezTo>
                <a:cubicBezTo>
                  <a:pt x="492399" y="1083311"/>
                  <a:pt x="480026" y="1068890"/>
                  <a:pt x="552606" y="1101881"/>
                </a:cubicBezTo>
                <a:cubicBezTo>
                  <a:pt x="684864" y="1161999"/>
                  <a:pt x="589340" y="1127981"/>
                  <a:pt x="677297" y="1157299"/>
                </a:cubicBezTo>
                <a:cubicBezTo>
                  <a:pt x="691151" y="1171154"/>
                  <a:pt x="702916" y="1187475"/>
                  <a:pt x="718860" y="1198863"/>
                </a:cubicBezTo>
                <a:cubicBezTo>
                  <a:pt x="735666" y="1210868"/>
                  <a:pt x="753626" y="1226572"/>
                  <a:pt x="774279" y="1226572"/>
                </a:cubicBezTo>
                <a:cubicBezTo>
                  <a:pt x="986916" y="1226572"/>
                  <a:pt x="1199152" y="1208099"/>
                  <a:pt x="1411588" y="1198863"/>
                </a:cubicBezTo>
                <a:cubicBezTo>
                  <a:pt x="1406970" y="1115736"/>
                  <a:pt x="1405271" y="1032395"/>
                  <a:pt x="1397733" y="949481"/>
                </a:cubicBezTo>
                <a:cubicBezTo>
                  <a:pt x="1395747" y="927636"/>
                  <a:pt x="1380531" y="866420"/>
                  <a:pt x="1356169" y="852499"/>
                </a:cubicBezTo>
                <a:cubicBezTo>
                  <a:pt x="1335724" y="840816"/>
                  <a:pt x="1310348" y="840777"/>
                  <a:pt x="1286897" y="838645"/>
                </a:cubicBezTo>
                <a:cubicBezTo>
                  <a:pt x="1208575" y="831525"/>
                  <a:pt x="1129878" y="829408"/>
                  <a:pt x="1051369" y="824790"/>
                </a:cubicBezTo>
                <a:cubicBezTo>
                  <a:pt x="1032896" y="820172"/>
                  <a:pt x="1013780" y="817622"/>
                  <a:pt x="995951" y="810936"/>
                </a:cubicBezTo>
                <a:cubicBezTo>
                  <a:pt x="976613" y="803684"/>
                  <a:pt x="959516" y="791363"/>
                  <a:pt x="940533" y="783227"/>
                </a:cubicBezTo>
                <a:cubicBezTo>
                  <a:pt x="927110" y="777474"/>
                  <a:pt x="912824" y="773990"/>
                  <a:pt x="898969" y="769372"/>
                </a:cubicBezTo>
                <a:cubicBezTo>
                  <a:pt x="889733" y="755517"/>
                  <a:pt x="883034" y="739582"/>
                  <a:pt x="871260" y="727808"/>
                </a:cubicBezTo>
                <a:cubicBezTo>
                  <a:pt x="831554" y="688101"/>
                  <a:pt x="833207" y="708782"/>
                  <a:pt x="788133" y="686245"/>
                </a:cubicBezTo>
                <a:cubicBezTo>
                  <a:pt x="657257" y="620808"/>
                  <a:pt x="771023" y="662068"/>
                  <a:pt x="677297" y="630827"/>
                </a:cubicBezTo>
                <a:cubicBezTo>
                  <a:pt x="663442" y="621591"/>
                  <a:pt x="646135" y="616120"/>
                  <a:pt x="635733" y="603118"/>
                </a:cubicBezTo>
                <a:cubicBezTo>
                  <a:pt x="626610" y="591714"/>
                  <a:pt x="631002" y="572958"/>
                  <a:pt x="621879" y="561554"/>
                </a:cubicBezTo>
                <a:cubicBezTo>
                  <a:pt x="611477" y="548552"/>
                  <a:pt x="617260" y="580027"/>
                  <a:pt x="608024" y="561554"/>
                </a:cubicBezTo>
                <a:close/>
              </a:path>
            </a:pathLst>
          </a:custGeom>
          <a:solidFill>
            <a:srgbClr val="00B05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6" descr="Image result for dallas skyl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295" y="4572167"/>
            <a:ext cx="2555913" cy="1703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Graphic spid="9" grpId="0">
        <p:bldAsOne/>
      </p:bldGraphic>
      <p:bldP spid="10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" y="2941000"/>
            <a:ext cx="8241841" cy="3036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if the user have a different ranking function in mind?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6554" y="3457823"/>
            <a:ext cx="2816210" cy="1839817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hinking troll 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8953" y="2833450"/>
            <a:ext cx="2245489" cy="21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9"/>
          <p:cNvCxnSpPr/>
          <p:nvPr/>
        </p:nvCxnSpPr>
        <p:spPr>
          <a:xfrm flipV="1">
            <a:off x="8239512" y="4377732"/>
            <a:ext cx="1090734" cy="60097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thinking troll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81914" y="2832626"/>
            <a:ext cx="2379411" cy="21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hinking troll f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81914" y="2832627"/>
            <a:ext cx="2379410" cy="20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8298874" y="1818013"/>
            <a:ext cx="2856806" cy="862480"/>
          </a:xfrm>
          <a:prstGeom prst="wedgeRoundRectCallout">
            <a:avLst>
              <a:gd name="adj1" fmla="val 41726"/>
              <a:gd name="adj2" fmla="val 87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minimize cost per mileage</a:t>
            </a:r>
            <a:r>
              <a:rPr lang="en-US" dirty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242" y="1930786"/>
            <a:ext cx="76383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Skyline contains the </a:t>
            </a:r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Top-1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any </a:t>
            </a:r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monotonic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 flipV="1">
            <a:off x="2432496" y="3419274"/>
            <a:ext cx="771181" cy="73445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328364">
            <a:off x="231755" y="4049957"/>
            <a:ext cx="428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any function that does not prefer</a:t>
            </a:r>
            <a:br>
              <a:rPr lang="en-US" dirty="0" smtClean="0"/>
            </a:br>
            <a:r>
              <a:rPr lang="en-US" dirty="0" smtClean="0"/>
              <a:t>a dominated tuple over the dominating one</a:t>
            </a:r>
            <a:endParaRPr lang="en-US" dirty="0"/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5646829" y="2774067"/>
            <a:ext cx="1275627" cy="97145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328364">
            <a:off x="4753979" y="4063460"/>
            <a:ext cx="29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k-sky band contains the Top-k</a:t>
            </a:r>
            <a:br>
              <a:rPr lang="en-US" dirty="0" smtClean="0"/>
            </a:br>
            <a:r>
              <a:rPr lang="en-US" dirty="0" smtClean="0"/>
              <a:t>(extension details in paper)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689851" y="2832625"/>
            <a:ext cx="3103245" cy="232353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86460" y="5544291"/>
            <a:ext cx="514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 applications: Multi-criteria decision making 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8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4" grpId="0"/>
      <p:bldP spid="8" grpId="0"/>
      <p:bldP spid="1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hidden database </a:t>
            </a:r>
            <a:r>
              <a:rPr lang="en-US" i="1" dirty="0" smtClean="0"/>
              <a:t>D</a:t>
            </a:r>
            <a:r>
              <a:rPr lang="en-US" dirty="0" smtClean="0"/>
              <a:t>, without knowledge of its ranking function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					except being domination-consistent (monotonic)</a:t>
            </a:r>
            <a:endParaRPr lang="en-US" dirty="0"/>
          </a:p>
          <a:p>
            <a:r>
              <a:rPr lang="en-US" dirty="0" smtClean="0"/>
              <a:t>Find: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skyline </a:t>
            </a:r>
            <a:r>
              <a:rPr lang="en-US" dirty="0" smtClean="0"/>
              <a:t>tuples</a:t>
            </a:r>
          </a:p>
          <a:p>
            <a:pPr lvl="1"/>
            <a:r>
              <a:rPr lang="en-US" dirty="0"/>
              <a:t>while minimizing the </a:t>
            </a:r>
            <a:r>
              <a:rPr lang="en-US" dirty="0" smtClean="0"/>
              <a:t>number of </a:t>
            </a:r>
            <a:r>
              <a:rPr lang="en-US" dirty="0"/>
              <a:t>queries issued through the interface</a:t>
            </a:r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6290630" y="2412694"/>
            <a:ext cx="286440" cy="275425"/>
          </a:xfrm>
          <a:prstGeom prst="bentConnector3">
            <a:avLst>
              <a:gd name="adj1" fmla="val 555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7451" y="1834937"/>
            <a:ext cx="10666357" cy="2308324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Wait!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almost all such DBs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number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queries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 IP</a:t>
            </a:r>
          </a:p>
          <a:p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example: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 queries per user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 day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Flight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87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Search </a:t>
            </a:r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Single-ended range Query predicate (SQ): specify only the upper-bound.</a:t>
            </a:r>
          </a:p>
          <a:p>
            <a:r>
              <a:rPr lang="en-US" dirty="0" smtClean="0"/>
              <a:t>Range Query </a:t>
            </a:r>
            <a:r>
              <a:rPr lang="en-US" dirty="0"/>
              <a:t>predicate </a:t>
            </a:r>
            <a:r>
              <a:rPr lang="en-US" dirty="0" smtClean="0"/>
              <a:t>(RQ): have the freedom to specify lower and upper bounds.</a:t>
            </a:r>
          </a:p>
          <a:p>
            <a:r>
              <a:rPr lang="en-US" dirty="0" smtClean="0"/>
              <a:t>Point </a:t>
            </a:r>
            <a:r>
              <a:rPr lang="en-US" dirty="0"/>
              <a:t>Query predicate </a:t>
            </a:r>
            <a:r>
              <a:rPr lang="en-US" dirty="0" smtClean="0"/>
              <a:t>(PQ): predicated can only be in form of equality.</a:t>
            </a:r>
          </a:p>
          <a:p>
            <a:r>
              <a:rPr lang="en-US" dirty="0" smtClean="0"/>
              <a:t>Mixed Query predicate (MQ): interface contains a mixture of range and point predicates.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909" y="1809252"/>
            <a:ext cx="3279794" cy="937084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097280" y="4504558"/>
            <a:ext cx="6696075" cy="1533525"/>
            <a:chOff x="1097280" y="3689311"/>
            <a:chExt cx="6696075" cy="15335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3689311"/>
              <a:ext cx="2638425" cy="15335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0323" y="3710057"/>
              <a:ext cx="1724025" cy="14859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45555" y="3857414"/>
              <a:ext cx="1447800" cy="117157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9105" y="2912578"/>
            <a:ext cx="3321401" cy="19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8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 Skyline Discovery (SQ-DB-SKY):</a:t>
            </a:r>
            <a:br>
              <a:rPr lang="en-US" dirty="0" smtClean="0"/>
            </a:br>
            <a:r>
              <a:rPr lang="en-US" dirty="0" smtClean="0"/>
              <a:t>2D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5722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select 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* </a:t>
            </a:r>
            <a:r>
              <a:rPr lang="en-US" dirty="0" smtClean="0"/>
              <a:t>where x&lt;t</a:t>
            </a:r>
            <a:r>
              <a:rPr lang="en-US" baseline="-25000" dirty="0" smtClean="0"/>
              <a:t>1</a:t>
            </a:r>
            <a:r>
              <a:rPr lang="en-US" dirty="0" smtClean="0"/>
              <a:t>[x]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* where </a:t>
            </a:r>
            <a:r>
              <a:rPr lang="en-US" dirty="0" smtClean="0"/>
              <a:t>y&lt;t</a:t>
            </a:r>
            <a:r>
              <a:rPr lang="en-US" baseline="-25000" dirty="0" smtClean="0"/>
              <a:t>1</a:t>
            </a:r>
            <a:r>
              <a:rPr lang="en-US" dirty="0" smtClean="0"/>
              <a:t>[y]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* where </a:t>
            </a:r>
            <a:r>
              <a:rPr lang="en-US" dirty="0" smtClean="0"/>
              <a:t>x&lt;t</a:t>
            </a:r>
            <a:r>
              <a:rPr lang="en-US" baseline="-25000" dirty="0" smtClean="0"/>
              <a:t>2</a:t>
            </a:r>
            <a:r>
              <a:rPr lang="en-US" dirty="0" smtClean="0"/>
              <a:t>[x]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select * where x&lt;t</a:t>
            </a:r>
            <a:r>
              <a:rPr lang="en-US" baseline="-25000" dirty="0"/>
              <a:t>1</a:t>
            </a:r>
            <a:r>
              <a:rPr lang="en-US" dirty="0"/>
              <a:t>[x</a:t>
            </a:r>
            <a:r>
              <a:rPr lang="en-US" dirty="0" smtClean="0"/>
              <a:t>] and y&lt;t</a:t>
            </a:r>
            <a:r>
              <a:rPr lang="en-US" baseline="-25000" dirty="0" smtClean="0"/>
              <a:t>2</a:t>
            </a:r>
            <a:r>
              <a:rPr lang="en-US" dirty="0" smtClean="0"/>
              <a:t>[y]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* where y&lt;t</a:t>
            </a:r>
            <a:r>
              <a:rPr lang="en-US" baseline="-25000" dirty="0"/>
              <a:t>1</a:t>
            </a:r>
            <a:r>
              <a:rPr lang="en-US" dirty="0"/>
              <a:t>[y</a:t>
            </a:r>
            <a:r>
              <a:rPr lang="en-US" dirty="0" smtClean="0"/>
              <a:t>] and x&lt;t</a:t>
            </a:r>
            <a:r>
              <a:rPr lang="en-US" baseline="-25000" dirty="0" smtClean="0"/>
              <a:t>3</a:t>
            </a:r>
            <a:r>
              <a:rPr lang="en-US" dirty="0" smtClean="0"/>
              <a:t>[x]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 * where </a:t>
            </a:r>
            <a:r>
              <a:rPr lang="en-US" dirty="0" smtClean="0"/>
              <a:t>y&lt;t</a:t>
            </a:r>
            <a:r>
              <a:rPr lang="en-US" baseline="-25000" dirty="0" smtClean="0"/>
              <a:t>3</a:t>
            </a:r>
            <a:r>
              <a:rPr lang="en-US" dirty="0" smtClean="0"/>
              <a:t>[y]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Two queries per skyline tuple </a:t>
            </a:r>
            <a:r>
              <a:rPr lang="en-US" dirty="0" smtClean="0">
                <a:sym typeface="Wingdings" panose="05000000000000000000" pitchFamily="2" charset="2"/>
              </a:rPr>
              <a:t> O(</a:t>
            </a:r>
            <a:r>
              <a:rPr lang="en-US" i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631086"/>
              </p:ext>
            </p:extLst>
          </p:nvPr>
        </p:nvGraphicFramePr>
        <p:xfrm>
          <a:off x="6736466" y="2118168"/>
          <a:ext cx="5150734" cy="3565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-Point Star 5"/>
          <p:cNvSpPr/>
          <p:nvPr/>
        </p:nvSpPr>
        <p:spPr>
          <a:xfrm>
            <a:off x="7430947" y="4919242"/>
            <a:ext cx="243068" cy="231493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8268" y="2268638"/>
            <a:ext cx="4143737" cy="27779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59400" y="2268638"/>
            <a:ext cx="532891" cy="3176198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7118431" y="4122518"/>
            <a:ext cx="243068" cy="231493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59400" y="5056039"/>
            <a:ext cx="4648392" cy="358815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8365336" y="5175469"/>
            <a:ext cx="243068" cy="231493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85489" y="2268638"/>
            <a:ext cx="148897" cy="3176198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5489" y="4239490"/>
            <a:ext cx="471831" cy="1205345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85489" y="5042893"/>
            <a:ext cx="1361571" cy="401942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59400" y="5306134"/>
            <a:ext cx="4674481" cy="118197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/>
          <p:nvPr/>
        </p:nvCxnSpPr>
        <p:spPr>
          <a:xfrm>
            <a:off x="4904509" y="5683170"/>
            <a:ext cx="346364" cy="185924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0873" y="5869094"/>
            <a:ext cx="194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</a:t>
            </a:r>
            <a:r>
              <a:rPr lang="en-US" dirty="0" smtClean="0"/>
              <a:t> is the skyline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stCxn id="19" idx="4"/>
            <a:endCxn id="47" idx="0"/>
          </p:cNvCxnSpPr>
          <p:nvPr/>
        </p:nvCxnSpPr>
        <p:spPr>
          <a:xfrm>
            <a:off x="7128495" y="2944667"/>
            <a:ext cx="6572" cy="3406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SQ-DB-SKY: </a:t>
            </a:r>
            <a:r>
              <a:rPr lang="en-US" dirty="0" smtClean="0"/>
              <a:t>HD example, its problem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07726"/>
              </p:ext>
            </p:extLst>
          </p:nvPr>
        </p:nvGraphicFramePr>
        <p:xfrm>
          <a:off x="217055" y="1841885"/>
          <a:ext cx="2969492" cy="3464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373"/>
                <a:gridCol w="742373"/>
                <a:gridCol w="742373"/>
                <a:gridCol w="742373"/>
              </a:tblGrid>
              <a:tr h="692881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6928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6928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  <a:tr h="6928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6928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US" b="1" baseline="-250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baseline="-25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677891" y="1066800"/>
            <a:ext cx="901209" cy="918153"/>
            <a:chOff x="6677891" y="1066800"/>
            <a:chExt cx="901209" cy="918153"/>
          </a:xfrm>
        </p:grpSpPr>
        <p:sp>
          <p:nvSpPr>
            <p:cNvPr id="14" name="TextBox 13"/>
            <p:cNvSpPr txBox="1"/>
            <p:nvPr/>
          </p:nvSpPr>
          <p:spPr>
            <a:xfrm>
              <a:off x="6677891" y="1066800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*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965" y="1351216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r>
                <a:rPr lang="en-US" dirty="0" smtClean="0"/>
                <a:t>:t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02151" y="2047880"/>
            <a:ext cx="1314975" cy="896787"/>
            <a:chOff x="6471008" y="1040254"/>
            <a:chExt cx="1314975" cy="896787"/>
          </a:xfrm>
        </p:grpSpPr>
        <p:sp>
          <p:nvSpPr>
            <p:cNvPr id="18" name="TextBox 17"/>
            <p:cNvSpPr txBox="1"/>
            <p:nvPr/>
          </p:nvSpPr>
          <p:spPr>
            <a:xfrm>
              <a:off x="6471008" y="1040254"/>
              <a:ext cx="131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&lt;3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750822" y="1303304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3</a:t>
              </a:r>
              <a:r>
                <a:rPr lang="en-US" dirty="0" smtClean="0"/>
                <a:t>:t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cxnSp>
        <p:nvCxnSpPr>
          <p:cNvPr id="21" name="Straight Arrow Connector 20"/>
          <p:cNvCxnSpPr>
            <a:stCxn id="15" idx="2"/>
            <a:endCxn id="22" idx="0"/>
          </p:cNvCxnSpPr>
          <p:nvPr/>
        </p:nvCxnSpPr>
        <p:spPr>
          <a:xfrm flipH="1">
            <a:off x="5292432" y="1668085"/>
            <a:ext cx="1489533" cy="462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34944" y="2131081"/>
            <a:ext cx="1314975" cy="763053"/>
            <a:chOff x="5604767" y="2131081"/>
            <a:chExt cx="1314975" cy="763053"/>
          </a:xfrm>
        </p:grpSpPr>
        <p:sp>
          <p:nvSpPr>
            <p:cNvPr id="22" name="TextBox 21"/>
            <p:cNvSpPr txBox="1"/>
            <p:nvPr/>
          </p:nvSpPr>
          <p:spPr>
            <a:xfrm>
              <a:off x="5604767" y="2131081"/>
              <a:ext cx="131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&lt;1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18909" y="2434427"/>
              <a:ext cx="740094" cy="459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r>
                <a:rPr lang="en-US" dirty="0" smtClean="0"/>
                <a:t>:null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28926" y="4119196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11</a:t>
            </a:r>
            <a:r>
              <a:rPr lang="en-US" dirty="0" smtClean="0"/>
              <a:t>:null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5" idx="4"/>
          </p:cNvCxnSpPr>
          <p:nvPr/>
        </p:nvCxnSpPr>
        <p:spPr>
          <a:xfrm>
            <a:off x="7128495" y="1984953"/>
            <a:ext cx="0" cy="2379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415909">
            <a:off x="7511676" y="379160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</a:t>
            </a:r>
            <a:r>
              <a:rPr lang="en-US" baseline="-25000" dirty="0" smtClean="0"/>
              <a:t>3</a:t>
            </a:r>
            <a:r>
              <a:rPr lang="en-US" dirty="0" smtClean="0"/>
              <a:t>&lt;9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5" idx="6"/>
          </p:cNvCxnSpPr>
          <p:nvPr/>
        </p:nvCxnSpPr>
        <p:spPr>
          <a:xfrm>
            <a:off x="7475025" y="1668085"/>
            <a:ext cx="1655120" cy="3797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510186" y="1941107"/>
            <a:ext cx="1276503" cy="896787"/>
            <a:chOff x="6471008" y="1040254"/>
            <a:chExt cx="1276503" cy="896787"/>
          </a:xfrm>
        </p:grpSpPr>
        <p:sp>
          <p:nvSpPr>
            <p:cNvPr id="38" name="TextBox 37"/>
            <p:cNvSpPr txBox="1"/>
            <p:nvPr/>
          </p:nvSpPr>
          <p:spPr>
            <a:xfrm>
              <a:off x="6471008" y="1040254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A</a:t>
              </a:r>
              <a:r>
                <a:rPr lang="en-US" baseline="-25000" dirty="0" smtClean="0"/>
                <a:t>3</a:t>
              </a:r>
              <a:r>
                <a:rPr lang="en-US" dirty="0" smtClean="0"/>
                <a:t>&lt;7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750822" y="1303304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4</a:t>
              </a:r>
              <a:r>
                <a:rPr lang="en-US" dirty="0" smtClean="0"/>
                <a:t>:t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28926" y="2807913"/>
            <a:ext cx="1864498" cy="794262"/>
            <a:chOff x="5818909" y="2043404"/>
            <a:chExt cx="1864498" cy="794262"/>
          </a:xfrm>
        </p:grpSpPr>
        <p:sp>
          <p:nvSpPr>
            <p:cNvPr id="41" name="TextBox 40"/>
            <p:cNvSpPr txBox="1"/>
            <p:nvPr/>
          </p:nvSpPr>
          <p:spPr>
            <a:xfrm rot="20281460">
              <a:off x="6647546" y="2043404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 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&lt;3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18909" y="2434427"/>
              <a:ext cx="740094" cy="4032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5</a:t>
              </a:r>
              <a:r>
                <a:rPr lang="en-US" dirty="0" smtClean="0"/>
                <a:t>:null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>
            <a:stCxn id="19" idx="3"/>
            <a:endCxn id="42" idx="3"/>
          </p:cNvCxnSpPr>
          <p:nvPr/>
        </p:nvCxnSpPr>
        <p:spPr>
          <a:xfrm flipH="1">
            <a:off x="5569020" y="2851858"/>
            <a:ext cx="1314441" cy="548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399148" y="2913645"/>
            <a:ext cx="1276503" cy="1005398"/>
            <a:chOff x="6399148" y="2913645"/>
            <a:chExt cx="1276503" cy="1005398"/>
          </a:xfrm>
        </p:grpSpPr>
        <p:sp>
          <p:nvSpPr>
            <p:cNvPr id="46" name="TextBox 45"/>
            <p:cNvSpPr txBox="1"/>
            <p:nvPr/>
          </p:nvSpPr>
          <p:spPr>
            <a:xfrm>
              <a:off x="6399148" y="2913645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&lt;2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788537" y="3285306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6</a:t>
              </a:r>
              <a:r>
                <a:rPr lang="en-US" dirty="0" smtClean="0"/>
                <a:t>:t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cxnSp>
        <p:nvCxnSpPr>
          <p:cNvPr id="55" name="Straight Arrow Connector 54"/>
          <p:cNvCxnSpPr>
            <a:stCxn id="19" idx="5"/>
          </p:cNvCxnSpPr>
          <p:nvPr/>
        </p:nvCxnSpPr>
        <p:spPr>
          <a:xfrm>
            <a:off x="7373529" y="2851858"/>
            <a:ext cx="729449" cy="431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111131">
            <a:off x="7337561" y="281209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</a:t>
            </a:r>
            <a:r>
              <a:rPr lang="en-US" baseline="-25000" dirty="0" smtClean="0"/>
              <a:t>3</a:t>
            </a:r>
            <a:r>
              <a:rPr lang="en-US" dirty="0" smtClean="0"/>
              <a:t>&lt;3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585978" y="3295921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7</a:t>
            </a:r>
            <a:r>
              <a:rPr lang="en-US" dirty="0" smtClean="0"/>
              <a:t>:null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137585" y="2787668"/>
            <a:ext cx="1035861" cy="911487"/>
            <a:chOff x="5580803" y="1926179"/>
            <a:chExt cx="1035861" cy="911487"/>
          </a:xfrm>
        </p:grpSpPr>
        <p:sp>
          <p:nvSpPr>
            <p:cNvPr id="59" name="TextBox 58"/>
            <p:cNvSpPr txBox="1"/>
            <p:nvPr/>
          </p:nvSpPr>
          <p:spPr>
            <a:xfrm>
              <a:off x="5580803" y="1926179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 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&lt;3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18909" y="2434427"/>
              <a:ext cx="740094" cy="4032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8</a:t>
              </a:r>
              <a:r>
                <a:rPr lang="en-US" dirty="0" smtClean="0"/>
                <a:t>:null</a:t>
              </a:r>
              <a:endParaRPr lang="en-US" dirty="0"/>
            </a:p>
          </p:txBody>
        </p:sp>
      </p:grpSp>
      <p:cxnSp>
        <p:nvCxnSpPr>
          <p:cNvPr id="61" name="Straight Arrow Connector 60"/>
          <p:cNvCxnSpPr>
            <a:stCxn id="39" idx="3"/>
          </p:cNvCxnSpPr>
          <p:nvPr/>
        </p:nvCxnSpPr>
        <p:spPr>
          <a:xfrm flipH="1">
            <a:off x="8436437" y="2745085"/>
            <a:ext cx="455059" cy="5508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148437" y="2837894"/>
            <a:ext cx="189527" cy="10811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67917" y="3919043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9</a:t>
            </a:r>
            <a:r>
              <a:rPr lang="en-US" dirty="0" smtClean="0"/>
              <a:t>:null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4882370">
            <a:off x="8829714" y="314239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</a:t>
            </a:r>
            <a:r>
              <a:rPr lang="en-US" baseline="-25000" dirty="0" smtClean="0"/>
              <a:t>2</a:t>
            </a:r>
            <a:r>
              <a:rPr lang="en-US" dirty="0" smtClean="0"/>
              <a:t>&lt;2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39" idx="6"/>
          </p:cNvCxnSpPr>
          <p:nvPr/>
        </p:nvCxnSpPr>
        <p:spPr>
          <a:xfrm>
            <a:off x="9483060" y="2521026"/>
            <a:ext cx="547631" cy="3731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399025" y="2520775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A</a:t>
            </a:r>
            <a:r>
              <a:rPr lang="en-US" baseline="-25000" dirty="0" smtClean="0"/>
              <a:t>3</a:t>
            </a:r>
            <a:r>
              <a:rPr lang="en-US" dirty="0" smtClean="0"/>
              <a:t>&lt;3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649613" y="2892677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10</a:t>
            </a:r>
            <a:r>
              <a:rPr lang="en-US" dirty="0" smtClean="0"/>
              <a:t>:null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765020" y="4320815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12</a:t>
            </a:r>
            <a:r>
              <a:rPr lang="en-US" dirty="0" smtClean="0"/>
              <a:t>:null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066390" y="4320815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13</a:t>
            </a:r>
            <a:r>
              <a:rPr lang="en-US" dirty="0" smtClean="0"/>
              <a:t>:null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47" idx="2"/>
          </p:cNvCxnSpPr>
          <p:nvPr/>
        </p:nvCxnSpPr>
        <p:spPr>
          <a:xfrm flipH="1">
            <a:off x="5601672" y="3602175"/>
            <a:ext cx="1186865" cy="5554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0319255">
            <a:off x="5627898" y="356733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</a:t>
            </a:r>
            <a:r>
              <a:rPr lang="en-US" baseline="-25000" dirty="0" smtClean="0"/>
              <a:t>1</a:t>
            </a:r>
            <a:r>
              <a:rPr lang="en-US" dirty="0" smtClean="0"/>
              <a:t>&lt;5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47" idx="4"/>
            <a:endCxn id="71" idx="0"/>
          </p:cNvCxnSpPr>
          <p:nvPr/>
        </p:nvCxnSpPr>
        <p:spPr>
          <a:xfrm>
            <a:off x="7135067" y="3919043"/>
            <a:ext cx="0" cy="4017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487363" y="3929801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A</a:t>
            </a:r>
            <a:r>
              <a:rPr lang="en-US" baseline="-25000" dirty="0" smtClean="0"/>
              <a:t>2</a:t>
            </a:r>
            <a:r>
              <a:rPr lang="en-US" dirty="0" smtClean="0"/>
              <a:t>&lt;1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47" idx="5"/>
            <a:endCxn id="72" idx="0"/>
          </p:cNvCxnSpPr>
          <p:nvPr/>
        </p:nvCxnSpPr>
        <p:spPr>
          <a:xfrm>
            <a:off x="7380101" y="3826234"/>
            <a:ext cx="1056336" cy="4945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6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/>
      <p:bldP spid="56" grpId="0"/>
      <p:bldP spid="57" grpId="0" animBg="1"/>
      <p:bldP spid="65" grpId="0" animBg="1"/>
      <p:bldP spid="66" grpId="0"/>
      <p:bldP spid="69" grpId="0"/>
      <p:bldP spid="70" grpId="0" animBg="1"/>
      <p:bldP spid="71" grpId="0" animBg="1"/>
      <p:bldP spid="72" grpId="0" animBg="1"/>
      <p:bldP spid="78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>
            <a:stCxn id="19" idx="4"/>
            <a:endCxn id="47" idx="0"/>
          </p:cNvCxnSpPr>
          <p:nvPr/>
        </p:nvCxnSpPr>
        <p:spPr>
          <a:xfrm>
            <a:off x="7128495" y="2944667"/>
            <a:ext cx="6572" cy="3406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SQ-DB-SKY: </a:t>
            </a:r>
            <a:r>
              <a:rPr lang="en-US" dirty="0" smtClean="0"/>
              <a:t>HD example, its problem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677891" y="1066800"/>
            <a:ext cx="901209" cy="918153"/>
            <a:chOff x="6677891" y="1066800"/>
            <a:chExt cx="901209" cy="918153"/>
          </a:xfrm>
        </p:grpSpPr>
        <p:sp>
          <p:nvSpPr>
            <p:cNvPr id="14" name="TextBox 13"/>
            <p:cNvSpPr txBox="1"/>
            <p:nvPr/>
          </p:nvSpPr>
          <p:spPr>
            <a:xfrm>
              <a:off x="6677891" y="1066800"/>
              <a:ext cx="901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*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781965" y="1351216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1</a:t>
              </a:r>
              <a:r>
                <a:rPr lang="en-US" dirty="0" smtClean="0"/>
                <a:t>:t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02151" y="2047880"/>
            <a:ext cx="1314975" cy="896787"/>
            <a:chOff x="6471008" y="1040254"/>
            <a:chExt cx="1314975" cy="896787"/>
          </a:xfrm>
        </p:grpSpPr>
        <p:sp>
          <p:nvSpPr>
            <p:cNvPr id="18" name="TextBox 17"/>
            <p:cNvSpPr txBox="1"/>
            <p:nvPr/>
          </p:nvSpPr>
          <p:spPr>
            <a:xfrm>
              <a:off x="6471008" y="1040254"/>
              <a:ext cx="131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&lt;3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750822" y="1303304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3</a:t>
              </a:r>
              <a:r>
                <a:rPr lang="en-US" dirty="0" smtClean="0"/>
                <a:t>:t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</p:grpSp>
      <p:cxnSp>
        <p:nvCxnSpPr>
          <p:cNvPr id="21" name="Straight Arrow Connector 20"/>
          <p:cNvCxnSpPr>
            <a:stCxn id="15" idx="2"/>
            <a:endCxn id="22" idx="0"/>
          </p:cNvCxnSpPr>
          <p:nvPr/>
        </p:nvCxnSpPr>
        <p:spPr>
          <a:xfrm flipH="1">
            <a:off x="5292432" y="1668085"/>
            <a:ext cx="1489533" cy="462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634944" y="2131081"/>
            <a:ext cx="1314975" cy="763053"/>
            <a:chOff x="5604767" y="2131081"/>
            <a:chExt cx="1314975" cy="763053"/>
          </a:xfrm>
        </p:grpSpPr>
        <p:sp>
          <p:nvSpPr>
            <p:cNvPr id="22" name="TextBox 21"/>
            <p:cNvSpPr txBox="1"/>
            <p:nvPr/>
          </p:nvSpPr>
          <p:spPr>
            <a:xfrm>
              <a:off x="5604767" y="2131081"/>
              <a:ext cx="131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&lt;1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18909" y="2434427"/>
              <a:ext cx="740094" cy="4597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2</a:t>
              </a:r>
              <a:r>
                <a:rPr lang="en-US" dirty="0" smtClean="0"/>
                <a:t>:null</a:t>
              </a:r>
              <a:endParaRPr lang="en-US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828926" y="4119196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11</a:t>
            </a:r>
            <a:r>
              <a:rPr lang="en-US" dirty="0" smtClean="0"/>
              <a:t>:null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5" idx="4"/>
          </p:cNvCxnSpPr>
          <p:nvPr/>
        </p:nvCxnSpPr>
        <p:spPr>
          <a:xfrm>
            <a:off x="7128495" y="1984953"/>
            <a:ext cx="0" cy="2379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415909">
            <a:off x="7511676" y="379160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</a:t>
            </a:r>
            <a:r>
              <a:rPr lang="en-US" baseline="-25000" dirty="0" smtClean="0"/>
              <a:t>3</a:t>
            </a:r>
            <a:r>
              <a:rPr lang="en-US" dirty="0" smtClean="0"/>
              <a:t>&lt;9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5" idx="6"/>
          </p:cNvCxnSpPr>
          <p:nvPr/>
        </p:nvCxnSpPr>
        <p:spPr>
          <a:xfrm>
            <a:off x="7475025" y="1668085"/>
            <a:ext cx="1655120" cy="3797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8510186" y="1941107"/>
            <a:ext cx="1276503" cy="896787"/>
            <a:chOff x="6471008" y="1040254"/>
            <a:chExt cx="1276503" cy="896787"/>
          </a:xfrm>
        </p:grpSpPr>
        <p:sp>
          <p:nvSpPr>
            <p:cNvPr id="38" name="TextBox 37"/>
            <p:cNvSpPr txBox="1"/>
            <p:nvPr/>
          </p:nvSpPr>
          <p:spPr>
            <a:xfrm>
              <a:off x="6471008" y="1040254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A</a:t>
              </a:r>
              <a:r>
                <a:rPr lang="en-US" baseline="-25000" dirty="0" smtClean="0"/>
                <a:t>3</a:t>
              </a:r>
              <a:r>
                <a:rPr lang="en-US" dirty="0" smtClean="0"/>
                <a:t>&lt;7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750822" y="1303304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4</a:t>
              </a:r>
              <a:r>
                <a:rPr lang="en-US" dirty="0" smtClean="0"/>
                <a:t>:t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28926" y="2807913"/>
            <a:ext cx="1864498" cy="794262"/>
            <a:chOff x="5818909" y="2043404"/>
            <a:chExt cx="1864498" cy="794262"/>
          </a:xfrm>
        </p:grpSpPr>
        <p:sp>
          <p:nvSpPr>
            <p:cNvPr id="41" name="TextBox 40"/>
            <p:cNvSpPr txBox="1"/>
            <p:nvPr/>
          </p:nvSpPr>
          <p:spPr>
            <a:xfrm rot="20281460">
              <a:off x="6647546" y="2043404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 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&lt;3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18909" y="2434427"/>
              <a:ext cx="740094" cy="4032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5</a:t>
              </a:r>
              <a:r>
                <a:rPr lang="en-US" dirty="0" smtClean="0"/>
                <a:t>:null</a:t>
              </a:r>
              <a:endParaRPr lang="en-US" dirty="0"/>
            </a:p>
          </p:txBody>
        </p:sp>
      </p:grpSp>
      <p:cxnSp>
        <p:nvCxnSpPr>
          <p:cNvPr id="44" name="Straight Arrow Connector 43"/>
          <p:cNvCxnSpPr>
            <a:stCxn id="19" idx="3"/>
            <a:endCxn id="42" idx="3"/>
          </p:cNvCxnSpPr>
          <p:nvPr/>
        </p:nvCxnSpPr>
        <p:spPr>
          <a:xfrm flipH="1">
            <a:off x="5569020" y="2851858"/>
            <a:ext cx="1314441" cy="5486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399148" y="2913645"/>
            <a:ext cx="1276503" cy="1005398"/>
            <a:chOff x="6399148" y="2913645"/>
            <a:chExt cx="1276503" cy="1005398"/>
          </a:xfrm>
        </p:grpSpPr>
        <p:sp>
          <p:nvSpPr>
            <p:cNvPr id="46" name="TextBox 45"/>
            <p:cNvSpPr txBox="1"/>
            <p:nvPr/>
          </p:nvSpPr>
          <p:spPr>
            <a:xfrm>
              <a:off x="6399148" y="2913645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&lt;2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6788537" y="3285306"/>
              <a:ext cx="693060" cy="6337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6</a:t>
              </a:r>
              <a:r>
                <a:rPr lang="en-US" dirty="0" smtClean="0"/>
                <a:t>:t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cxnSp>
        <p:nvCxnSpPr>
          <p:cNvPr id="55" name="Straight Arrow Connector 54"/>
          <p:cNvCxnSpPr>
            <a:stCxn id="19" idx="5"/>
          </p:cNvCxnSpPr>
          <p:nvPr/>
        </p:nvCxnSpPr>
        <p:spPr>
          <a:xfrm>
            <a:off x="7373529" y="2851858"/>
            <a:ext cx="729449" cy="431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111131">
            <a:off x="7337561" y="281209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</a:t>
            </a:r>
            <a:r>
              <a:rPr lang="en-US" baseline="-25000" dirty="0" smtClean="0"/>
              <a:t>3</a:t>
            </a:r>
            <a:r>
              <a:rPr lang="en-US" dirty="0" smtClean="0"/>
              <a:t>&lt;3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585978" y="3295921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7</a:t>
            </a:r>
            <a:r>
              <a:rPr lang="en-US" dirty="0" smtClean="0"/>
              <a:t>:null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137585" y="2787668"/>
            <a:ext cx="1035861" cy="911487"/>
            <a:chOff x="5580803" y="1926179"/>
            <a:chExt cx="1035861" cy="911487"/>
          </a:xfrm>
        </p:grpSpPr>
        <p:sp>
          <p:nvSpPr>
            <p:cNvPr id="59" name="TextBox 58"/>
            <p:cNvSpPr txBox="1"/>
            <p:nvPr/>
          </p:nvSpPr>
          <p:spPr>
            <a:xfrm>
              <a:off x="5580803" y="1926179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 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&lt;3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18909" y="2434427"/>
              <a:ext cx="740094" cy="4032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q</a:t>
              </a:r>
              <a:r>
                <a:rPr lang="en-US" baseline="-25000" dirty="0" smtClean="0"/>
                <a:t>8</a:t>
              </a:r>
              <a:r>
                <a:rPr lang="en-US" dirty="0" smtClean="0"/>
                <a:t>:null</a:t>
              </a:r>
              <a:endParaRPr lang="en-US" dirty="0"/>
            </a:p>
          </p:txBody>
        </p:sp>
      </p:grpSp>
      <p:cxnSp>
        <p:nvCxnSpPr>
          <p:cNvPr id="61" name="Straight Arrow Connector 60"/>
          <p:cNvCxnSpPr>
            <a:stCxn id="39" idx="3"/>
          </p:cNvCxnSpPr>
          <p:nvPr/>
        </p:nvCxnSpPr>
        <p:spPr>
          <a:xfrm flipH="1">
            <a:off x="8436437" y="2745085"/>
            <a:ext cx="455059" cy="5508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148437" y="2837894"/>
            <a:ext cx="189527" cy="10811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967917" y="3919043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9</a:t>
            </a:r>
            <a:r>
              <a:rPr lang="en-US" dirty="0" smtClean="0"/>
              <a:t>:null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 rot="4882370">
            <a:off x="8829714" y="314239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</a:t>
            </a:r>
            <a:r>
              <a:rPr lang="en-US" baseline="-25000" dirty="0" smtClean="0"/>
              <a:t>2</a:t>
            </a:r>
            <a:r>
              <a:rPr lang="en-US" dirty="0" smtClean="0"/>
              <a:t>&lt;2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39" idx="6"/>
          </p:cNvCxnSpPr>
          <p:nvPr/>
        </p:nvCxnSpPr>
        <p:spPr>
          <a:xfrm>
            <a:off x="9483060" y="2521026"/>
            <a:ext cx="547631" cy="3731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399025" y="2520775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 A</a:t>
            </a:r>
            <a:r>
              <a:rPr lang="en-US" baseline="-25000" dirty="0" smtClean="0"/>
              <a:t>3</a:t>
            </a:r>
            <a:r>
              <a:rPr lang="en-US" dirty="0" smtClean="0"/>
              <a:t>&lt;3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649613" y="2892677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10</a:t>
            </a:r>
            <a:r>
              <a:rPr lang="en-US" dirty="0" smtClean="0"/>
              <a:t>:null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765020" y="4320815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12</a:t>
            </a:r>
            <a:r>
              <a:rPr lang="en-US" dirty="0" smtClean="0"/>
              <a:t>:null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066390" y="4320815"/>
            <a:ext cx="740094" cy="403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q</a:t>
            </a:r>
            <a:r>
              <a:rPr lang="en-US" baseline="-25000" dirty="0" smtClean="0"/>
              <a:t>13</a:t>
            </a:r>
            <a:r>
              <a:rPr lang="en-US" dirty="0" smtClean="0"/>
              <a:t>:null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47" idx="2"/>
          </p:cNvCxnSpPr>
          <p:nvPr/>
        </p:nvCxnSpPr>
        <p:spPr>
          <a:xfrm flipH="1">
            <a:off x="5601672" y="3602175"/>
            <a:ext cx="1186865" cy="5554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0319255">
            <a:off x="5627898" y="356733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A</a:t>
            </a:r>
            <a:r>
              <a:rPr lang="en-US" baseline="-25000" dirty="0" smtClean="0"/>
              <a:t>1</a:t>
            </a:r>
            <a:r>
              <a:rPr lang="en-US" dirty="0" smtClean="0"/>
              <a:t>&lt;5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47" idx="4"/>
            <a:endCxn id="71" idx="0"/>
          </p:cNvCxnSpPr>
          <p:nvPr/>
        </p:nvCxnSpPr>
        <p:spPr>
          <a:xfrm>
            <a:off x="7135067" y="3919043"/>
            <a:ext cx="0" cy="4017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487363" y="3929801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A</a:t>
            </a:r>
            <a:r>
              <a:rPr lang="en-US" baseline="-25000" dirty="0" smtClean="0"/>
              <a:t>2</a:t>
            </a:r>
            <a:r>
              <a:rPr lang="en-US" dirty="0" smtClean="0"/>
              <a:t>&lt;1</a:t>
            </a:r>
            <a:endParaRPr lang="en-US" dirty="0"/>
          </a:p>
        </p:txBody>
      </p:sp>
      <p:cxnSp>
        <p:nvCxnSpPr>
          <p:cNvPr id="83" name="Straight Arrow Connector 82"/>
          <p:cNvCxnSpPr>
            <a:stCxn id="47" idx="5"/>
            <a:endCxn id="72" idx="0"/>
          </p:cNvCxnSpPr>
          <p:nvPr/>
        </p:nvCxnSpPr>
        <p:spPr>
          <a:xfrm>
            <a:off x="7380101" y="3826234"/>
            <a:ext cx="1056336" cy="4945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6079" y="1899583"/>
            <a:ext cx="413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may discover a skyline tuple many times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965525" y="2222885"/>
            <a:ext cx="2496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worst-case O(m.S</a:t>
            </a:r>
            <a:r>
              <a:rPr lang="en-US" baseline="30000" dirty="0" smtClean="0">
                <a:sym typeface="Wingdings" panose="05000000000000000000" pitchFamily="2" charset="2"/>
              </a:rPr>
              <a:t>m+1</a:t>
            </a:r>
            <a:r>
              <a:rPr lang="en-US" dirty="0" smtClean="0">
                <a:sym typeface="Wingdings" panose="05000000000000000000" pitchFamily="2" charset="2"/>
              </a:rPr>
              <a:t>) 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66079" y="2773748"/>
            <a:ext cx="425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Reason: the intersection between branches</a:t>
            </a:r>
            <a:br>
              <a:rPr lang="en-US" dirty="0" smtClean="0"/>
            </a:br>
            <a:r>
              <a:rPr lang="en-US" dirty="0" smtClean="0"/>
              <a:t>is not empty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191921">
            <a:off x="2159828" y="4770798"/>
            <a:ext cx="2882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cannot get resolved due to</a:t>
            </a:r>
            <a:br>
              <a:rPr lang="en-US" dirty="0" smtClean="0"/>
            </a:br>
            <a:r>
              <a:rPr lang="en-US" dirty="0" smtClean="0"/>
              <a:t>the interface limitation</a:t>
            </a:r>
            <a:endParaRPr lang="en-US" dirty="0"/>
          </a:p>
        </p:txBody>
      </p:sp>
      <p:cxnSp>
        <p:nvCxnSpPr>
          <p:cNvPr id="6" name="Curved Connector 5"/>
          <p:cNvCxnSpPr>
            <a:endCxn id="4" idx="1"/>
          </p:cNvCxnSpPr>
          <p:nvPr/>
        </p:nvCxnSpPr>
        <p:spPr>
          <a:xfrm rot="5400000">
            <a:off x="2110871" y="3651477"/>
            <a:ext cx="916624" cy="252315"/>
          </a:xfrm>
          <a:prstGeom prst="curvedConnector4">
            <a:avLst>
              <a:gd name="adj1" fmla="val 79175"/>
              <a:gd name="adj2" fmla="val 19060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891508" y="3382158"/>
            <a:ext cx="561400" cy="512374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91921">
            <a:off x="226055" y="4868050"/>
            <a:ext cx="3972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exists cases in which no </a:t>
            </a:r>
            <a:r>
              <a:rPr lang="en-US" dirty="0"/>
              <a:t>a</a:t>
            </a:r>
            <a:r>
              <a:rPr lang="en-US" dirty="0" smtClean="0"/>
              <a:t>lgorithm</a:t>
            </a:r>
          </a:p>
          <a:p>
            <a:r>
              <a:rPr lang="en-US" dirty="0" smtClean="0"/>
              <a:t> can do better than O(S</a:t>
            </a:r>
            <a:r>
              <a:rPr lang="en-US" baseline="30000" dirty="0" smtClean="0"/>
              <a:t>m</a:t>
            </a:r>
            <a:r>
              <a:rPr lang="en-US" dirty="0" smtClean="0"/>
              <a:t>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/>
      <p:bldP spid="51" grpId="0"/>
      <p:bldP spid="4" grpId="0"/>
      <p:bldP spid="63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6848</TotalTime>
  <Words>957</Words>
  <Application>Microsoft Office PowerPoint</Application>
  <PresentationFormat>Widescreen</PresentationFormat>
  <Paragraphs>241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Cambria Math</vt:lpstr>
      <vt:lpstr>Wingdings</vt:lpstr>
      <vt:lpstr>Retrospect</vt:lpstr>
      <vt:lpstr>Discovering the Skyline of Web Databases</vt:lpstr>
      <vt:lpstr>Some Terms</vt:lpstr>
      <vt:lpstr>Some Terms</vt:lpstr>
      <vt:lpstr>Why this problem?</vt:lpstr>
      <vt:lpstr>Problem Statement</vt:lpstr>
      <vt:lpstr>Categories of Search Interfaces</vt:lpstr>
      <vt:lpstr>SQ Skyline Discovery (SQ-DB-SKY): 2D example</vt:lpstr>
      <vt:lpstr>SQ-DB-SKY: HD example, its problem </vt:lpstr>
      <vt:lpstr>SQ-DB-SKY: HD example, its problem </vt:lpstr>
      <vt:lpstr>RQ Skyline Discovery (RQ-DB-SKY): High-level idea</vt:lpstr>
      <vt:lpstr>RQ-DB-SKY: example </vt:lpstr>
      <vt:lpstr>PQ 2D Skyline Discovery (PQ-2D-SKY): example</vt:lpstr>
      <vt:lpstr>PQ Skyline Discovery (PQ-DB-SKY): HD</vt:lpstr>
      <vt:lpstr>MQ Skyline Discovery (MQ-DB-SKY):</vt:lpstr>
      <vt:lpstr>Experiments setup</vt:lpstr>
      <vt:lpstr>Offline Experiment Results</vt:lpstr>
      <vt:lpstr>Offline Experiment Results</vt:lpstr>
      <vt:lpstr>Online Experiment Results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Abolfazl Asudeh</dc:creator>
  <cp:lastModifiedBy>Abolfazl Asudeh</cp:lastModifiedBy>
  <cp:revision>773</cp:revision>
  <dcterms:created xsi:type="dcterms:W3CDTF">2016-08-14T11:57:53Z</dcterms:created>
  <dcterms:modified xsi:type="dcterms:W3CDTF">2016-08-28T19:19:08Z</dcterms:modified>
</cp:coreProperties>
</file>