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84" r:id="rId3"/>
    <p:sldId id="257" r:id="rId4"/>
    <p:sldId id="258" r:id="rId5"/>
    <p:sldId id="266" r:id="rId6"/>
    <p:sldId id="267" r:id="rId7"/>
    <p:sldId id="268" r:id="rId8"/>
    <p:sldId id="260" r:id="rId9"/>
    <p:sldId id="270" r:id="rId10"/>
    <p:sldId id="274" r:id="rId11"/>
    <p:sldId id="283" r:id="rId12"/>
    <p:sldId id="285" r:id="rId13"/>
    <p:sldId id="288" r:id="rId14"/>
    <p:sldId id="289" r:id="rId15"/>
    <p:sldId id="290" r:id="rId16"/>
    <p:sldId id="286" r:id="rId17"/>
    <p:sldId id="291" r:id="rId18"/>
    <p:sldId id="277" r:id="rId19"/>
    <p:sldId id="278" r:id="rId20"/>
    <p:sldId id="279" r:id="rId21"/>
    <p:sldId id="287" r:id="rId22"/>
    <p:sldId id="280" r:id="rId23"/>
    <p:sldId id="281" r:id="rId24"/>
    <p:sldId id="264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ctiveProjects\RegretRatio\Presentation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ctiveProjects\RegretRatio\Presentation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ctiveProjects\RegretRatio\Presentation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ActiveProjects\RegretRatio\Presentation\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xVal>
            <c:numRef>
              <c:f>Sheet1!$C$2:$C$51</c:f>
              <c:numCache>
                <c:formatCode>General</c:formatCode>
                <c:ptCount val="50"/>
                <c:pt idx="0">
                  <c:v>0.22677100114954574</c:v>
                </c:pt>
                <c:pt idx="1">
                  <c:v>3.9547161073729464E-2</c:v>
                </c:pt>
                <c:pt idx="2">
                  <c:v>0.32804209174777454</c:v>
                </c:pt>
                <c:pt idx="3">
                  <c:v>0.84730508810021832</c:v>
                </c:pt>
                <c:pt idx="4">
                  <c:v>0.55040638078628124</c:v>
                </c:pt>
                <c:pt idx="5">
                  <c:v>0.39232684247544197</c:v>
                </c:pt>
                <c:pt idx="6">
                  <c:v>0.8414549173202609</c:v>
                </c:pt>
                <c:pt idx="7">
                  <c:v>0.91606479622383497</c:v>
                </c:pt>
                <c:pt idx="8">
                  <c:v>0.22345508166473482</c:v>
                </c:pt>
                <c:pt idx="9">
                  <c:v>0.62055935496399528</c:v>
                </c:pt>
                <c:pt idx="10">
                  <c:v>0.87355852979600457</c:v>
                </c:pt>
                <c:pt idx="11">
                  <c:v>0.20939266037898863</c:v>
                </c:pt>
                <c:pt idx="12">
                  <c:v>0.8694694102785111</c:v>
                </c:pt>
                <c:pt idx="13">
                  <c:v>0.89165300896669297</c:v>
                </c:pt>
                <c:pt idx="14">
                  <c:v>0.14079066227359105</c:v>
                </c:pt>
                <c:pt idx="15">
                  <c:v>0.76842045571653761</c:v>
                </c:pt>
                <c:pt idx="16">
                  <c:v>0.28500530048248018</c:v>
                </c:pt>
                <c:pt idx="17">
                  <c:v>0.76023147055214013</c:v>
                </c:pt>
                <c:pt idx="18">
                  <c:v>0.45073741882413554</c:v>
                </c:pt>
                <c:pt idx="19">
                  <c:v>4.1783178137990928E-2</c:v>
                </c:pt>
                <c:pt idx="20">
                  <c:v>4.0784162537528923E-2</c:v>
                </c:pt>
                <c:pt idx="21">
                  <c:v>2.858685497604263E-3</c:v>
                </c:pt>
                <c:pt idx="22">
                  <c:v>0.10239780863700043</c:v>
                </c:pt>
                <c:pt idx="23">
                  <c:v>0.63423331188601506</c:v>
                </c:pt>
                <c:pt idx="24">
                  <c:v>3.2399517436660363E-2</c:v>
                </c:pt>
                <c:pt idx="25">
                  <c:v>0.38444423759804658</c:v>
                </c:pt>
                <c:pt idx="26">
                  <c:v>0.2759936085870287</c:v>
                </c:pt>
                <c:pt idx="27">
                  <c:v>0.29806225848595336</c:v>
                </c:pt>
                <c:pt idx="28">
                  <c:v>0.4793358760716484</c:v>
                </c:pt>
                <c:pt idx="29">
                  <c:v>0.73117015018239195</c:v>
                </c:pt>
              </c:numCache>
            </c:numRef>
          </c:xVal>
          <c:yVal>
            <c:numRef>
              <c:f>Sheet1!$D$2:$D$51</c:f>
              <c:numCache>
                <c:formatCode>General</c:formatCode>
                <c:ptCount val="50"/>
                <c:pt idx="0">
                  <c:v>0.82454095786595882</c:v>
                </c:pt>
                <c:pt idx="1">
                  <c:v>1.8194576993284861E-2</c:v>
                </c:pt>
                <c:pt idx="2">
                  <c:v>0.38462503649252933</c:v>
                </c:pt>
                <c:pt idx="3">
                  <c:v>4.74231947413285E-2</c:v>
                </c:pt>
                <c:pt idx="4">
                  <c:v>0.1809847511934759</c:v>
                </c:pt>
                <c:pt idx="5">
                  <c:v>0.87858951659394346</c:v>
                </c:pt>
                <c:pt idx="6">
                  <c:v>0.53271488215347995</c:v>
                </c:pt>
                <c:pt idx="7">
                  <c:v>5.0899480799300401E-2</c:v>
                </c:pt>
                <c:pt idx="8">
                  <c:v>0.18713242080014847</c:v>
                </c:pt>
                <c:pt idx="9">
                  <c:v>0.22153316074357443</c:v>
                </c:pt>
                <c:pt idx="10">
                  <c:v>0.78085133595873024</c:v>
                </c:pt>
                <c:pt idx="11">
                  <c:v>0.44477604368799339</c:v>
                </c:pt>
                <c:pt idx="12">
                  <c:v>0.37392849400514661</c:v>
                </c:pt>
                <c:pt idx="13">
                  <c:v>0.49713401322739481</c:v>
                </c:pt>
                <c:pt idx="14">
                  <c:v>4.8656975506250921E-2</c:v>
                </c:pt>
                <c:pt idx="15">
                  <c:v>2.3464008862638108E-2</c:v>
                </c:pt>
                <c:pt idx="16">
                  <c:v>0.32619077822540388</c:v>
                </c:pt>
                <c:pt idx="17">
                  <c:v>0.44781828479342334</c:v>
                </c:pt>
                <c:pt idx="18">
                  <c:v>0.90640719844698281</c:v>
                </c:pt>
                <c:pt idx="19">
                  <c:v>0.59995104442139113</c:v>
                </c:pt>
                <c:pt idx="20">
                  <c:v>0.58417654152707466</c:v>
                </c:pt>
                <c:pt idx="21">
                  <c:v>0.59522786496662516</c:v>
                </c:pt>
                <c:pt idx="22">
                  <c:v>0.84193759815398916</c:v>
                </c:pt>
                <c:pt idx="23">
                  <c:v>0.76519878544693254</c:v>
                </c:pt>
                <c:pt idx="24">
                  <c:v>0.39550892435612439</c:v>
                </c:pt>
                <c:pt idx="25">
                  <c:v>5.9301352306711186E-2</c:v>
                </c:pt>
                <c:pt idx="26">
                  <c:v>0.50689797939062808</c:v>
                </c:pt>
                <c:pt idx="27">
                  <c:v>0.80866564316829637</c:v>
                </c:pt>
                <c:pt idx="28">
                  <c:v>0.35945162925669738</c:v>
                </c:pt>
                <c:pt idx="29">
                  <c:v>0.12984074779403942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266136"/>
        <c:axId val="195264960"/>
      </c:scatterChart>
      <c:valAx>
        <c:axId val="195266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X</a:t>
                </a:r>
              </a:p>
            </c:rich>
          </c:tx>
          <c:layout>
            <c:manualLayout>
              <c:xMode val="edge"/>
              <c:yMode val="edge"/>
              <c:x val="0.90087379702537196"/>
              <c:y val="0.929534092081284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64960"/>
        <c:crosses val="autoZero"/>
        <c:crossBetween val="midCat"/>
        <c:majorUnit val="0.1"/>
      </c:valAx>
      <c:valAx>
        <c:axId val="19526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Y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3.962383523020324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661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xVal>
            <c:numRef>
              <c:f>Sheet1!$C$2:$C$51</c:f>
              <c:numCache>
                <c:formatCode>General</c:formatCode>
                <c:ptCount val="50"/>
                <c:pt idx="0">
                  <c:v>0.22677100114954574</c:v>
                </c:pt>
                <c:pt idx="1">
                  <c:v>3.9547161073729464E-2</c:v>
                </c:pt>
                <c:pt idx="2">
                  <c:v>0.32804209174777454</c:v>
                </c:pt>
                <c:pt idx="3">
                  <c:v>0.84730508810021832</c:v>
                </c:pt>
                <c:pt idx="4">
                  <c:v>0.55040638078628124</c:v>
                </c:pt>
                <c:pt idx="5">
                  <c:v>0.39232684247544197</c:v>
                </c:pt>
                <c:pt idx="6">
                  <c:v>0.8414549173202609</c:v>
                </c:pt>
                <c:pt idx="7">
                  <c:v>0.91606479622383497</c:v>
                </c:pt>
                <c:pt idx="8">
                  <c:v>0.22345508166473482</c:v>
                </c:pt>
                <c:pt idx="9">
                  <c:v>0.62055935496399528</c:v>
                </c:pt>
                <c:pt idx="10">
                  <c:v>0.87355852979600457</c:v>
                </c:pt>
                <c:pt idx="11">
                  <c:v>0.20939266037898863</c:v>
                </c:pt>
                <c:pt idx="12">
                  <c:v>0.8694694102785111</c:v>
                </c:pt>
                <c:pt idx="13">
                  <c:v>0.89165300896669297</c:v>
                </c:pt>
                <c:pt idx="14">
                  <c:v>0.14079066227359105</c:v>
                </c:pt>
                <c:pt idx="15">
                  <c:v>0.76842045571653761</c:v>
                </c:pt>
                <c:pt idx="16">
                  <c:v>0.28500530048248018</c:v>
                </c:pt>
                <c:pt idx="17">
                  <c:v>0.76023147055214013</c:v>
                </c:pt>
                <c:pt idx="18">
                  <c:v>0.45073741882413554</c:v>
                </c:pt>
                <c:pt idx="19">
                  <c:v>4.1783178137990928E-2</c:v>
                </c:pt>
                <c:pt idx="20">
                  <c:v>4.0784162537528923E-2</c:v>
                </c:pt>
                <c:pt idx="21">
                  <c:v>2.858685497604263E-3</c:v>
                </c:pt>
                <c:pt idx="22">
                  <c:v>0.10239780863700043</c:v>
                </c:pt>
                <c:pt idx="23">
                  <c:v>0.63423331188601506</c:v>
                </c:pt>
                <c:pt idx="24">
                  <c:v>3.2399517436660363E-2</c:v>
                </c:pt>
                <c:pt idx="25">
                  <c:v>0.38444423759804658</c:v>
                </c:pt>
                <c:pt idx="26">
                  <c:v>0.2759936085870287</c:v>
                </c:pt>
                <c:pt idx="27">
                  <c:v>0.29806225848595336</c:v>
                </c:pt>
                <c:pt idx="28">
                  <c:v>0.4793358760716484</c:v>
                </c:pt>
                <c:pt idx="29">
                  <c:v>0.73117015018239195</c:v>
                </c:pt>
              </c:numCache>
            </c:numRef>
          </c:xVal>
          <c:yVal>
            <c:numRef>
              <c:f>Sheet1!$D$2:$D$51</c:f>
              <c:numCache>
                <c:formatCode>General</c:formatCode>
                <c:ptCount val="50"/>
                <c:pt idx="0">
                  <c:v>0.82454095786595882</c:v>
                </c:pt>
                <c:pt idx="1">
                  <c:v>1.8194576993284861E-2</c:v>
                </c:pt>
                <c:pt idx="2">
                  <c:v>0.38462503649252933</c:v>
                </c:pt>
                <c:pt idx="3">
                  <c:v>4.74231947413285E-2</c:v>
                </c:pt>
                <c:pt idx="4">
                  <c:v>0.1809847511934759</c:v>
                </c:pt>
                <c:pt idx="5">
                  <c:v>0.87858951659394346</c:v>
                </c:pt>
                <c:pt idx="6">
                  <c:v>0.53271488215347995</c:v>
                </c:pt>
                <c:pt idx="7">
                  <c:v>5.0899480799300401E-2</c:v>
                </c:pt>
                <c:pt idx="8">
                  <c:v>0.18713242080014847</c:v>
                </c:pt>
                <c:pt idx="9">
                  <c:v>0.22153316074357443</c:v>
                </c:pt>
                <c:pt idx="10">
                  <c:v>0.78085133595873024</c:v>
                </c:pt>
                <c:pt idx="11">
                  <c:v>0.44477604368799339</c:v>
                </c:pt>
                <c:pt idx="12">
                  <c:v>0.37392849400514661</c:v>
                </c:pt>
                <c:pt idx="13">
                  <c:v>0.49713401322739481</c:v>
                </c:pt>
                <c:pt idx="14">
                  <c:v>4.8656975506250921E-2</c:v>
                </c:pt>
                <c:pt idx="15">
                  <c:v>2.3464008862638108E-2</c:v>
                </c:pt>
                <c:pt idx="16">
                  <c:v>0.32619077822540388</c:v>
                </c:pt>
                <c:pt idx="17">
                  <c:v>0.44781828479342334</c:v>
                </c:pt>
                <c:pt idx="18">
                  <c:v>0.90640719844698281</c:v>
                </c:pt>
                <c:pt idx="19">
                  <c:v>0.59995104442139113</c:v>
                </c:pt>
                <c:pt idx="20">
                  <c:v>0.58417654152707466</c:v>
                </c:pt>
                <c:pt idx="21">
                  <c:v>0.59522786496662516</c:v>
                </c:pt>
                <c:pt idx="22">
                  <c:v>0.84193759815398916</c:v>
                </c:pt>
                <c:pt idx="23">
                  <c:v>0.76519878544693254</c:v>
                </c:pt>
                <c:pt idx="24">
                  <c:v>0.39550892435612439</c:v>
                </c:pt>
                <c:pt idx="25">
                  <c:v>5.9301352306711186E-2</c:v>
                </c:pt>
                <c:pt idx="26">
                  <c:v>0.50689797939062808</c:v>
                </c:pt>
                <c:pt idx="27">
                  <c:v>0.80866564316829637</c:v>
                </c:pt>
                <c:pt idx="28">
                  <c:v>0.35945162925669738</c:v>
                </c:pt>
                <c:pt idx="29">
                  <c:v>0.12984074779403942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265744"/>
        <c:axId val="197283840"/>
      </c:scatterChart>
      <c:valAx>
        <c:axId val="195265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X</a:t>
                </a:r>
              </a:p>
            </c:rich>
          </c:tx>
          <c:layout>
            <c:manualLayout>
              <c:xMode val="edge"/>
              <c:yMode val="edge"/>
              <c:x val="0.90087379702537196"/>
              <c:y val="0.929534092081284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83840"/>
        <c:crosses val="autoZero"/>
        <c:crossBetween val="midCat"/>
        <c:majorUnit val="0.1"/>
      </c:valAx>
      <c:valAx>
        <c:axId val="19728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Y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3.962383523020324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65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xVal>
            <c:numRef>
              <c:f>Sheet1!$C$2:$C$51</c:f>
              <c:numCache>
                <c:formatCode>General</c:formatCode>
                <c:ptCount val="50"/>
                <c:pt idx="0">
                  <c:v>0.22677100114954574</c:v>
                </c:pt>
                <c:pt idx="1">
                  <c:v>3.9547161073729464E-2</c:v>
                </c:pt>
                <c:pt idx="2">
                  <c:v>0.32804209174777454</c:v>
                </c:pt>
                <c:pt idx="3">
                  <c:v>0.84730508810021832</c:v>
                </c:pt>
                <c:pt idx="4">
                  <c:v>0.55040638078628124</c:v>
                </c:pt>
                <c:pt idx="5">
                  <c:v>0.39232684247544197</c:v>
                </c:pt>
                <c:pt idx="6">
                  <c:v>0.8414549173202609</c:v>
                </c:pt>
                <c:pt idx="7">
                  <c:v>0.91606479622383497</c:v>
                </c:pt>
                <c:pt idx="8">
                  <c:v>0.22345508166473482</c:v>
                </c:pt>
                <c:pt idx="9">
                  <c:v>0.62055935496399528</c:v>
                </c:pt>
                <c:pt idx="10">
                  <c:v>0.87355852979600457</c:v>
                </c:pt>
                <c:pt idx="11">
                  <c:v>0.20939266037898863</c:v>
                </c:pt>
                <c:pt idx="12">
                  <c:v>0.8694694102785111</c:v>
                </c:pt>
                <c:pt idx="13">
                  <c:v>0.89165300896669297</c:v>
                </c:pt>
                <c:pt idx="14">
                  <c:v>0.14079066227359105</c:v>
                </c:pt>
                <c:pt idx="15">
                  <c:v>0.76842045571653761</c:v>
                </c:pt>
                <c:pt idx="16">
                  <c:v>0.28500530048248018</c:v>
                </c:pt>
                <c:pt idx="17">
                  <c:v>0.76023147055214013</c:v>
                </c:pt>
                <c:pt idx="18">
                  <c:v>0.45073741882413554</c:v>
                </c:pt>
                <c:pt idx="19">
                  <c:v>4.1783178137990928E-2</c:v>
                </c:pt>
                <c:pt idx="20">
                  <c:v>4.0784162537528923E-2</c:v>
                </c:pt>
                <c:pt idx="21">
                  <c:v>2.858685497604263E-3</c:v>
                </c:pt>
                <c:pt idx="22">
                  <c:v>0.10239780863700043</c:v>
                </c:pt>
                <c:pt idx="23">
                  <c:v>0.63423331188601506</c:v>
                </c:pt>
                <c:pt idx="24">
                  <c:v>3.2399517436660363E-2</c:v>
                </c:pt>
                <c:pt idx="25">
                  <c:v>0.38444423759804658</c:v>
                </c:pt>
                <c:pt idx="26">
                  <c:v>0.2759936085870287</c:v>
                </c:pt>
                <c:pt idx="27">
                  <c:v>0.29806225848595336</c:v>
                </c:pt>
                <c:pt idx="28">
                  <c:v>0.4793358760716484</c:v>
                </c:pt>
                <c:pt idx="29">
                  <c:v>0.73117015018239195</c:v>
                </c:pt>
              </c:numCache>
            </c:numRef>
          </c:xVal>
          <c:yVal>
            <c:numRef>
              <c:f>Sheet1!$D$2:$D$51</c:f>
              <c:numCache>
                <c:formatCode>General</c:formatCode>
                <c:ptCount val="50"/>
                <c:pt idx="0">
                  <c:v>0.82454095786595882</c:v>
                </c:pt>
                <c:pt idx="1">
                  <c:v>1.8194576993284861E-2</c:v>
                </c:pt>
                <c:pt idx="2">
                  <c:v>0.38462503649252933</c:v>
                </c:pt>
                <c:pt idx="3">
                  <c:v>4.74231947413285E-2</c:v>
                </c:pt>
                <c:pt idx="4">
                  <c:v>0.1809847511934759</c:v>
                </c:pt>
                <c:pt idx="5">
                  <c:v>0.87858951659394346</c:v>
                </c:pt>
                <c:pt idx="6">
                  <c:v>0.53271488215347995</c:v>
                </c:pt>
                <c:pt idx="7">
                  <c:v>5.0899480799300401E-2</c:v>
                </c:pt>
                <c:pt idx="8">
                  <c:v>0.18713242080014847</c:v>
                </c:pt>
                <c:pt idx="9">
                  <c:v>0.22153316074357443</c:v>
                </c:pt>
                <c:pt idx="10">
                  <c:v>0.78085133595873024</c:v>
                </c:pt>
                <c:pt idx="11">
                  <c:v>0.44477604368799339</c:v>
                </c:pt>
                <c:pt idx="12">
                  <c:v>0.37392849400514661</c:v>
                </c:pt>
                <c:pt idx="13">
                  <c:v>0.49713401322739481</c:v>
                </c:pt>
                <c:pt idx="14">
                  <c:v>4.8656975506250921E-2</c:v>
                </c:pt>
                <c:pt idx="15">
                  <c:v>2.3464008862638108E-2</c:v>
                </c:pt>
                <c:pt idx="16">
                  <c:v>0.32619077822540388</c:v>
                </c:pt>
                <c:pt idx="17">
                  <c:v>0.44781828479342334</c:v>
                </c:pt>
                <c:pt idx="18">
                  <c:v>0.90640719844698281</c:v>
                </c:pt>
                <c:pt idx="19">
                  <c:v>0.59995104442139113</c:v>
                </c:pt>
                <c:pt idx="20">
                  <c:v>0.58417654152707466</c:v>
                </c:pt>
                <c:pt idx="21">
                  <c:v>0.59522786496662516</c:v>
                </c:pt>
                <c:pt idx="22">
                  <c:v>0.84193759815398916</c:v>
                </c:pt>
                <c:pt idx="23">
                  <c:v>0.76519878544693254</c:v>
                </c:pt>
                <c:pt idx="24">
                  <c:v>0.39550892435612439</c:v>
                </c:pt>
                <c:pt idx="25">
                  <c:v>5.9301352306711186E-2</c:v>
                </c:pt>
                <c:pt idx="26">
                  <c:v>0.50689797939062808</c:v>
                </c:pt>
                <c:pt idx="27">
                  <c:v>0.80866564316829637</c:v>
                </c:pt>
                <c:pt idx="28">
                  <c:v>0.35945162925669738</c:v>
                </c:pt>
                <c:pt idx="29">
                  <c:v>0.12984074779403942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284232"/>
        <c:axId val="197286584"/>
      </c:scatterChart>
      <c:valAx>
        <c:axId val="197284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X</a:t>
                </a:r>
              </a:p>
            </c:rich>
          </c:tx>
          <c:layout>
            <c:manualLayout>
              <c:xMode val="edge"/>
              <c:yMode val="edge"/>
              <c:x val="0.90087379702537196"/>
              <c:y val="0.929534092081284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86584"/>
        <c:crosses val="autoZero"/>
        <c:crossBetween val="midCat"/>
        <c:majorUnit val="0.1"/>
      </c:valAx>
      <c:valAx>
        <c:axId val="197286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Y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3.962383523020324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84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xVal>
            <c:numRef>
              <c:f>Sheet1!$C$2:$C$51</c:f>
              <c:numCache>
                <c:formatCode>General</c:formatCode>
                <c:ptCount val="50"/>
                <c:pt idx="0">
                  <c:v>0.22677100114954574</c:v>
                </c:pt>
                <c:pt idx="1">
                  <c:v>3.9547161073729464E-2</c:v>
                </c:pt>
                <c:pt idx="2">
                  <c:v>0.32804209174777454</c:v>
                </c:pt>
                <c:pt idx="3">
                  <c:v>0.84730508810021832</c:v>
                </c:pt>
                <c:pt idx="4">
                  <c:v>0.55040638078628124</c:v>
                </c:pt>
                <c:pt idx="5">
                  <c:v>0.39232684247544197</c:v>
                </c:pt>
                <c:pt idx="6">
                  <c:v>0.8414549173202609</c:v>
                </c:pt>
                <c:pt idx="7">
                  <c:v>0.91606479622383497</c:v>
                </c:pt>
                <c:pt idx="8">
                  <c:v>0.22345508166473482</c:v>
                </c:pt>
                <c:pt idx="9">
                  <c:v>0.62055935496399528</c:v>
                </c:pt>
                <c:pt idx="10">
                  <c:v>0.87355852979600457</c:v>
                </c:pt>
                <c:pt idx="11">
                  <c:v>0.20939266037898863</c:v>
                </c:pt>
                <c:pt idx="12">
                  <c:v>0.8694694102785111</c:v>
                </c:pt>
                <c:pt idx="13">
                  <c:v>0.89165300896669297</c:v>
                </c:pt>
                <c:pt idx="14">
                  <c:v>0.14079066227359105</c:v>
                </c:pt>
                <c:pt idx="15">
                  <c:v>0.76842045571653761</c:v>
                </c:pt>
                <c:pt idx="16">
                  <c:v>0.28500530048248018</c:v>
                </c:pt>
                <c:pt idx="17">
                  <c:v>0.76023147055214013</c:v>
                </c:pt>
                <c:pt idx="18">
                  <c:v>0.45073741882413554</c:v>
                </c:pt>
                <c:pt idx="19">
                  <c:v>4.1783178137990928E-2</c:v>
                </c:pt>
                <c:pt idx="20">
                  <c:v>4.0784162537528923E-2</c:v>
                </c:pt>
                <c:pt idx="21">
                  <c:v>2.858685497604263E-3</c:v>
                </c:pt>
                <c:pt idx="22">
                  <c:v>0.10239780863700043</c:v>
                </c:pt>
                <c:pt idx="23">
                  <c:v>0.63423331188601506</c:v>
                </c:pt>
                <c:pt idx="24">
                  <c:v>3.2399517436660363E-2</c:v>
                </c:pt>
                <c:pt idx="25">
                  <c:v>0.38444423759804658</c:v>
                </c:pt>
                <c:pt idx="26">
                  <c:v>0.2759936085870287</c:v>
                </c:pt>
                <c:pt idx="27">
                  <c:v>0.29806225848595336</c:v>
                </c:pt>
                <c:pt idx="28">
                  <c:v>0.4793358760716484</c:v>
                </c:pt>
                <c:pt idx="29">
                  <c:v>0.73117015018239195</c:v>
                </c:pt>
              </c:numCache>
            </c:numRef>
          </c:xVal>
          <c:yVal>
            <c:numRef>
              <c:f>Sheet1!$D$2:$D$51</c:f>
              <c:numCache>
                <c:formatCode>General</c:formatCode>
                <c:ptCount val="50"/>
                <c:pt idx="0">
                  <c:v>0.82454095786595882</c:v>
                </c:pt>
                <c:pt idx="1">
                  <c:v>1.8194576993284861E-2</c:v>
                </c:pt>
                <c:pt idx="2">
                  <c:v>0.38462503649252933</c:v>
                </c:pt>
                <c:pt idx="3">
                  <c:v>4.74231947413285E-2</c:v>
                </c:pt>
                <c:pt idx="4">
                  <c:v>0.1809847511934759</c:v>
                </c:pt>
                <c:pt idx="5">
                  <c:v>0.87858951659394346</c:v>
                </c:pt>
                <c:pt idx="6">
                  <c:v>0.53271488215347995</c:v>
                </c:pt>
                <c:pt idx="7">
                  <c:v>5.0899480799300401E-2</c:v>
                </c:pt>
                <c:pt idx="8">
                  <c:v>0.18713242080014847</c:v>
                </c:pt>
                <c:pt idx="9">
                  <c:v>0.22153316074357443</c:v>
                </c:pt>
                <c:pt idx="10">
                  <c:v>0.78085133595873024</c:v>
                </c:pt>
                <c:pt idx="11">
                  <c:v>0.44477604368799339</c:v>
                </c:pt>
                <c:pt idx="12">
                  <c:v>0.37392849400514661</c:v>
                </c:pt>
                <c:pt idx="13">
                  <c:v>0.49713401322739481</c:v>
                </c:pt>
                <c:pt idx="14">
                  <c:v>4.8656975506250921E-2</c:v>
                </c:pt>
                <c:pt idx="15">
                  <c:v>2.3464008862638108E-2</c:v>
                </c:pt>
                <c:pt idx="16">
                  <c:v>0.32619077822540388</c:v>
                </c:pt>
                <c:pt idx="17">
                  <c:v>0.44781828479342334</c:v>
                </c:pt>
                <c:pt idx="18">
                  <c:v>0.90640719844698281</c:v>
                </c:pt>
                <c:pt idx="19">
                  <c:v>0.59995104442139113</c:v>
                </c:pt>
                <c:pt idx="20">
                  <c:v>0.58417654152707466</c:v>
                </c:pt>
                <c:pt idx="21">
                  <c:v>0.59522786496662516</c:v>
                </c:pt>
                <c:pt idx="22">
                  <c:v>0.84193759815398916</c:v>
                </c:pt>
                <c:pt idx="23">
                  <c:v>0.76519878544693254</c:v>
                </c:pt>
                <c:pt idx="24">
                  <c:v>0.39550892435612439</c:v>
                </c:pt>
                <c:pt idx="25">
                  <c:v>5.9301352306711186E-2</c:v>
                </c:pt>
                <c:pt idx="26">
                  <c:v>0.50689797939062808</c:v>
                </c:pt>
                <c:pt idx="27">
                  <c:v>0.80866564316829637</c:v>
                </c:pt>
                <c:pt idx="28">
                  <c:v>0.35945162925669738</c:v>
                </c:pt>
                <c:pt idx="29">
                  <c:v>0.12984074779403942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284624"/>
        <c:axId val="197290896"/>
      </c:scatterChart>
      <c:valAx>
        <c:axId val="197284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X</a:t>
                </a:r>
              </a:p>
            </c:rich>
          </c:tx>
          <c:layout>
            <c:manualLayout>
              <c:xMode val="edge"/>
              <c:yMode val="edge"/>
              <c:x val="0.90087379702537196"/>
              <c:y val="0.929534092081284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90896"/>
        <c:crosses val="autoZero"/>
        <c:crossBetween val="midCat"/>
        <c:majorUnit val="0.1"/>
      </c:valAx>
      <c:valAx>
        <c:axId val="19729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Y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3.962383523020324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284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B1A962-AACA-4952-A3CC-7066F965191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9374F-967D-4357-A0DF-DDD775FCE298}">
      <dgm:prSet phldrT="[Text]"/>
      <dgm:spPr/>
      <dgm:t>
        <a:bodyPr/>
        <a:lstStyle/>
        <a:p>
          <a:r>
            <a:rPr lang="en-US" dirty="0" smtClean="0"/>
            <a:t>RRMS</a:t>
          </a:r>
          <a:endParaRPr lang="en-US" dirty="0"/>
        </a:p>
      </dgm:t>
    </dgm:pt>
    <dgm:pt modelId="{7196F1AD-4998-4519-8703-023AB0462062}" type="parTrans" cxnId="{E8878DCC-7C5C-46DB-87A3-C28DDC494E0D}">
      <dgm:prSet/>
      <dgm:spPr/>
      <dgm:t>
        <a:bodyPr/>
        <a:lstStyle/>
        <a:p>
          <a:endParaRPr lang="en-US"/>
        </a:p>
      </dgm:t>
    </dgm:pt>
    <dgm:pt modelId="{442AFD89-B201-4A81-93B5-D70CF907797A}" type="sibTrans" cxnId="{E8878DCC-7C5C-46DB-87A3-C28DDC494E0D}">
      <dgm:prSet/>
      <dgm:spPr/>
      <dgm:t>
        <a:bodyPr/>
        <a:lstStyle/>
        <a:p>
          <a:endParaRPr lang="en-US"/>
        </a:p>
      </dgm:t>
    </dgm:pt>
    <dgm:pt modelId="{27A4DFDD-8515-4240-A40A-E866230023F5}">
      <dgm:prSet phldrT="[Text]"/>
      <dgm:spPr/>
      <dgm:t>
        <a:bodyPr/>
        <a:lstStyle/>
        <a:p>
          <a:r>
            <a:rPr lang="en-US" dirty="0" smtClean="0"/>
            <a:t>Start with a conceptual model</a:t>
          </a:r>
          <a:endParaRPr lang="en-US" dirty="0"/>
        </a:p>
      </dgm:t>
    </dgm:pt>
    <dgm:pt modelId="{DDE5D3F1-30D8-4D48-AB10-EB74C5ED076A}" type="parTrans" cxnId="{CA1BD1EA-44C4-496C-9B26-89CFD068887F}">
      <dgm:prSet/>
      <dgm:spPr/>
      <dgm:t>
        <a:bodyPr/>
        <a:lstStyle/>
        <a:p>
          <a:endParaRPr lang="en-US"/>
        </a:p>
      </dgm:t>
    </dgm:pt>
    <dgm:pt modelId="{529AF36F-27FE-454A-8F1F-057619F0F92A}" type="sibTrans" cxnId="{CA1BD1EA-44C4-496C-9B26-89CFD068887F}">
      <dgm:prSet/>
      <dgm:spPr/>
      <dgm:t>
        <a:bodyPr/>
        <a:lstStyle/>
        <a:p>
          <a:endParaRPr lang="en-US"/>
        </a:p>
      </dgm:t>
    </dgm:pt>
    <dgm:pt modelId="{A0E24354-75E2-403F-8B4E-A71BD54E0D9B}">
      <dgm:prSet phldrT="[Text]"/>
      <dgm:spPr/>
      <dgm:t>
        <a:bodyPr/>
        <a:lstStyle/>
        <a:p>
          <a:r>
            <a:rPr lang="en-US" dirty="0" smtClean="0"/>
            <a:t>Discuss its problems</a:t>
          </a:r>
          <a:endParaRPr lang="en-US" dirty="0"/>
        </a:p>
      </dgm:t>
    </dgm:pt>
    <dgm:pt modelId="{C5204C3E-5D02-46DF-88F0-120FA93F2F23}" type="parTrans" cxnId="{BEC4CC60-378C-4C8D-9D22-9D780A37B980}">
      <dgm:prSet/>
      <dgm:spPr/>
      <dgm:t>
        <a:bodyPr/>
        <a:lstStyle/>
        <a:p>
          <a:endParaRPr lang="en-US"/>
        </a:p>
      </dgm:t>
    </dgm:pt>
    <dgm:pt modelId="{9847B676-AC5A-4B95-A9D0-4AC4D16C1D6C}" type="sibTrans" cxnId="{BEC4CC60-378C-4C8D-9D22-9D780A37B980}">
      <dgm:prSet/>
      <dgm:spPr/>
      <dgm:t>
        <a:bodyPr/>
        <a:lstStyle/>
        <a:p>
          <a:endParaRPr lang="en-US"/>
        </a:p>
      </dgm:t>
    </dgm:pt>
    <dgm:pt modelId="{1EC545DE-A742-4545-8DC3-A9D46F1DF9D2}">
      <dgm:prSet phldrT="[Text]"/>
      <dgm:spPr/>
      <dgm:t>
        <a:bodyPr/>
        <a:lstStyle/>
        <a:p>
          <a:r>
            <a:rPr lang="en-US" dirty="0" smtClean="0"/>
            <a:t>DMM</a:t>
          </a:r>
          <a:endParaRPr lang="en-US" dirty="0"/>
        </a:p>
      </dgm:t>
    </dgm:pt>
    <dgm:pt modelId="{84FA826A-3A7D-4282-AE29-791B982A673A}" type="parTrans" cxnId="{F4BD8B3C-C3D3-462F-BED1-BA21E87D5945}">
      <dgm:prSet/>
      <dgm:spPr/>
      <dgm:t>
        <a:bodyPr/>
        <a:lstStyle/>
        <a:p>
          <a:endParaRPr lang="en-US"/>
        </a:p>
      </dgm:t>
    </dgm:pt>
    <dgm:pt modelId="{FE2646AD-DFAA-417D-AF0C-2C5A78411258}" type="sibTrans" cxnId="{F4BD8B3C-C3D3-462F-BED1-BA21E87D5945}">
      <dgm:prSet/>
      <dgm:spPr/>
      <dgm:t>
        <a:bodyPr/>
        <a:lstStyle/>
        <a:p>
          <a:endParaRPr lang="en-US"/>
        </a:p>
      </dgm:t>
    </dgm:pt>
    <dgm:pt modelId="{F0907C1C-28A9-4357-812B-64C959EB5663}">
      <dgm:prSet phldrT="[Text]"/>
      <dgm:spPr/>
      <dgm:t>
        <a:bodyPr/>
        <a:lstStyle/>
        <a:p>
          <a:r>
            <a:rPr lang="en-US" dirty="0" smtClean="0"/>
            <a:t>Propose the idea of function space discretization</a:t>
          </a:r>
          <a:endParaRPr lang="en-US" dirty="0"/>
        </a:p>
      </dgm:t>
    </dgm:pt>
    <dgm:pt modelId="{A28FF8DE-DF39-47CF-8E82-A487D80CC261}" type="parTrans" cxnId="{D8C70561-3420-4A98-9054-182F8B195BF0}">
      <dgm:prSet/>
      <dgm:spPr/>
      <dgm:t>
        <a:bodyPr/>
        <a:lstStyle/>
        <a:p>
          <a:endParaRPr lang="en-US"/>
        </a:p>
      </dgm:t>
    </dgm:pt>
    <dgm:pt modelId="{0C30C8AE-FFE2-4717-91C9-8E2FB0658289}" type="sibTrans" cxnId="{D8C70561-3420-4A98-9054-182F8B195BF0}">
      <dgm:prSet/>
      <dgm:spPr/>
      <dgm:t>
        <a:bodyPr/>
        <a:lstStyle/>
        <a:p>
          <a:endParaRPr lang="en-US"/>
        </a:p>
      </dgm:t>
    </dgm:pt>
    <dgm:pt modelId="{FBFFB470-C991-480E-84DC-351F54CF5A18}">
      <dgm:prSet phldrT="[Text]"/>
      <dgm:spPr/>
      <dgm:t>
        <a:bodyPr/>
        <a:lstStyle/>
        <a:p>
          <a:r>
            <a:rPr lang="en-US" dirty="0" smtClean="0"/>
            <a:t>Transform RRMS to a Min Max problem</a:t>
          </a:r>
          <a:endParaRPr lang="en-US" dirty="0"/>
        </a:p>
      </dgm:t>
    </dgm:pt>
    <dgm:pt modelId="{90930B87-7804-44DD-9299-E04F67DD2DFA}" type="parTrans" cxnId="{61CD1F9C-29A0-490D-BCDC-D29EA196C93F}">
      <dgm:prSet/>
      <dgm:spPr/>
      <dgm:t>
        <a:bodyPr/>
        <a:lstStyle/>
        <a:p>
          <a:endParaRPr lang="en-US"/>
        </a:p>
      </dgm:t>
    </dgm:pt>
    <dgm:pt modelId="{F28430C5-B213-4262-AC89-EE30B031A7DD}" type="sibTrans" cxnId="{61CD1F9C-29A0-490D-BCDC-D29EA196C93F}">
      <dgm:prSet/>
      <dgm:spPr/>
      <dgm:t>
        <a:bodyPr/>
        <a:lstStyle/>
        <a:p>
          <a:endParaRPr lang="en-US"/>
        </a:p>
      </dgm:t>
    </dgm:pt>
    <dgm:pt modelId="{48582796-FE95-47E5-B7E5-3FB62F44D427}">
      <dgm:prSet phldrT="[Text]"/>
      <dgm:spPr/>
      <dgm:t>
        <a:bodyPr/>
        <a:lstStyle/>
        <a:p>
          <a:r>
            <a:rPr lang="en-US" dirty="0" smtClean="0"/>
            <a:t>MRST</a:t>
          </a:r>
          <a:endParaRPr lang="en-US" dirty="0"/>
        </a:p>
      </dgm:t>
    </dgm:pt>
    <dgm:pt modelId="{51325661-F210-4EF4-A293-5F56401480C7}" type="parTrans" cxnId="{4097900E-A601-4340-B940-E4AA59A900B9}">
      <dgm:prSet/>
      <dgm:spPr/>
      <dgm:t>
        <a:bodyPr/>
        <a:lstStyle/>
        <a:p>
          <a:endParaRPr lang="en-US"/>
        </a:p>
      </dgm:t>
    </dgm:pt>
    <dgm:pt modelId="{C420C36E-E940-4857-BC8A-9AE51A6D033D}" type="sibTrans" cxnId="{4097900E-A601-4340-B940-E4AA59A900B9}">
      <dgm:prSet/>
      <dgm:spPr/>
      <dgm:t>
        <a:bodyPr/>
        <a:lstStyle/>
        <a:p>
          <a:endParaRPr lang="en-US"/>
        </a:p>
      </dgm:t>
    </dgm:pt>
    <dgm:pt modelId="{C990CD55-E130-4E3F-B786-D8E379D9BFE5}">
      <dgm:prSet phldrT="[Text]"/>
      <dgm:spPr/>
      <dgm:t>
        <a:bodyPr/>
        <a:lstStyle/>
        <a:p>
          <a:r>
            <a:rPr lang="en-US" dirty="0" smtClean="0"/>
            <a:t>Define the intermediate problem “Min Rows Satisfying a Threshold”</a:t>
          </a:r>
          <a:endParaRPr lang="en-US" dirty="0"/>
        </a:p>
      </dgm:t>
    </dgm:pt>
    <dgm:pt modelId="{1F384C37-B516-4C90-861A-6548EAB8EBC3}" type="parTrans" cxnId="{92ADCB79-05F6-4F63-AD3A-035A29C9E4E7}">
      <dgm:prSet/>
      <dgm:spPr/>
      <dgm:t>
        <a:bodyPr/>
        <a:lstStyle/>
        <a:p>
          <a:endParaRPr lang="en-US"/>
        </a:p>
      </dgm:t>
    </dgm:pt>
    <dgm:pt modelId="{16780AF3-285F-42EC-8A48-8621329C56F0}" type="sibTrans" cxnId="{92ADCB79-05F6-4F63-AD3A-035A29C9E4E7}">
      <dgm:prSet/>
      <dgm:spPr/>
      <dgm:t>
        <a:bodyPr/>
        <a:lstStyle/>
        <a:p>
          <a:endParaRPr lang="en-US"/>
        </a:p>
      </dgm:t>
    </dgm:pt>
    <dgm:pt modelId="{36F3CC02-FB39-4DA9-9B18-A91FCA4B428F}">
      <dgm:prSet phldrT="[Text]"/>
      <dgm:spPr/>
      <dgm:t>
        <a:bodyPr/>
        <a:lstStyle/>
        <a:p>
          <a:r>
            <a:rPr lang="en-US" dirty="0" smtClean="0"/>
            <a:t>Transform MRST to a fixed-size instance of Set-cover problem</a:t>
          </a:r>
          <a:endParaRPr lang="en-US" dirty="0"/>
        </a:p>
      </dgm:t>
    </dgm:pt>
    <dgm:pt modelId="{6C437A2E-0316-49F8-834E-6F82128561CB}" type="parTrans" cxnId="{48F21255-6292-49DA-BED6-705644BB9982}">
      <dgm:prSet/>
      <dgm:spPr/>
      <dgm:t>
        <a:bodyPr/>
        <a:lstStyle/>
        <a:p>
          <a:endParaRPr lang="en-US"/>
        </a:p>
      </dgm:t>
    </dgm:pt>
    <dgm:pt modelId="{0165B9C7-4DEB-4F8A-9CFB-DBB9A6238611}" type="sibTrans" cxnId="{48F21255-6292-49DA-BED6-705644BB9982}">
      <dgm:prSet/>
      <dgm:spPr/>
      <dgm:t>
        <a:bodyPr/>
        <a:lstStyle/>
        <a:p>
          <a:endParaRPr lang="en-US"/>
        </a:p>
      </dgm:t>
    </dgm:pt>
    <dgm:pt modelId="{A2428EB6-BFC2-418B-845E-57D7D937B3C8}" type="pres">
      <dgm:prSet presAssocID="{75B1A962-AACA-4952-A3CC-7066F965191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D8866F-D50C-4207-A60F-0FA187656F19}" type="pres">
      <dgm:prSet presAssocID="{3429374F-967D-4357-A0DF-DDD775FCE298}" presName="composite" presStyleCnt="0"/>
      <dgm:spPr/>
    </dgm:pt>
    <dgm:pt modelId="{2E930E18-EEBB-4667-B550-73BA7F4D71DE}" type="pres">
      <dgm:prSet presAssocID="{3429374F-967D-4357-A0DF-DDD775FCE29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6A604-905D-4075-87B7-8104818C57FE}" type="pres">
      <dgm:prSet presAssocID="{3429374F-967D-4357-A0DF-DDD775FCE29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1C78A-2BCA-4D66-B58A-8E75155EB738}" type="pres">
      <dgm:prSet presAssocID="{442AFD89-B201-4A81-93B5-D70CF907797A}" presName="sp" presStyleCnt="0"/>
      <dgm:spPr/>
    </dgm:pt>
    <dgm:pt modelId="{6A3F5626-BA31-4584-9B4D-B29593A7EB68}" type="pres">
      <dgm:prSet presAssocID="{1EC545DE-A742-4545-8DC3-A9D46F1DF9D2}" presName="composite" presStyleCnt="0"/>
      <dgm:spPr/>
    </dgm:pt>
    <dgm:pt modelId="{65B695D7-7EC4-4299-9139-DD9616DB90C5}" type="pres">
      <dgm:prSet presAssocID="{1EC545DE-A742-4545-8DC3-A9D46F1DF9D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D67587-E8D7-4B29-9ADA-220F2A56ADA3}" type="pres">
      <dgm:prSet presAssocID="{1EC545DE-A742-4545-8DC3-A9D46F1DF9D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3C456-EF4F-45A9-AE66-9A8085224C1E}" type="pres">
      <dgm:prSet presAssocID="{FE2646AD-DFAA-417D-AF0C-2C5A78411258}" presName="sp" presStyleCnt="0"/>
      <dgm:spPr/>
    </dgm:pt>
    <dgm:pt modelId="{96A899DE-CA21-401E-AF32-542DB4CC22A7}" type="pres">
      <dgm:prSet presAssocID="{48582796-FE95-47E5-B7E5-3FB62F44D427}" presName="composite" presStyleCnt="0"/>
      <dgm:spPr/>
    </dgm:pt>
    <dgm:pt modelId="{58767418-4097-4B63-88F6-F38A1FCC689A}" type="pres">
      <dgm:prSet presAssocID="{48582796-FE95-47E5-B7E5-3FB62F44D42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9F3F0-B480-4DBF-8691-0B360853BBC0}" type="pres">
      <dgm:prSet presAssocID="{48582796-FE95-47E5-B7E5-3FB62F44D427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B70624-8E5B-4DD7-B630-BF8E5DD15555}" type="presOf" srcId="{3429374F-967D-4357-A0DF-DDD775FCE298}" destId="{2E930E18-EEBB-4667-B550-73BA7F4D71DE}" srcOrd="0" destOrd="0" presId="urn:microsoft.com/office/officeart/2005/8/layout/chevron2"/>
    <dgm:cxn modelId="{B2CF16D6-45D4-4463-BF46-86165725D08F}" type="presOf" srcId="{48582796-FE95-47E5-B7E5-3FB62F44D427}" destId="{58767418-4097-4B63-88F6-F38A1FCC689A}" srcOrd="0" destOrd="0" presId="urn:microsoft.com/office/officeart/2005/8/layout/chevron2"/>
    <dgm:cxn modelId="{F4BD8B3C-C3D3-462F-BED1-BA21E87D5945}" srcId="{75B1A962-AACA-4952-A3CC-7066F965191B}" destId="{1EC545DE-A742-4545-8DC3-A9D46F1DF9D2}" srcOrd="1" destOrd="0" parTransId="{84FA826A-3A7D-4282-AE29-791B982A673A}" sibTransId="{FE2646AD-DFAA-417D-AF0C-2C5A78411258}"/>
    <dgm:cxn modelId="{6AC7ADBE-BA51-4319-B097-DA48C42E0BCB}" type="presOf" srcId="{FBFFB470-C991-480E-84DC-351F54CF5A18}" destId="{D0D67587-E8D7-4B29-9ADA-220F2A56ADA3}" srcOrd="0" destOrd="1" presId="urn:microsoft.com/office/officeart/2005/8/layout/chevron2"/>
    <dgm:cxn modelId="{61CD1F9C-29A0-490D-BCDC-D29EA196C93F}" srcId="{1EC545DE-A742-4545-8DC3-A9D46F1DF9D2}" destId="{FBFFB470-C991-480E-84DC-351F54CF5A18}" srcOrd="1" destOrd="0" parTransId="{90930B87-7804-44DD-9299-E04F67DD2DFA}" sibTransId="{F28430C5-B213-4262-AC89-EE30B031A7DD}"/>
    <dgm:cxn modelId="{48F21255-6292-49DA-BED6-705644BB9982}" srcId="{48582796-FE95-47E5-B7E5-3FB62F44D427}" destId="{36F3CC02-FB39-4DA9-9B18-A91FCA4B428F}" srcOrd="1" destOrd="0" parTransId="{6C437A2E-0316-49F8-834E-6F82128561CB}" sibTransId="{0165B9C7-4DEB-4F8A-9CFB-DBB9A6238611}"/>
    <dgm:cxn modelId="{E455BD44-3993-46B7-A7D3-697A6D547D8E}" type="presOf" srcId="{27A4DFDD-8515-4240-A40A-E866230023F5}" destId="{69E6A604-905D-4075-87B7-8104818C57FE}" srcOrd="0" destOrd="0" presId="urn:microsoft.com/office/officeart/2005/8/layout/chevron2"/>
    <dgm:cxn modelId="{92ADCB79-05F6-4F63-AD3A-035A29C9E4E7}" srcId="{48582796-FE95-47E5-B7E5-3FB62F44D427}" destId="{C990CD55-E130-4E3F-B786-D8E379D9BFE5}" srcOrd="0" destOrd="0" parTransId="{1F384C37-B516-4C90-861A-6548EAB8EBC3}" sibTransId="{16780AF3-285F-42EC-8A48-8621329C56F0}"/>
    <dgm:cxn modelId="{D8C70561-3420-4A98-9054-182F8B195BF0}" srcId="{1EC545DE-A742-4545-8DC3-A9D46F1DF9D2}" destId="{F0907C1C-28A9-4357-812B-64C959EB5663}" srcOrd="0" destOrd="0" parTransId="{A28FF8DE-DF39-47CF-8E82-A487D80CC261}" sibTransId="{0C30C8AE-FFE2-4717-91C9-8E2FB0658289}"/>
    <dgm:cxn modelId="{C79EBE41-5AA6-4376-AE5F-F5EEA7D75549}" type="presOf" srcId="{C990CD55-E130-4E3F-B786-D8E379D9BFE5}" destId="{6329F3F0-B480-4DBF-8691-0B360853BBC0}" srcOrd="0" destOrd="0" presId="urn:microsoft.com/office/officeart/2005/8/layout/chevron2"/>
    <dgm:cxn modelId="{AE29CCE8-9951-4EDF-A398-6801BE8BF261}" type="presOf" srcId="{36F3CC02-FB39-4DA9-9B18-A91FCA4B428F}" destId="{6329F3F0-B480-4DBF-8691-0B360853BBC0}" srcOrd="0" destOrd="1" presId="urn:microsoft.com/office/officeart/2005/8/layout/chevron2"/>
    <dgm:cxn modelId="{A9723F87-90AD-4E1A-98EF-0B3F0598F2EF}" type="presOf" srcId="{1EC545DE-A742-4545-8DC3-A9D46F1DF9D2}" destId="{65B695D7-7EC4-4299-9139-DD9616DB90C5}" srcOrd="0" destOrd="0" presId="urn:microsoft.com/office/officeart/2005/8/layout/chevron2"/>
    <dgm:cxn modelId="{C8997F36-1A3B-4A25-9100-FA9F65DE7CE2}" type="presOf" srcId="{A0E24354-75E2-403F-8B4E-A71BD54E0D9B}" destId="{69E6A604-905D-4075-87B7-8104818C57FE}" srcOrd="0" destOrd="1" presId="urn:microsoft.com/office/officeart/2005/8/layout/chevron2"/>
    <dgm:cxn modelId="{66AF341A-7DE9-481E-A222-56247469A711}" type="presOf" srcId="{F0907C1C-28A9-4357-812B-64C959EB5663}" destId="{D0D67587-E8D7-4B29-9ADA-220F2A56ADA3}" srcOrd="0" destOrd="0" presId="urn:microsoft.com/office/officeart/2005/8/layout/chevron2"/>
    <dgm:cxn modelId="{E8878DCC-7C5C-46DB-87A3-C28DDC494E0D}" srcId="{75B1A962-AACA-4952-A3CC-7066F965191B}" destId="{3429374F-967D-4357-A0DF-DDD775FCE298}" srcOrd="0" destOrd="0" parTransId="{7196F1AD-4998-4519-8703-023AB0462062}" sibTransId="{442AFD89-B201-4A81-93B5-D70CF907797A}"/>
    <dgm:cxn modelId="{BEC4CC60-378C-4C8D-9D22-9D780A37B980}" srcId="{3429374F-967D-4357-A0DF-DDD775FCE298}" destId="{A0E24354-75E2-403F-8B4E-A71BD54E0D9B}" srcOrd="1" destOrd="0" parTransId="{C5204C3E-5D02-46DF-88F0-120FA93F2F23}" sibTransId="{9847B676-AC5A-4B95-A9D0-4AC4D16C1D6C}"/>
    <dgm:cxn modelId="{CA1BD1EA-44C4-496C-9B26-89CFD068887F}" srcId="{3429374F-967D-4357-A0DF-DDD775FCE298}" destId="{27A4DFDD-8515-4240-A40A-E866230023F5}" srcOrd="0" destOrd="0" parTransId="{DDE5D3F1-30D8-4D48-AB10-EB74C5ED076A}" sibTransId="{529AF36F-27FE-454A-8F1F-057619F0F92A}"/>
    <dgm:cxn modelId="{4097900E-A601-4340-B940-E4AA59A900B9}" srcId="{75B1A962-AACA-4952-A3CC-7066F965191B}" destId="{48582796-FE95-47E5-B7E5-3FB62F44D427}" srcOrd="2" destOrd="0" parTransId="{51325661-F210-4EF4-A293-5F56401480C7}" sibTransId="{C420C36E-E940-4857-BC8A-9AE51A6D033D}"/>
    <dgm:cxn modelId="{A95F91E0-F9A6-4F3D-9B42-B4731F51F12F}" type="presOf" srcId="{75B1A962-AACA-4952-A3CC-7066F965191B}" destId="{A2428EB6-BFC2-418B-845E-57D7D937B3C8}" srcOrd="0" destOrd="0" presId="urn:microsoft.com/office/officeart/2005/8/layout/chevron2"/>
    <dgm:cxn modelId="{F955B9D6-8474-46F5-850E-C0E0E1E17ED5}" type="presParOf" srcId="{A2428EB6-BFC2-418B-845E-57D7D937B3C8}" destId="{13D8866F-D50C-4207-A60F-0FA187656F19}" srcOrd="0" destOrd="0" presId="urn:microsoft.com/office/officeart/2005/8/layout/chevron2"/>
    <dgm:cxn modelId="{95DC0F58-7300-4745-A2F5-7314EA220CD8}" type="presParOf" srcId="{13D8866F-D50C-4207-A60F-0FA187656F19}" destId="{2E930E18-EEBB-4667-B550-73BA7F4D71DE}" srcOrd="0" destOrd="0" presId="urn:microsoft.com/office/officeart/2005/8/layout/chevron2"/>
    <dgm:cxn modelId="{7325E757-D6E1-4DCD-A424-B7903B6E9CA3}" type="presParOf" srcId="{13D8866F-D50C-4207-A60F-0FA187656F19}" destId="{69E6A604-905D-4075-87B7-8104818C57FE}" srcOrd="1" destOrd="0" presId="urn:microsoft.com/office/officeart/2005/8/layout/chevron2"/>
    <dgm:cxn modelId="{83F5F6D1-18F0-4D6D-9DE2-10C260C15E06}" type="presParOf" srcId="{A2428EB6-BFC2-418B-845E-57D7D937B3C8}" destId="{5751C78A-2BCA-4D66-B58A-8E75155EB738}" srcOrd="1" destOrd="0" presId="urn:microsoft.com/office/officeart/2005/8/layout/chevron2"/>
    <dgm:cxn modelId="{07B0EF1A-20DD-44DC-88A9-D56CF6EBB703}" type="presParOf" srcId="{A2428EB6-BFC2-418B-845E-57D7D937B3C8}" destId="{6A3F5626-BA31-4584-9B4D-B29593A7EB68}" srcOrd="2" destOrd="0" presId="urn:microsoft.com/office/officeart/2005/8/layout/chevron2"/>
    <dgm:cxn modelId="{4615D1FF-1591-4491-87C7-1692F4C4EC8F}" type="presParOf" srcId="{6A3F5626-BA31-4584-9B4D-B29593A7EB68}" destId="{65B695D7-7EC4-4299-9139-DD9616DB90C5}" srcOrd="0" destOrd="0" presId="urn:microsoft.com/office/officeart/2005/8/layout/chevron2"/>
    <dgm:cxn modelId="{2E5F1C61-6942-49F4-9B17-88DCD5D53D98}" type="presParOf" srcId="{6A3F5626-BA31-4584-9B4D-B29593A7EB68}" destId="{D0D67587-E8D7-4B29-9ADA-220F2A56ADA3}" srcOrd="1" destOrd="0" presId="urn:microsoft.com/office/officeart/2005/8/layout/chevron2"/>
    <dgm:cxn modelId="{95359383-A0D8-42E9-B424-B33AE1D34F4F}" type="presParOf" srcId="{A2428EB6-BFC2-418B-845E-57D7D937B3C8}" destId="{46E3C456-EF4F-45A9-AE66-9A8085224C1E}" srcOrd="3" destOrd="0" presId="urn:microsoft.com/office/officeart/2005/8/layout/chevron2"/>
    <dgm:cxn modelId="{C8A83B51-8404-4A27-97B1-461B3DE0694F}" type="presParOf" srcId="{A2428EB6-BFC2-418B-845E-57D7D937B3C8}" destId="{96A899DE-CA21-401E-AF32-542DB4CC22A7}" srcOrd="4" destOrd="0" presId="urn:microsoft.com/office/officeart/2005/8/layout/chevron2"/>
    <dgm:cxn modelId="{60F65CA2-77F8-4452-ADD8-71A8B418F54D}" type="presParOf" srcId="{96A899DE-CA21-401E-AF32-542DB4CC22A7}" destId="{58767418-4097-4B63-88F6-F38A1FCC689A}" srcOrd="0" destOrd="0" presId="urn:microsoft.com/office/officeart/2005/8/layout/chevron2"/>
    <dgm:cxn modelId="{9A66A581-C30B-4527-B21F-84CFA412869A}" type="presParOf" srcId="{96A899DE-CA21-401E-AF32-542DB4CC22A7}" destId="{6329F3F0-B480-4DBF-8691-0B360853BBC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30E18-EEBB-4667-B550-73BA7F4D71DE}">
      <dsp:nvSpPr>
        <dsp:cNvPr id="0" name=""/>
        <dsp:cNvSpPr/>
      </dsp:nvSpPr>
      <dsp:spPr>
        <a:xfrm rot="5400000">
          <a:off x="-220680" y="221150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RRMS</a:t>
          </a:r>
          <a:endParaRPr lang="en-US" sz="2800" kern="1200" dirty="0"/>
        </a:p>
      </dsp:txBody>
      <dsp:txXfrm rot="-5400000">
        <a:off x="1" y="515391"/>
        <a:ext cx="1029841" cy="441360"/>
      </dsp:txXfrm>
    </dsp:sp>
    <dsp:sp modelId="{69E6A604-905D-4075-87B7-8104818C57FE}">
      <dsp:nvSpPr>
        <dsp:cNvPr id="0" name=""/>
        <dsp:cNvSpPr/>
      </dsp:nvSpPr>
      <dsp:spPr>
        <a:xfrm rot="5400000">
          <a:off x="5065980" y="-4035668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Start with a conceptual model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Discuss its problems</a:t>
          </a:r>
          <a:endParaRPr lang="en-US" sz="2400" kern="1200" dirty="0"/>
        </a:p>
      </dsp:txBody>
      <dsp:txXfrm rot="-5400000">
        <a:off x="1029842" y="47152"/>
        <a:ext cx="8981876" cy="862917"/>
      </dsp:txXfrm>
    </dsp:sp>
    <dsp:sp modelId="{65B695D7-7EC4-4299-9139-DD9616DB90C5}">
      <dsp:nvSpPr>
        <dsp:cNvPr id="0" name=""/>
        <dsp:cNvSpPr/>
      </dsp:nvSpPr>
      <dsp:spPr>
        <a:xfrm rot="5400000">
          <a:off x="-220680" y="1496441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DMM</a:t>
          </a:r>
          <a:endParaRPr lang="en-US" sz="2800" kern="1200" dirty="0"/>
        </a:p>
      </dsp:txBody>
      <dsp:txXfrm rot="-5400000">
        <a:off x="1" y="1790682"/>
        <a:ext cx="1029841" cy="441360"/>
      </dsp:txXfrm>
    </dsp:sp>
    <dsp:sp modelId="{D0D67587-E8D7-4B29-9ADA-220F2A56ADA3}">
      <dsp:nvSpPr>
        <dsp:cNvPr id="0" name=""/>
        <dsp:cNvSpPr/>
      </dsp:nvSpPr>
      <dsp:spPr>
        <a:xfrm rot="5400000">
          <a:off x="5065980" y="-2760377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Propose the idea of function space discretization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Transform RRMS to a Min Max problem</a:t>
          </a:r>
          <a:endParaRPr lang="en-US" sz="2400" kern="1200" dirty="0"/>
        </a:p>
      </dsp:txBody>
      <dsp:txXfrm rot="-5400000">
        <a:off x="1029842" y="1322443"/>
        <a:ext cx="8981876" cy="862917"/>
      </dsp:txXfrm>
    </dsp:sp>
    <dsp:sp modelId="{58767418-4097-4B63-88F6-F38A1FCC689A}">
      <dsp:nvSpPr>
        <dsp:cNvPr id="0" name=""/>
        <dsp:cNvSpPr/>
      </dsp:nvSpPr>
      <dsp:spPr>
        <a:xfrm rot="5400000">
          <a:off x="-220680" y="2771733"/>
          <a:ext cx="1471201" cy="1029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MRST</a:t>
          </a:r>
          <a:endParaRPr lang="en-US" sz="2800" kern="1200" dirty="0"/>
        </a:p>
      </dsp:txBody>
      <dsp:txXfrm rot="-5400000">
        <a:off x="1" y="3065974"/>
        <a:ext cx="1029841" cy="441360"/>
      </dsp:txXfrm>
    </dsp:sp>
    <dsp:sp modelId="{6329F3F0-B480-4DBF-8691-0B360853BBC0}">
      <dsp:nvSpPr>
        <dsp:cNvPr id="0" name=""/>
        <dsp:cNvSpPr/>
      </dsp:nvSpPr>
      <dsp:spPr>
        <a:xfrm rot="5400000">
          <a:off x="5065980" y="-1485085"/>
          <a:ext cx="956281" cy="902855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Define the intermediate problem “Min Rows Satisfying a Threshold”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Transform MRST to a fixed-size instance of Set-cover problem</a:t>
          </a:r>
          <a:endParaRPr lang="en-US" sz="2400" kern="1200" dirty="0"/>
        </a:p>
      </dsp:txBody>
      <dsp:txXfrm rot="-5400000">
        <a:off x="1029842" y="2597735"/>
        <a:ext cx="8981876" cy="86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A13BB-3DC7-4DFA-87F4-18C1A179EB1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45997-0C7D-4955-8358-03489A98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9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45997-0C7D-4955-8358-03489A98BD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8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8022-87FB-483A-8E4A-C7F7D2316F62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78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031C-A71B-440B-A3AD-5A9077DE98C3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5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242C-875E-4CD9-A57D-3C32C136831A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5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40D8-19D5-49FC-AAC3-0DB0865E45F3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D2C3-5705-413B-A10A-B86ADA0793BD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96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B49-03E6-40F6-A676-803C29C93A2D}" type="datetime1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8968-81B8-42EA-B6EE-6DCB10260EC6}" type="datetime1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4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D3EA9-F05A-4A29-9E48-EC81AF1D2A22}" type="datetime1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0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2B94-FD2E-44A6-ACA0-CE7EEE6AFAD8}" type="datetime1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1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661011-B71C-4D64-BDF5-18DBD279026F}" type="datetime1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FBF1-7761-42E4-9D92-C3B4D972FD4C}" type="datetime1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9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FD5B59-45B9-4FB5-AEAF-243326D99CF8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5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52530"/>
            <a:ext cx="10058400" cy="2489812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Efficient Computation </a:t>
            </a:r>
            <a:r>
              <a:rPr lang="en-US" sz="5400" b="1" dirty="0" smtClean="0"/>
              <a:t>of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>Regret-ratio </a:t>
            </a:r>
            <a:r>
              <a:rPr lang="en-US" sz="6000" b="1" dirty="0"/>
              <a:t>Minimizing Set:</a:t>
            </a:r>
            <a:br>
              <a:rPr lang="en-US" sz="6000" b="1" dirty="0"/>
            </a:br>
            <a:r>
              <a:rPr lang="en-US" sz="5400" b="1" dirty="0"/>
              <a:t>A Compact Maxima </a:t>
            </a:r>
            <a:r>
              <a:rPr lang="en-US" sz="5400" b="1" dirty="0" smtClean="0"/>
              <a:t>Representative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138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Abolfazl Asudeh</a:t>
            </a:r>
          </a:p>
          <a:p>
            <a:r>
              <a:rPr lang="en-US" dirty="0" err="1" smtClean="0"/>
              <a:t>Azade</a:t>
            </a:r>
            <a:r>
              <a:rPr lang="en-US" dirty="0" smtClean="0"/>
              <a:t> Nazi</a:t>
            </a:r>
          </a:p>
          <a:p>
            <a:r>
              <a:rPr lang="en-US" dirty="0" smtClean="0"/>
              <a:t>Nan Zhang</a:t>
            </a:r>
          </a:p>
          <a:p>
            <a:r>
              <a:rPr lang="en-US" dirty="0" err="1" smtClean="0"/>
              <a:t>Gautam</a:t>
            </a:r>
            <a:r>
              <a:rPr lang="en-US" dirty="0" smtClean="0"/>
              <a:t> </a:t>
            </a:r>
            <a:r>
              <a:rPr lang="en-US" dirty="0" err="1" smtClean="0"/>
              <a:t>DaS</a:t>
            </a:r>
            <a:endParaRPr lang="en-US" dirty="0"/>
          </a:p>
        </p:txBody>
      </p:sp>
      <p:pic>
        <p:nvPicPr>
          <p:cNvPr id="1026" name="Picture 2" descr="Image result for the george washington university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709" y="139614"/>
            <a:ext cx="1703942" cy="170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t arlingt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87" y="139614"/>
            <a:ext cx="1703941" cy="170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187" y="6413800"/>
            <a:ext cx="558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SIGMOD’17 © 2017 </a:t>
            </a:r>
            <a:r>
              <a:rPr lang="en-US" i="1" dirty="0">
                <a:solidFill>
                  <a:schemeClr val="bg1"/>
                </a:solidFill>
              </a:rPr>
              <a:t>ACM. ISBN 978-1-4503-4197-4/17/05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9200" y="4449409"/>
            <a:ext cx="5230406" cy="2102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cap="all" spc="200" dirty="0">
                <a:solidFill>
                  <a:srgbClr val="637052"/>
                </a:solidFill>
                <a:latin typeface="Calibri Light" panose="020F0302020204030204"/>
              </a:rPr>
              <a:t>University of Texas at </a:t>
            </a:r>
            <a:r>
              <a:rPr lang="en-US" sz="2000" cap="all" spc="200" dirty="0" smtClean="0">
                <a:solidFill>
                  <a:srgbClr val="637052"/>
                </a:solidFill>
                <a:latin typeface="Calibri Light" panose="020F0302020204030204"/>
              </a:rPr>
              <a:t>Arlington</a:t>
            </a:r>
          </a:p>
          <a:p>
            <a:pPr lvl="0" algn="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</a:pPr>
            <a:r>
              <a:rPr lang="en-US" sz="2000" cap="all" spc="200" dirty="0">
                <a:solidFill>
                  <a:srgbClr val="637052"/>
                </a:solidFill>
                <a:latin typeface="Calibri Light" panose="020F0302020204030204"/>
              </a:rPr>
              <a:t>University of Texas at </a:t>
            </a:r>
            <a:r>
              <a:rPr lang="en-US" sz="2000" cap="all" spc="200" dirty="0" smtClean="0">
                <a:solidFill>
                  <a:srgbClr val="637052"/>
                </a:solidFill>
                <a:latin typeface="Calibri Light" panose="020F0302020204030204"/>
              </a:rPr>
              <a:t>Arlington</a:t>
            </a:r>
          </a:p>
          <a:p>
            <a:pPr lvl="0" algn="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</a:pPr>
            <a:r>
              <a:rPr lang="en-US" sz="2200" cap="all" spc="200" dirty="0">
                <a:solidFill>
                  <a:srgbClr val="637052"/>
                </a:solidFill>
                <a:latin typeface="Calibri Light" panose="020F0302020204030204"/>
              </a:rPr>
              <a:t>George Washington </a:t>
            </a:r>
            <a:r>
              <a:rPr lang="en-US" sz="2200" cap="all" spc="200" dirty="0" smtClean="0">
                <a:solidFill>
                  <a:srgbClr val="637052"/>
                </a:solidFill>
                <a:latin typeface="Calibri Light" panose="020F0302020204030204"/>
              </a:rPr>
              <a:t>University</a:t>
            </a:r>
          </a:p>
          <a:p>
            <a:pPr lvl="0" algn="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</a:pPr>
            <a:r>
              <a:rPr lang="en-US" sz="2200" cap="all" spc="200" dirty="0">
                <a:solidFill>
                  <a:srgbClr val="637052"/>
                </a:solidFill>
                <a:latin typeface="Calibri Light" panose="020F0302020204030204"/>
              </a:rPr>
              <a:t>University of Texas at Arlington</a:t>
            </a:r>
            <a:endParaRPr lang="en-US" sz="2000" cap="all" spc="200" dirty="0">
              <a:solidFill>
                <a:srgbClr val="637052"/>
              </a:solidFill>
              <a:latin typeface="Calibri Light" panose="020F0302020204030204"/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998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Regret-Ratio Minimizing Set</a:t>
            </a:r>
            <a:br>
              <a:rPr lang="en-US" sz="24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374" y="585787"/>
            <a:ext cx="7620000" cy="5686425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11155680" y="5244029"/>
            <a:ext cx="247879" cy="242371"/>
          </a:xfrm>
          <a:prstGeom prst="star5">
            <a:avLst/>
          </a:prstGeom>
          <a:solidFill>
            <a:srgbClr val="FFFF00"/>
          </a:solidFill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10432530" y="3428999"/>
            <a:ext cx="247879" cy="242371"/>
          </a:xfrm>
          <a:prstGeom prst="star5">
            <a:avLst/>
          </a:prstGeom>
          <a:solidFill>
            <a:srgbClr val="FFFF00"/>
          </a:solidFill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8282405" y="1643241"/>
            <a:ext cx="247879" cy="242371"/>
          </a:xfrm>
          <a:prstGeom prst="star5">
            <a:avLst/>
          </a:prstGeom>
          <a:solidFill>
            <a:srgbClr val="FFFF00"/>
          </a:solidFill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5438217" y="1079545"/>
            <a:ext cx="247879" cy="242371"/>
          </a:xfrm>
          <a:prstGeom prst="star5">
            <a:avLst/>
          </a:prstGeom>
          <a:solidFill>
            <a:srgbClr val="FFFF00"/>
          </a:solidFill>
          <a:ln w="1905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38215" y="2181423"/>
            <a:ext cx="4288500" cy="3521201"/>
          </a:xfrm>
          <a:prstGeom prst="straightConnector1">
            <a:avLst/>
          </a:prstGeom>
          <a:ln w="25400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rot="19103850">
                <a:off x="5502465" y="5059363"/>
                <a:ext cx="466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03850">
                <a:off x="5502465" y="5059363"/>
                <a:ext cx="46601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 flipV="1">
            <a:off x="9549114" y="2349661"/>
            <a:ext cx="409217" cy="464796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9468091" y="2361236"/>
            <a:ext cx="1065229" cy="119480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06150" y="2361236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500929" y="3041813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n>
                  <a:solidFill>
                    <a:srgbClr val="00B050"/>
                  </a:solidFill>
                </a:ln>
                <a:solidFill>
                  <a:srgbClr val="FFC000"/>
                </a:solidFill>
                <a:sym typeface="Wingdings" panose="05000000000000000000" pitchFamily="2" charset="2"/>
              </a:rPr>
              <a:t></a:t>
            </a:r>
            <a:endParaRPr lang="en-US" sz="3600" dirty="0">
              <a:ln>
                <a:solidFill>
                  <a:srgbClr val="00B050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618032" y="18824"/>
            <a:ext cx="3108683" cy="2366310"/>
            <a:chOff x="6618032" y="18824"/>
            <a:chExt cx="3108683" cy="236631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8032" y="18824"/>
              <a:ext cx="2548777" cy="216259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31" name="Straight Connector 30"/>
            <p:cNvCxnSpPr/>
            <p:nvPr/>
          </p:nvCxnSpPr>
          <p:spPr>
            <a:xfrm flipH="1" flipV="1">
              <a:off x="9166809" y="18824"/>
              <a:ext cx="559906" cy="2162599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6634939" y="2173664"/>
              <a:ext cx="2811823" cy="21147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/>
          <p:nvPr/>
        </p:nvCxnSpPr>
        <p:spPr>
          <a:xfrm flipH="1">
            <a:off x="7523545" y="1563278"/>
            <a:ext cx="392025" cy="299184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/>
          <p:cNvSpPr/>
          <p:nvPr/>
        </p:nvSpPr>
        <p:spPr>
          <a:xfrm rot="13791340">
            <a:off x="7427921" y="1537962"/>
            <a:ext cx="412420" cy="5265442"/>
          </a:xfrm>
          <a:prstGeom prst="leftBrace">
            <a:avLst>
              <a:gd name="adj1" fmla="val 8333"/>
              <a:gd name="adj2" fmla="val 55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 rot="19182544">
                <a:off x="7477862" y="4012084"/>
                <a:ext cx="1137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82544">
                <a:off x="7477862" y="4012084"/>
                <a:ext cx="113736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538596" y="685988"/>
                <a:ext cx="1539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596" y="685988"/>
                <a:ext cx="153996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259550" y="2633142"/>
                <a:ext cx="1434174" cy="678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550" y="2633142"/>
                <a:ext cx="1434174" cy="67845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171138" y="1854207"/>
            <a:ext cx="4596195" cy="181588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Problem: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Find a subset of size at most </a:t>
            </a:r>
            <a:r>
              <a:rPr lang="en-US" sz="2800" i="1" dirty="0" smtClean="0">
                <a:solidFill>
                  <a:schemeClr val="bg1"/>
                </a:solidFill>
              </a:rPr>
              <a:t>r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that </a:t>
            </a:r>
            <a:r>
              <a:rPr lang="en-US" sz="2800" b="1" dirty="0" smtClean="0">
                <a:solidFill>
                  <a:schemeClr val="bg1"/>
                </a:solidFill>
              </a:rPr>
              <a:t>minimizes the maximum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Regret-ratio over all functions </a:t>
            </a:r>
          </a:p>
        </p:txBody>
      </p:sp>
    </p:spTree>
    <p:extLst>
      <p:ext uri="{BB962C8B-B14F-4D97-AF65-F5344CB8AC3E}">
        <p14:creationId xmlns:p14="http://schemas.microsoft.com/office/powerpoint/2010/main" val="9011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/>
      <p:bldP spid="21" grpId="0"/>
      <p:bldP spid="22" grpId="0"/>
      <p:bldP spid="38" grpId="0" animBg="1"/>
      <p:bldP spid="39" grpId="0"/>
      <p:bldP spid="40" grpId="0"/>
      <p:bldP spid="41" grpId="0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literature,</a:t>
            </a:r>
            <a:br>
              <a:rPr lang="en-US" dirty="0" smtClean="0"/>
            </a:br>
            <a:r>
              <a:rPr lang="en-US" dirty="0" smtClean="0"/>
              <a:t>Our contributions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22255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regret-ratio notion and the problem was first proposed at [</a:t>
                </a:r>
                <a:r>
                  <a:rPr lang="en-US" dirty="0" err="1" smtClean="0"/>
                  <a:t>Nanongkai</a:t>
                </a:r>
                <a:r>
                  <a:rPr lang="en-US" dirty="0" smtClean="0"/>
                  <a:t> </a:t>
                </a:r>
                <a:r>
                  <a:rPr lang="en-US" dirty="0"/>
                  <a:t>et. al</a:t>
                </a:r>
                <a:r>
                  <a:rPr lang="en-US" dirty="0" smtClean="0"/>
                  <a:t>. VLDB 2010].</a:t>
                </a:r>
              </a:p>
              <a:p>
                <a:r>
                  <a:rPr lang="en-US" dirty="0" smtClean="0"/>
                  <a:t>In two dimensional data:</a:t>
                </a:r>
              </a:p>
              <a:p>
                <a:pPr lvl="1"/>
                <a:r>
                  <a:rPr lang="en-US" dirty="0" smtClean="0"/>
                  <a:t>[Chester et. al. VLDB 2014]: Sweeping line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sz="2000" dirty="0" smtClean="0">
                    <a:solidFill>
                      <a:srgbClr val="00B050"/>
                    </a:solidFill>
                    <a:effectLst/>
                  </a:rPr>
                  <a:t>We: a dynamic algorithm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2000" i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2000" i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.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func>
                        <m:r>
                          <a:rPr lang="en-US" sz="2000" i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.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</m:func>
                      </m:e>
                    </m:d>
                    <m:r>
                      <a:rPr lang="en-US" sz="2000" i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000" i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2000" i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000" i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sz="20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000" i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</m:func>
                            <m:r>
                              <a:rPr lang="en-US" sz="2000" i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-- </a:t>
                </a:r>
                <a:r>
                  <a:rPr lang="en-US" sz="1600" i="1" dirty="0" smtClean="0"/>
                  <a:t>s</a:t>
                </a:r>
                <a:r>
                  <a:rPr lang="en-US" sz="1600" dirty="0" smtClean="0"/>
                  <a:t>: skyline size; </a:t>
                </a:r>
                <a:r>
                  <a:rPr lang="en-US" sz="1600" i="1" dirty="0" smtClean="0"/>
                  <a:t>c</a:t>
                </a:r>
                <a:r>
                  <a:rPr lang="en-US" sz="1600" dirty="0" smtClean="0"/>
                  <a:t>: convex hull size.</a:t>
                </a:r>
                <a:endParaRPr lang="en-US" dirty="0" smtClean="0"/>
              </a:p>
              <a:p>
                <a:r>
                  <a:rPr lang="en-US" dirty="0" smtClean="0"/>
                  <a:t>In higher dimensional data:</a:t>
                </a:r>
              </a:p>
              <a:p>
                <a:pPr lvl="1"/>
                <a:r>
                  <a:rPr lang="en-US" dirty="0" smtClean="0"/>
                  <a:t>Complexity: NP-complete</a:t>
                </a:r>
              </a:p>
              <a:p>
                <a:pPr lvl="2"/>
                <a:r>
                  <a:rPr lang="en-US" sz="1800" dirty="0" smtClean="0"/>
                  <a:t>For arbitrary dimensions:  [Chester </a:t>
                </a:r>
                <a:r>
                  <a:rPr lang="en-US" sz="1800" dirty="0"/>
                  <a:t>et. al. </a:t>
                </a:r>
                <a:r>
                  <a:rPr lang="en-US" sz="1800" dirty="0" smtClean="0"/>
                  <a:t>VLDB </a:t>
                </a:r>
                <a:r>
                  <a:rPr lang="en-US" sz="1800" dirty="0"/>
                  <a:t>2014</a:t>
                </a:r>
                <a:r>
                  <a:rPr lang="en-US" sz="1800" dirty="0" smtClean="0"/>
                  <a:t>]</a:t>
                </a:r>
              </a:p>
              <a:p>
                <a:pPr lvl="2"/>
                <a:r>
                  <a:rPr lang="en-US" sz="1800" dirty="0" smtClean="0"/>
                  <a:t>Recently for fixed dimensions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[W. Cao et. al. ICDT 2017], [P. K. Agrawal et. al. Arxiv:1702.01446, 2017]</a:t>
                </a:r>
              </a:p>
              <a:p>
                <a:pPr lvl="1"/>
                <a:r>
                  <a:rPr lang="en-US" sz="2000" dirty="0" smtClean="0"/>
                  <a:t>Existing work: (a)</a:t>
                </a:r>
                <a:r>
                  <a:rPr lang="en-US" sz="2000" dirty="0"/>
                  <a:t> a greedy heuristic with unproven theoretical guarantee, (b) a simple attribute space discretization with a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/>
                  <a:t>fixed upper bound on the regret-ratio of </a:t>
                </a:r>
                <a:r>
                  <a:rPr lang="en-US" sz="2000" dirty="0" smtClean="0"/>
                  <a:t>output [</a:t>
                </a:r>
                <a:r>
                  <a:rPr lang="en-US" sz="2000" dirty="0" err="1" smtClean="0"/>
                  <a:t>Nanongkai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et. al. </a:t>
                </a:r>
                <a:r>
                  <a:rPr lang="en-US" sz="2000" dirty="0" smtClean="0"/>
                  <a:t>VLDB </a:t>
                </a:r>
                <a:r>
                  <a:rPr lang="en-US" sz="2000" dirty="0"/>
                  <a:t>2010</a:t>
                </a:r>
                <a:r>
                  <a:rPr lang="en-US" sz="2000" dirty="0" smtClean="0"/>
                  <a:t>].</a:t>
                </a:r>
              </a:p>
              <a:p>
                <a:pPr lvl="1"/>
                <a:r>
                  <a:rPr lang="en-US" sz="2000" dirty="0" smtClean="0">
                    <a:solidFill>
                      <a:srgbClr val="00B050"/>
                    </a:solidFill>
                  </a:rPr>
                  <a:t>We: a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linearithmic</a:t>
                </a:r>
                <a:r>
                  <a:rPr lang="en-US" sz="2000" dirty="0">
                    <a:solidFill>
                      <a:srgbClr val="00B050"/>
                    </a:solidFill>
                  </a:rPr>
                  <a:t> time </a:t>
                </a:r>
                <a:r>
                  <a:rPr lang="en-US" sz="2000" i="1" dirty="0" smtClean="0">
                    <a:solidFill>
                      <a:srgbClr val="00B050"/>
                    </a:solidFill>
                  </a:rPr>
                  <a:t>approximation </a:t>
                </a:r>
                <a:r>
                  <a:rPr lang="en-US" sz="2000" i="1" dirty="0">
                    <a:solidFill>
                      <a:srgbClr val="00B050"/>
                    </a:solidFill>
                  </a:rPr>
                  <a:t>algorithm</a:t>
                </a:r>
                <a:r>
                  <a:rPr lang="en-US" sz="2000" dirty="0">
                    <a:solidFill>
                      <a:srgbClr val="00B050"/>
                    </a:solidFill>
                  </a:rPr>
                  <a:t> that 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guarantees </a:t>
                </a:r>
                <a:r>
                  <a:rPr lang="en-US" sz="2000" dirty="0">
                    <a:solidFill>
                      <a:srgbClr val="00B050"/>
                    </a:solidFill>
                  </a:rPr>
                  <a:t>a regret ratio, within </a:t>
                </a:r>
                <a:r>
                  <a:rPr lang="en-US" sz="2000" i="1" dirty="0">
                    <a:solidFill>
                      <a:srgbClr val="00B050"/>
                    </a:solidFill>
                  </a:rPr>
                  <a:t>any arbitrarily small user-controllable distance</a:t>
                </a:r>
                <a:r>
                  <a:rPr lang="en-US" sz="2000" dirty="0">
                    <a:solidFill>
                      <a:srgbClr val="00B050"/>
                    </a:solidFill>
                  </a:rPr>
                  <a:t> from the optimal regret ratio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.</a:t>
                </a:r>
              </a:p>
              <a:p>
                <a:pPr lvl="2"/>
                <a:r>
                  <a:rPr lang="en-US" sz="1700" dirty="0" smtClean="0">
                    <a:solidFill>
                      <a:srgbClr val="00B050"/>
                    </a:solidFill>
                  </a:rPr>
                  <a:t>Assumption: fixed number of dimensions</a:t>
                </a:r>
                <a:endParaRPr lang="en-US" sz="17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222557"/>
              </a:xfrm>
              <a:blipFill rotWithShape="0">
                <a:blip r:embed="rId2"/>
                <a:stretch>
                  <a:fillRect l="-545" t="-1879" r="-1636" b="-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0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Motivation and Problem statement</a:t>
            </a:r>
          </a:p>
          <a:p>
            <a:r>
              <a:rPr lang="en-US" sz="2800" b="1" u="sng" dirty="0">
                <a:solidFill>
                  <a:srgbClr val="00B050"/>
                </a:solidFill>
              </a:rPr>
              <a:t>2D-RRMS (Two-Dimensional Regret-Ratio Minimizing Set)</a:t>
            </a:r>
          </a:p>
          <a:p>
            <a:r>
              <a:rPr lang="en-US" sz="2800" dirty="0" smtClean="0"/>
              <a:t>HD-RRMS (Higher-Dimensional </a:t>
            </a:r>
            <a:r>
              <a:rPr lang="en-US" sz="2800" dirty="0"/>
              <a:t>Regret-Ratio Minimizing </a:t>
            </a:r>
            <a:r>
              <a:rPr lang="en-US" sz="2800" dirty="0" smtClean="0"/>
              <a:t>Set)</a:t>
            </a:r>
          </a:p>
          <a:p>
            <a:r>
              <a:rPr lang="en-US" sz="2800" dirty="0" smtClean="0"/>
              <a:t>Experiments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8854" y="1857044"/>
            <a:ext cx="6625244" cy="114238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Order the skyline points from top-left to bottom right, add two dummy points t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 and t</a:t>
            </a:r>
            <a:r>
              <a:rPr lang="en-US" baseline="-25000" dirty="0" smtClean="0">
                <a:solidFill>
                  <a:schemeClr val="bg1"/>
                </a:solidFill>
              </a:rPr>
              <a:t>s+1</a:t>
            </a:r>
            <a:r>
              <a:rPr lang="en-US" dirty="0" smtClean="0">
                <a:solidFill>
                  <a:schemeClr val="bg1"/>
                </a:solidFill>
              </a:rPr>
              <a:t>, and </a:t>
            </a:r>
            <a:r>
              <a:rPr lang="en-US" sz="2600" dirty="0" smtClean="0">
                <a:solidFill>
                  <a:schemeClr val="bg1"/>
                </a:solidFill>
              </a:rPr>
              <a:t>construct a complete weighted graph</a:t>
            </a:r>
            <a:r>
              <a:rPr lang="en-US" dirty="0" smtClean="0">
                <a:solidFill>
                  <a:schemeClr val="bg1"/>
                </a:solidFill>
              </a:rPr>
              <a:t> on these points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13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87702" y="1845734"/>
            <a:ext cx="22726" cy="4143025"/>
          </a:xfrm>
          <a:prstGeom prst="line">
            <a:avLst/>
          </a:prstGeom>
          <a:ln>
            <a:solidFill>
              <a:schemeClr val="accent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0427" y="5988759"/>
            <a:ext cx="5113129" cy="0"/>
          </a:xfrm>
          <a:prstGeom prst="line">
            <a:avLst/>
          </a:prstGeom>
          <a:ln>
            <a:solidFill>
              <a:schemeClr val="accent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0139" y="2163137"/>
            <a:ext cx="617884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3624850" y="4137728"/>
            <a:ext cx="617884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5</a:t>
            </a:r>
            <a:endParaRPr lang="en-US" sz="28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3998937" y="5379916"/>
            <a:ext cx="617884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6</a:t>
            </a:r>
            <a:endParaRPr lang="en-US" sz="2800" baseline="-25000" dirty="0"/>
          </a:p>
        </p:txBody>
      </p:sp>
      <p:sp>
        <p:nvSpPr>
          <p:cNvPr id="10" name="Oval 9"/>
          <p:cNvSpPr/>
          <p:nvPr/>
        </p:nvSpPr>
        <p:spPr>
          <a:xfrm>
            <a:off x="105046" y="2219027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6836" y="2212963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83062" y="2725539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81167" y="4188953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83878" y="5457877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00255" y="5927233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13917" y="3602066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98622" y="2472283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-28300" y="2291760"/>
            <a:ext cx="617884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97983" y="2177136"/>
            <a:ext cx="617884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35699" y="2690987"/>
            <a:ext cx="617884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37739" y="3573059"/>
            <a:ext cx="620861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4445328" y="5869075"/>
            <a:ext cx="617884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/>
              <a:t>7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210432" y="2291761"/>
            <a:ext cx="543878" cy="15546"/>
          </a:xfrm>
          <a:prstGeom prst="line">
            <a:avLst/>
          </a:prstGeom>
          <a:ln>
            <a:solidFill>
              <a:schemeClr val="accent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4310" y="2291761"/>
            <a:ext cx="26067" cy="299180"/>
          </a:xfrm>
          <a:prstGeom prst="line">
            <a:avLst/>
          </a:prstGeom>
          <a:ln>
            <a:solidFill>
              <a:schemeClr val="accent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979691" y="5482703"/>
            <a:ext cx="388741" cy="10279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93817" y="2828650"/>
            <a:ext cx="15688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93817" y="2566518"/>
            <a:ext cx="0" cy="251656"/>
          </a:xfrm>
          <a:prstGeom prst="line">
            <a:avLst/>
          </a:prstGeom>
          <a:ln>
            <a:solidFill>
              <a:schemeClr val="accent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806132" y="2823641"/>
            <a:ext cx="3256" cy="864865"/>
          </a:xfrm>
          <a:prstGeom prst="line">
            <a:avLst/>
          </a:prstGeom>
          <a:ln>
            <a:solidFill>
              <a:schemeClr val="accent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90341" y="3688506"/>
            <a:ext cx="291579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131399" y="4244302"/>
            <a:ext cx="848292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35590" y="3688506"/>
            <a:ext cx="0" cy="559159"/>
          </a:xfrm>
          <a:prstGeom prst="line">
            <a:avLst/>
          </a:prstGeom>
          <a:ln>
            <a:solidFill>
              <a:schemeClr val="accent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57299" y="4294154"/>
            <a:ext cx="31060" cy="1185333"/>
          </a:xfrm>
          <a:prstGeom prst="line">
            <a:avLst/>
          </a:prstGeom>
          <a:ln>
            <a:solidFill>
              <a:schemeClr val="accent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4310" y="2590941"/>
            <a:ext cx="474142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84690" y="5561070"/>
            <a:ext cx="0" cy="407828"/>
          </a:xfrm>
          <a:prstGeom prst="line">
            <a:avLst/>
          </a:prstGeom>
          <a:ln>
            <a:solidFill>
              <a:schemeClr val="accent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5278854" y="3111675"/>
            <a:ext cx="6625244" cy="78777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Weight of an </a:t>
            </a:r>
            <a:r>
              <a:rPr lang="en-US" dirty="0" smtClean="0">
                <a:solidFill>
                  <a:schemeClr val="bg1"/>
                </a:solidFill>
              </a:rPr>
              <a:t>edge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is the Max</a:t>
            </a:r>
            <a:r>
              <a:rPr lang="en-US" dirty="0">
                <a:solidFill>
                  <a:schemeClr val="bg1"/>
                </a:solidFill>
              </a:rPr>
              <a:t>. regret ratio of </a:t>
            </a:r>
            <a:r>
              <a:rPr lang="en-US" dirty="0" smtClean="0">
                <a:solidFill>
                  <a:schemeClr val="bg1"/>
                </a:solidFill>
              </a:rPr>
              <a:t>removing all </a:t>
            </a:r>
            <a:r>
              <a:rPr lang="en-US" dirty="0">
                <a:solidFill>
                  <a:schemeClr val="bg1"/>
                </a:solidFill>
              </a:rPr>
              <a:t>the points in </a:t>
            </a:r>
            <a:r>
              <a:rPr lang="en-US" dirty="0" smtClean="0">
                <a:solidFill>
                  <a:schemeClr val="bg1"/>
                </a:solidFill>
              </a:rPr>
              <a:t>its </a:t>
            </a:r>
            <a:r>
              <a:rPr lang="en-US" dirty="0">
                <a:solidFill>
                  <a:schemeClr val="bg1"/>
                </a:solidFill>
              </a:rPr>
              <a:t>top-right </a:t>
            </a:r>
            <a:r>
              <a:rPr lang="en-US" dirty="0" smtClean="0">
                <a:solidFill>
                  <a:schemeClr val="bg1"/>
                </a:solidFill>
              </a:rPr>
              <a:t>half-space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791560" y="2366604"/>
            <a:ext cx="3488609" cy="312280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64346" y="4057541"/>
            <a:ext cx="5100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77642" y="3530322"/>
            <a:ext cx="5100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74058" y="2658912"/>
            <a:ext cx="5100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53705" y="2115755"/>
            <a:ext cx="5100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1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14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67810" y="1808340"/>
            <a:ext cx="22726" cy="4143025"/>
          </a:xfrm>
          <a:prstGeom prst="line">
            <a:avLst/>
          </a:prstGeom>
          <a:ln>
            <a:solidFill>
              <a:schemeClr val="accent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90535" y="5951365"/>
            <a:ext cx="5113129" cy="0"/>
          </a:xfrm>
          <a:prstGeom prst="line">
            <a:avLst/>
          </a:prstGeom>
          <a:ln>
            <a:solidFill>
              <a:schemeClr val="accent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0247" y="2125743"/>
            <a:ext cx="617884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3804958" y="4100334"/>
            <a:ext cx="617884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5</a:t>
            </a:r>
            <a:endParaRPr lang="en-US" sz="28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4179045" y="5342522"/>
            <a:ext cx="617884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6</a:t>
            </a:r>
            <a:endParaRPr lang="en-US" sz="2800" baseline="-25000" dirty="0"/>
          </a:p>
        </p:txBody>
      </p:sp>
      <p:sp>
        <p:nvSpPr>
          <p:cNvPr id="10" name="Oval 9"/>
          <p:cNvSpPr/>
          <p:nvPr/>
        </p:nvSpPr>
        <p:spPr>
          <a:xfrm>
            <a:off x="285154" y="2181633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46944" y="2175569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63170" y="2688145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61275" y="4151559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63986" y="5420483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80363" y="5889839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94025" y="3564672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78730" y="2434889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-111656" y="1987713"/>
            <a:ext cx="617884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76065" y="2348260"/>
            <a:ext cx="617884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615807" y="2653593"/>
            <a:ext cx="617884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17847" y="3535665"/>
            <a:ext cx="620861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4625436" y="5831681"/>
            <a:ext cx="617884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/>
              <a:t>7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390540" y="2254367"/>
            <a:ext cx="543878" cy="15546"/>
          </a:xfrm>
          <a:prstGeom prst="line">
            <a:avLst/>
          </a:prstGeom>
          <a:ln>
            <a:solidFill>
              <a:schemeClr val="accent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564798" y="5523676"/>
            <a:ext cx="0" cy="407828"/>
          </a:xfrm>
          <a:prstGeom prst="line">
            <a:avLst/>
          </a:prstGeom>
          <a:ln>
            <a:solidFill>
              <a:schemeClr val="accent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75377" y="2322507"/>
            <a:ext cx="3488609" cy="312280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1" idx="7"/>
            <a:endCxn id="12" idx="1"/>
          </p:cNvCxnSpPr>
          <p:nvPr/>
        </p:nvCxnSpPr>
        <p:spPr>
          <a:xfrm>
            <a:off x="1001976" y="2200859"/>
            <a:ext cx="1887793" cy="51257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2" idx="5"/>
            <a:endCxn id="13" idx="1"/>
          </p:cNvCxnSpPr>
          <p:nvPr/>
        </p:nvCxnSpPr>
        <p:spPr>
          <a:xfrm>
            <a:off x="3018202" y="2835547"/>
            <a:ext cx="1069672" cy="13413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3" idx="5"/>
            <a:endCxn id="14" idx="0"/>
          </p:cNvCxnSpPr>
          <p:nvPr/>
        </p:nvCxnSpPr>
        <p:spPr>
          <a:xfrm>
            <a:off x="4216307" y="4298961"/>
            <a:ext cx="338495" cy="112152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937958" y="1882835"/>
            <a:ext cx="3264711" cy="13658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88327" y="1967325"/>
            <a:ext cx="3264711" cy="136581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1551533" y="2210256"/>
            <a:ext cx="126954" cy="27603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72"/>
          <p:cNvSpPr/>
          <p:nvPr/>
        </p:nvSpPr>
        <p:spPr>
          <a:xfrm rot="19595083">
            <a:off x="655850" y="5068005"/>
            <a:ext cx="457421" cy="404465"/>
          </a:xfrm>
          <a:prstGeom prst="arc">
            <a:avLst>
              <a:gd name="adj1" fmla="val 17144226"/>
              <a:gd name="adj2" fmla="val 0"/>
            </a:avLst>
          </a:prstGeom>
          <a:ln>
            <a:solidFill>
              <a:srgbClr val="0070C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flipH="1" flipV="1">
            <a:off x="1970040" y="1863110"/>
            <a:ext cx="2585118" cy="231049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235359" y="2550041"/>
            <a:ext cx="2585118" cy="2310497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215206" y="2779420"/>
            <a:ext cx="727616" cy="66587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03255" y="1914604"/>
            <a:ext cx="1811951" cy="4037662"/>
          </a:xfrm>
          <a:prstGeom prst="straightConnector1">
            <a:avLst/>
          </a:prstGeom>
          <a:ln w="25400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15017" y="2647294"/>
            <a:ext cx="3453213" cy="3303172"/>
          </a:xfrm>
          <a:prstGeom prst="straightConnector1">
            <a:avLst/>
          </a:prstGeom>
          <a:ln w="25400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399501" y="4061225"/>
            <a:ext cx="5413652" cy="1900438"/>
          </a:xfrm>
          <a:prstGeom prst="straightConnector1">
            <a:avLst/>
          </a:prstGeom>
          <a:ln w="25400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3728408" y="3170779"/>
            <a:ext cx="1033921" cy="25648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3736859" y="3593142"/>
            <a:ext cx="1033921" cy="256485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4171490" y="4770970"/>
            <a:ext cx="223773" cy="10753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5278854" y="1857044"/>
            <a:ext cx="6625244" cy="114238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Order the skyline points from top-left to bottom right, add two dummy points t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 and t</a:t>
            </a:r>
            <a:r>
              <a:rPr lang="en-US" baseline="-25000" dirty="0" smtClean="0">
                <a:solidFill>
                  <a:schemeClr val="bg1"/>
                </a:solidFill>
              </a:rPr>
              <a:t>s+1</a:t>
            </a:r>
            <a:r>
              <a:rPr lang="en-US" dirty="0" smtClean="0">
                <a:solidFill>
                  <a:schemeClr val="bg1"/>
                </a:solidFill>
              </a:rPr>
              <a:t>, and </a:t>
            </a:r>
            <a:r>
              <a:rPr lang="en-US" sz="2600" dirty="0" smtClean="0">
                <a:solidFill>
                  <a:schemeClr val="bg1"/>
                </a:solidFill>
              </a:rPr>
              <a:t>construct a complete weighted graph</a:t>
            </a:r>
            <a:r>
              <a:rPr lang="en-US" dirty="0" smtClean="0">
                <a:solidFill>
                  <a:schemeClr val="bg1"/>
                </a:solidFill>
              </a:rPr>
              <a:t> on these points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5278854" y="3111675"/>
            <a:ext cx="6625244" cy="78777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Weight of an </a:t>
            </a:r>
            <a:r>
              <a:rPr lang="en-US" dirty="0" smtClean="0">
                <a:solidFill>
                  <a:schemeClr val="bg1"/>
                </a:solidFill>
              </a:rPr>
              <a:t>edge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is the Max</a:t>
            </a:r>
            <a:r>
              <a:rPr lang="en-US" dirty="0">
                <a:solidFill>
                  <a:schemeClr val="bg1"/>
                </a:solidFill>
              </a:rPr>
              <a:t>. regret ratio of </a:t>
            </a:r>
            <a:r>
              <a:rPr lang="en-US" dirty="0" smtClean="0">
                <a:solidFill>
                  <a:schemeClr val="bg1"/>
                </a:solidFill>
              </a:rPr>
              <a:t>removing all </a:t>
            </a:r>
            <a:r>
              <a:rPr lang="en-US" dirty="0">
                <a:solidFill>
                  <a:schemeClr val="bg1"/>
                </a:solidFill>
              </a:rPr>
              <a:t>the points in </a:t>
            </a:r>
            <a:r>
              <a:rPr lang="en-US" dirty="0" smtClean="0">
                <a:solidFill>
                  <a:schemeClr val="bg1"/>
                </a:solidFill>
              </a:rPr>
              <a:t>its </a:t>
            </a:r>
            <a:r>
              <a:rPr lang="en-US" dirty="0">
                <a:solidFill>
                  <a:schemeClr val="bg1"/>
                </a:solidFill>
              </a:rPr>
              <a:t>top-right </a:t>
            </a:r>
            <a:r>
              <a:rPr lang="en-US" dirty="0" smtClean="0">
                <a:solidFill>
                  <a:schemeClr val="bg1"/>
                </a:solidFill>
              </a:rPr>
              <a:t>half-space </a:t>
            </a: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 use binary search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43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3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3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8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1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85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3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3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3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3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5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9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3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4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750"/>
                            </p:stCondLst>
                            <p:childTnLst>
                              <p:par>
                                <p:cTn id="9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3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3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3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3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1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1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8854" y="1857044"/>
            <a:ext cx="6625244" cy="114238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Order the skyline points from top-left to bottom right, add two dummy points t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 and t</a:t>
            </a:r>
            <a:r>
              <a:rPr lang="en-US" baseline="-25000" dirty="0" smtClean="0">
                <a:solidFill>
                  <a:schemeClr val="bg1"/>
                </a:solidFill>
              </a:rPr>
              <a:t>s+1</a:t>
            </a:r>
            <a:r>
              <a:rPr lang="en-US" dirty="0" smtClean="0">
                <a:solidFill>
                  <a:schemeClr val="bg1"/>
                </a:solidFill>
              </a:rPr>
              <a:t>, and </a:t>
            </a:r>
            <a:r>
              <a:rPr lang="en-US" sz="2600" dirty="0" smtClean="0">
                <a:solidFill>
                  <a:schemeClr val="bg1"/>
                </a:solidFill>
              </a:rPr>
              <a:t>construct a complete weighted graph</a:t>
            </a:r>
            <a:r>
              <a:rPr lang="en-US" dirty="0" smtClean="0">
                <a:solidFill>
                  <a:schemeClr val="bg1"/>
                </a:solidFill>
              </a:rPr>
              <a:t> on these points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15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87702" y="1845734"/>
            <a:ext cx="22726" cy="4143025"/>
          </a:xfrm>
          <a:prstGeom prst="line">
            <a:avLst/>
          </a:prstGeom>
          <a:ln>
            <a:solidFill>
              <a:schemeClr val="accent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10427" y="5988759"/>
            <a:ext cx="5113129" cy="0"/>
          </a:xfrm>
          <a:prstGeom prst="line">
            <a:avLst/>
          </a:prstGeom>
          <a:ln>
            <a:solidFill>
              <a:schemeClr val="accent1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0139" y="2163137"/>
            <a:ext cx="617884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3624850" y="4137728"/>
            <a:ext cx="617884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5</a:t>
            </a:r>
            <a:endParaRPr lang="en-US" sz="28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3998937" y="5379916"/>
            <a:ext cx="617884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6</a:t>
            </a:r>
            <a:endParaRPr lang="en-US" sz="2800" baseline="-25000" dirty="0"/>
          </a:p>
        </p:txBody>
      </p:sp>
      <p:sp>
        <p:nvSpPr>
          <p:cNvPr id="10" name="Oval 9"/>
          <p:cNvSpPr/>
          <p:nvPr/>
        </p:nvSpPr>
        <p:spPr>
          <a:xfrm>
            <a:off x="105046" y="2219027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6836" y="2212963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83062" y="2725539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81167" y="4188953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83878" y="5457877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00255" y="5927233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13917" y="3602066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98622" y="2472283"/>
            <a:ext cx="181631" cy="172692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-28300" y="2291760"/>
            <a:ext cx="617884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97983" y="2177136"/>
            <a:ext cx="617884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35699" y="2690987"/>
            <a:ext cx="617884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37739" y="3573059"/>
            <a:ext cx="620861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4445328" y="5869075"/>
            <a:ext cx="617884" cy="7210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/>
              <a:t>7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210432" y="2291761"/>
            <a:ext cx="543878" cy="15546"/>
          </a:xfrm>
          <a:prstGeom prst="line">
            <a:avLst/>
          </a:prstGeom>
          <a:ln>
            <a:solidFill>
              <a:schemeClr val="accent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4310" y="2291761"/>
            <a:ext cx="26067" cy="299180"/>
          </a:xfrm>
          <a:prstGeom prst="line">
            <a:avLst/>
          </a:prstGeom>
          <a:ln>
            <a:solidFill>
              <a:schemeClr val="accent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979691" y="5482703"/>
            <a:ext cx="388741" cy="10279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93817" y="2828650"/>
            <a:ext cx="156889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93817" y="2566518"/>
            <a:ext cx="0" cy="251656"/>
          </a:xfrm>
          <a:prstGeom prst="line">
            <a:avLst/>
          </a:prstGeom>
          <a:ln>
            <a:solidFill>
              <a:schemeClr val="accent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806132" y="2823641"/>
            <a:ext cx="3256" cy="864865"/>
          </a:xfrm>
          <a:prstGeom prst="line">
            <a:avLst/>
          </a:prstGeom>
          <a:ln>
            <a:solidFill>
              <a:schemeClr val="accent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90341" y="3688506"/>
            <a:ext cx="291579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131399" y="4244302"/>
            <a:ext cx="848292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135590" y="3688506"/>
            <a:ext cx="0" cy="559159"/>
          </a:xfrm>
          <a:prstGeom prst="line">
            <a:avLst/>
          </a:prstGeom>
          <a:ln>
            <a:solidFill>
              <a:schemeClr val="accent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57299" y="4294154"/>
            <a:ext cx="31060" cy="1185333"/>
          </a:xfrm>
          <a:prstGeom prst="line">
            <a:avLst/>
          </a:prstGeom>
          <a:ln>
            <a:solidFill>
              <a:schemeClr val="accent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54310" y="2590941"/>
            <a:ext cx="474142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84690" y="5561070"/>
            <a:ext cx="0" cy="407828"/>
          </a:xfrm>
          <a:prstGeom prst="line">
            <a:avLst/>
          </a:prstGeom>
          <a:ln>
            <a:solidFill>
              <a:schemeClr val="accent1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5278854" y="3111675"/>
            <a:ext cx="6625244" cy="78777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Weight of an </a:t>
            </a:r>
            <a:r>
              <a:rPr lang="en-US" dirty="0" smtClean="0">
                <a:solidFill>
                  <a:schemeClr val="bg1"/>
                </a:solidFill>
              </a:rPr>
              <a:t>edge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is the Max</a:t>
            </a:r>
            <a:r>
              <a:rPr lang="en-US" dirty="0">
                <a:solidFill>
                  <a:schemeClr val="bg1"/>
                </a:solidFill>
              </a:rPr>
              <a:t>. regret ratio of </a:t>
            </a:r>
            <a:r>
              <a:rPr lang="en-US" dirty="0" smtClean="0">
                <a:solidFill>
                  <a:schemeClr val="bg1"/>
                </a:solidFill>
              </a:rPr>
              <a:t>removing all </a:t>
            </a:r>
            <a:r>
              <a:rPr lang="en-US" dirty="0">
                <a:solidFill>
                  <a:schemeClr val="bg1"/>
                </a:solidFill>
              </a:rPr>
              <a:t>the points in </a:t>
            </a:r>
            <a:r>
              <a:rPr lang="en-US" dirty="0" smtClean="0">
                <a:solidFill>
                  <a:schemeClr val="bg1"/>
                </a:solidFill>
              </a:rPr>
              <a:t>its </a:t>
            </a:r>
            <a:r>
              <a:rPr lang="en-US" dirty="0">
                <a:solidFill>
                  <a:schemeClr val="bg1"/>
                </a:solidFill>
              </a:rPr>
              <a:t>top-right </a:t>
            </a:r>
            <a:r>
              <a:rPr lang="en-US" dirty="0" smtClean="0">
                <a:solidFill>
                  <a:schemeClr val="bg1"/>
                </a:solidFill>
              </a:rPr>
              <a:t>half-space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use binary search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791560" y="2366604"/>
            <a:ext cx="3488609" cy="312280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64346" y="4057541"/>
            <a:ext cx="5100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677642" y="3530322"/>
            <a:ext cx="5100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74058" y="2658912"/>
            <a:ext cx="5100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53705" y="2115755"/>
            <a:ext cx="5100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/>
              <p:cNvSpPr txBox="1">
                <a:spLocks/>
              </p:cNvSpPr>
              <p:nvPr/>
            </p:nvSpPr>
            <p:spPr>
              <a:xfrm>
                <a:off x="5278854" y="4019136"/>
                <a:ext cx="6625244" cy="1069593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0" tIns="45720" rIns="0" bIns="45720" rtlCol="0">
                <a:normAutofit lnSpcReduction="1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solidFill>
                      <a:schemeClr val="bg1"/>
                    </a:solidFill>
                  </a:rPr>
                  <a:t>Apply the Dynamic programming, DP(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t</a:t>
                </a:r>
                <a:r>
                  <a:rPr lang="en-US" baseline="-25000" dirty="0" err="1" smtClean="0">
                    <a:solidFill>
                      <a:schemeClr val="bg1"/>
                    </a:solidFill>
                  </a:rPr>
                  <a:t>i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,r</a:t>
                </a:r>
                <a:r>
                  <a:rPr lang="en-US" dirty="0">
                    <a:solidFill>
                      <a:schemeClr val="bg1"/>
                    </a:solidFill>
                  </a:rPr>
                  <a:t>’): optimal solution from </a:t>
                </a:r>
                <a:r>
                  <a:rPr lang="en-US" dirty="0" err="1">
                    <a:solidFill>
                      <a:schemeClr val="bg1"/>
                    </a:solidFill>
                  </a:rPr>
                  <a:t>t</a:t>
                </a:r>
                <a:r>
                  <a:rPr lang="en-US" baseline="-25000" dirty="0" err="1">
                    <a:solidFill>
                      <a:schemeClr val="bg1"/>
                    </a:solidFill>
                  </a:rPr>
                  <a:t>i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to t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s+1 </a:t>
                </a:r>
                <a:r>
                  <a:rPr lang="en-US" dirty="0">
                    <a:solidFill>
                      <a:schemeClr val="bg1"/>
                    </a:solidFill>
                  </a:rPr>
                  <a:t>with at most </a:t>
                </a:r>
                <a:r>
                  <a:rPr lang="en-US" i="1" dirty="0">
                    <a:solidFill>
                      <a:schemeClr val="bg1"/>
                    </a:solidFill>
                  </a:rPr>
                  <a:t>r’</a:t>
                </a:r>
                <a:r>
                  <a:rPr lang="en-US" dirty="0">
                    <a:solidFill>
                      <a:schemeClr val="bg1"/>
                    </a:solidFill>
                  </a:rPr>
                  <a:t> intermediate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steps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func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854" y="4019136"/>
                <a:ext cx="6625244" cy="1069593"/>
              </a:xfrm>
              <a:prstGeom prst="rect">
                <a:avLst/>
              </a:prstGeom>
              <a:blipFill rotWithShape="0">
                <a:blip r:embed="rId2"/>
                <a:stretch>
                  <a:fillRect l="-2392" t="-7955" b="-5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2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Motivation and Problem statement</a:t>
            </a:r>
          </a:p>
          <a:p>
            <a:r>
              <a:rPr lang="en-US" sz="2800" dirty="0"/>
              <a:t>2D-RRMS (Two-Dimensional Regret-Ratio Minimizing </a:t>
            </a:r>
            <a:r>
              <a:rPr lang="en-US" sz="2800" dirty="0" smtClean="0"/>
              <a:t>Set)</a:t>
            </a:r>
          </a:p>
          <a:p>
            <a:r>
              <a:rPr lang="en-US" sz="2800" b="1" u="sng" dirty="0">
                <a:solidFill>
                  <a:srgbClr val="00B050"/>
                </a:solidFill>
              </a:rPr>
              <a:t>HD-RRMS (Higher-Dimensional Regret-Ratio Minimizing Set)</a:t>
            </a:r>
          </a:p>
          <a:p>
            <a:r>
              <a:rPr lang="en-US" sz="2800" dirty="0" smtClean="0"/>
              <a:t>Experiments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66604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0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18</a:t>
            </a:fld>
            <a:endParaRPr lang="en-US"/>
          </a:p>
        </p:txBody>
      </p:sp>
      <p:sp>
        <p:nvSpPr>
          <p:cNvPr id="6" name="Left Bracket 5"/>
          <p:cNvSpPr/>
          <p:nvPr/>
        </p:nvSpPr>
        <p:spPr>
          <a:xfrm>
            <a:off x="1401348" y="2586885"/>
            <a:ext cx="363556" cy="3258428"/>
          </a:xfrm>
          <a:prstGeom prst="leftBracket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>
            <a:off x="5694711" y="2538045"/>
            <a:ext cx="374573" cy="3258428"/>
          </a:xfrm>
          <a:prstGeom prst="rightBracket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401348" y="2332702"/>
            <a:ext cx="4667936" cy="1157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590948" y="2415277"/>
            <a:ext cx="707886" cy="3388326"/>
            <a:chOff x="590948" y="2415277"/>
            <a:chExt cx="707886" cy="3388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45473" y="2415277"/>
                  <a:ext cx="42954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73" y="2415277"/>
                  <a:ext cx="429540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58417" y="2757473"/>
                  <a:ext cx="43903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17" y="2757473"/>
                  <a:ext cx="439030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46843" y="5311160"/>
                  <a:ext cx="41633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843" y="5311160"/>
                  <a:ext cx="416332" cy="4924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 rot="16200000">
              <a:off x="657793" y="3610449"/>
              <a:ext cx="5741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...</a:t>
              </a:r>
              <a:endParaRPr lang="en-US" sz="40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10048" y="2256969"/>
            <a:ext cx="407078" cy="3446611"/>
            <a:chOff x="2510048" y="2256969"/>
            <a:chExt cx="407078" cy="3446611"/>
          </a:xfrm>
        </p:grpSpPr>
        <p:sp>
          <p:nvSpPr>
            <p:cNvPr id="14" name="TextBox 13"/>
            <p:cNvSpPr txBox="1"/>
            <p:nvPr/>
          </p:nvSpPr>
          <p:spPr>
            <a:xfrm>
              <a:off x="2558899" y="225696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Cambria Math"/>
                  <a:cs typeface="Cambria Math"/>
                </a:rPr>
                <a:t>f</a:t>
              </a:r>
              <a:endParaRPr lang="en-US" i="1" dirty="0">
                <a:latin typeface="Cambria Math"/>
                <a:cs typeface="Cambria Math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10048" y="2610357"/>
              <a:ext cx="407078" cy="30932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2510048" y="3852417"/>
            <a:ext cx="407078" cy="276762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10048" y="2947473"/>
            <a:ext cx="407078" cy="276762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10048" y="4894337"/>
            <a:ext cx="407078" cy="276762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15901" y="4379257"/>
            <a:ext cx="407078" cy="276762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51745" y="5876504"/>
            <a:ext cx="5081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i="1" dirty="0" smtClean="0">
                <a:latin typeface="Cambria Math"/>
                <a:cs typeface="Cambria Math"/>
              </a:rPr>
              <a:t>Min</a:t>
            </a:r>
            <a:endParaRPr lang="en-US" sz="2400" i="1" dirty="0">
              <a:latin typeface="Cambria Math"/>
              <a:cs typeface="Cambria Math"/>
            </a:endParaRPr>
          </a:p>
        </p:txBody>
      </p:sp>
      <p:cxnSp>
        <p:nvCxnSpPr>
          <p:cNvPr id="23" name="Straight Arrow Connector 22"/>
          <p:cNvCxnSpPr>
            <a:stCxn id="15" idx="2"/>
            <a:endCxn id="22" idx="0"/>
          </p:cNvCxnSpPr>
          <p:nvPr/>
        </p:nvCxnSpPr>
        <p:spPr>
          <a:xfrm flipH="1">
            <a:off x="2705821" y="5703580"/>
            <a:ext cx="7766" cy="1729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435361" y="5780347"/>
            <a:ext cx="4513454" cy="510504"/>
            <a:chOff x="1435361" y="5757197"/>
            <a:chExt cx="4513454" cy="510504"/>
          </a:xfrm>
        </p:grpSpPr>
        <p:sp>
          <p:nvSpPr>
            <p:cNvPr id="20" name="TextBox 19"/>
            <p:cNvSpPr txBox="1"/>
            <p:nvPr/>
          </p:nvSpPr>
          <p:spPr>
            <a:xfrm>
              <a:off x="1435361" y="5806036"/>
              <a:ext cx="915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Cambria Math"/>
                  <a:cs typeface="Cambria Math"/>
                </a:rPr>
                <a:t>Max</a:t>
              </a:r>
              <a:r>
                <a:rPr lang="en-US" i="1" dirty="0" smtClean="0">
                  <a:latin typeface="Cambria Math"/>
                  <a:cs typeface="Cambria Math"/>
                </a:rPr>
                <a:t> </a:t>
              </a:r>
              <a:r>
                <a:rPr lang="en-US" sz="2400" dirty="0" smtClean="0">
                  <a:latin typeface="Cambria Math"/>
                  <a:cs typeface="Cambria Math"/>
                </a:rPr>
                <a:t>(</a:t>
              </a:r>
              <a:endParaRPr lang="en-US" sz="2400" dirty="0">
                <a:latin typeface="Cambria Math"/>
                <a:cs typeface="Cambria Math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36410" y="5757197"/>
              <a:ext cx="3124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ambria Math"/>
                  <a:cs typeface="Cambria Math"/>
                </a:rPr>
                <a:t>)</a:t>
              </a:r>
              <a:endParaRPr lang="en-US" sz="2400" dirty="0">
                <a:latin typeface="Cambria Math"/>
                <a:cs typeface="Cambria Math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110664" y="6050235"/>
              <a:ext cx="2411764" cy="2187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03593" y="1621138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Pristina" panose="03060402040406080204" pitchFamily="66" charset="0"/>
              </a:rPr>
              <a:t>F</a:t>
            </a:r>
            <a:endParaRPr lang="en-US" sz="5400" dirty="0"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23110" y="1799071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all possible functions)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Line Callout 2 35"/>
              <p:cNvSpPr/>
              <p:nvPr/>
            </p:nvSpPr>
            <p:spPr>
              <a:xfrm>
                <a:off x="3431764" y="2613628"/>
                <a:ext cx="2282619" cy="835628"/>
              </a:xfrm>
              <a:prstGeom prst="borderCallout2">
                <a:avLst>
                  <a:gd name="adj1" fmla="val 17192"/>
                  <a:gd name="adj2" fmla="val -1608"/>
                  <a:gd name="adj3" fmla="val 18750"/>
                  <a:gd name="adj4" fmla="val -16667"/>
                  <a:gd name="adj5" fmla="val 50530"/>
                  <a:gd name="adj6" fmla="val -2550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Regret-ratio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if only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remained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Line Callout 2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64" y="2613628"/>
                <a:ext cx="2282619" cy="835628"/>
              </a:xfrm>
              <a:prstGeom prst="borderCallout2">
                <a:avLst>
                  <a:gd name="adj1" fmla="val 17192"/>
                  <a:gd name="adj2" fmla="val -1608"/>
                  <a:gd name="adj3" fmla="val 18750"/>
                  <a:gd name="adj4" fmla="val -16667"/>
                  <a:gd name="adj5" fmla="val 50530"/>
                  <a:gd name="adj6" fmla="val -25508"/>
                </a:avLst>
              </a:prstGeom>
              <a:blipFill rotWithShape="0">
                <a:blip r:embed="rId6"/>
                <a:stretch>
                  <a:fillRect t="-785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2"/>
          <p:cNvSpPr txBox="1">
            <a:spLocks/>
          </p:cNvSpPr>
          <p:nvPr/>
        </p:nvSpPr>
        <p:spPr>
          <a:xfrm>
            <a:off x="7303623" y="2450092"/>
            <a:ext cx="4597645" cy="457628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Transform the problem to a </a:t>
            </a:r>
            <a:r>
              <a:rPr lang="en-US" i="1" dirty="0" smtClean="0">
                <a:solidFill>
                  <a:schemeClr val="bg1"/>
                </a:solidFill>
              </a:rPr>
              <a:t>min-max</a:t>
            </a:r>
            <a:r>
              <a:rPr lang="en-US" dirty="0" smtClean="0">
                <a:solidFill>
                  <a:schemeClr val="bg1"/>
                </a:solidFill>
              </a:rPr>
              <a:t> 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7303622" y="3031442"/>
            <a:ext cx="4597645" cy="1347816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Problem1: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Pristina" panose="03060402040406080204" pitchFamily="66" charset="0"/>
              </a:rPr>
              <a:t>F</a:t>
            </a:r>
            <a:r>
              <a:rPr lang="en-US" sz="2000" dirty="0" smtClean="0">
                <a:solidFill>
                  <a:schemeClr val="bg1"/>
                </a:solidFill>
              </a:rPr>
              <a:t>  is continuous </a:t>
            </a:r>
            <a:r>
              <a:rPr lang="en-US" sz="20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infinite number of columns</a:t>
            </a:r>
          </a:p>
          <a:p>
            <a:pPr lvl="1"/>
            <a:r>
              <a:rPr lang="en-US" sz="2000" dirty="0" smtClean="0">
                <a:solidFill>
                  <a:srgbClr val="7030A0"/>
                </a:solidFill>
                <a:sym typeface="Wingdings" panose="05000000000000000000" pitchFamily="2" charset="2"/>
              </a:rPr>
              <a:t>Matrix </a:t>
            </a:r>
            <a:r>
              <a:rPr lang="en-US" sz="2000" dirty="0" err="1" smtClean="0">
                <a:solidFill>
                  <a:srgbClr val="7030A0"/>
                </a:solidFill>
                <a:sym typeface="Wingdings" panose="05000000000000000000" pitchFamily="2" charset="2"/>
              </a:rPr>
              <a:t>Discritization</a:t>
            </a:r>
            <a:endParaRPr lang="en-US" sz="2000" dirty="0">
              <a:solidFill>
                <a:srgbClr val="7030A0"/>
              </a:solidFill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 txBox="1">
                <a:spLocks/>
              </p:cNvSpPr>
              <p:nvPr/>
            </p:nvSpPr>
            <p:spPr>
              <a:xfrm>
                <a:off x="7303622" y="4498639"/>
                <a:ext cx="4597645" cy="1743374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solidFill>
                      <a:schemeClr val="bg1"/>
                    </a:solidFill>
                  </a:rPr>
                  <a:t>Problem2:</a:t>
                </a:r>
              </a:p>
              <a:p>
                <a:pPr lvl="1"/>
                <a:r>
                  <a:rPr lang="en-US" sz="2000" dirty="0" smtClean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Even if could construct the matrix,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 to solve it</a:t>
                </a:r>
              </a:p>
              <a:p>
                <a:pPr lvl="1"/>
                <a:r>
                  <a:rPr lang="en-US" sz="2000" dirty="0" smtClean="0">
                    <a:solidFill>
                      <a:srgbClr val="7030A0"/>
                    </a:solidFill>
                  </a:rPr>
                  <a:t>Transform to fixed-size set-cover instances</a:t>
                </a:r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622" y="4498639"/>
                <a:ext cx="4597645" cy="1743374"/>
              </a:xfrm>
              <a:prstGeom prst="rect">
                <a:avLst/>
              </a:prstGeom>
              <a:blipFill rotWithShape="0">
                <a:blip r:embed="rId7"/>
                <a:stretch>
                  <a:fillRect l="-1326" t="-3846" b="-5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60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2" grpId="0"/>
      <p:bldP spid="25" grpId="0"/>
      <p:bldP spid="29" grpId="0"/>
      <p:bldP spid="36" grpId="0" animBg="1"/>
      <p:bldP spid="38" grpId="0" uiExpand="1" build="p" animBg="1"/>
      <p:bldP spid="39" grpId="0" uiExpand="1" build="p" animBg="1"/>
      <p:bldP spid="34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Discretization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8" y="1259058"/>
            <a:ext cx="5298808" cy="495694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533378" y="3550548"/>
            <a:ext cx="1448973" cy="627558"/>
            <a:chOff x="1533378" y="3550548"/>
            <a:chExt cx="1448973" cy="62755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533378" y="3550548"/>
              <a:ext cx="1448973" cy="627558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19643" y="3672748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38" y="1238276"/>
            <a:ext cx="5298808" cy="4967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01662" y="3003450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662" y="3003450"/>
                <a:ext cx="46660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3979" y="5684428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79" y="5684428"/>
                <a:ext cx="46660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2834279" y="3900731"/>
            <a:ext cx="1751995" cy="1663162"/>
            <a:chOff x="2834279" y="3900731"/>
            <a:chExt cx="1751995" cy="1663162"/>
          </a:xfrm>
        </p:grpSpPr>
        <p:sp>
          <p:nvSpPr>
            <p:cNvPr id="15" name="Arc 14"/>
            <p:cNvSpPr/>
            <p:nvPr/>
          </p:nvSpPr>
          <p:spPr>
            <a:xfrm rot="6847272">
              <a:off x="2839786" y="3895224"/>
              <a:ext cx="1206564" cy="1217577"/>
            </a:xfrm>
            <a:prstGeom prst="arc">
              <a:avLst>
                <a:gd name="adj1" fmla="val 16809513"/>
                <a:gd name="adj2" fmla="val 20560067"/>
              </a:avLst>
            </a:prstGeom>
            <a:ln w="1905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 rot="1820820">
                  <a:off x="3646209" y="4955778"/>
                  <a:ext cx="940065" cy="6081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20820">
                  <a:off x="3646209" y="4955778"/>
                  <a:ext cx="940065" cy="60811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4522" y="1726959"/>
            <a:ext cx="6508149" cy="2232378"/>
          </a:xfrm>
          <a:prstGeom prst="rect">
            <a:avLst/>
          </a:prstGeom>
        </p:spPr>
      </p:pic>
      <p:sp>
        <p:nvSpPr>
          <p:cNvPr id="24" name="Line Callout 2 23"/>
          <p:cNvSpPr/>
          <p:nvPr/>
        </p:nvSpPr>
        <p:spPr>
          <a:xfrm>
            <a:off x="6814779" y="4112582"/>
            <a:ext cx="4797083" cy="1756512"/>
          </a:xfrm>
          <a:prstGeom prst="borderCallout2">
            <a:avLst>
              <a:gd name="adj1" fmla="val 19551"/>
              <a:gd name="adj2" fmla="val -708"/>
              <a:gd name="adj3" fmla="val 19551"/>
              <a:gd name="adj4" fmla="val -8749"/>
              <a:gd name="adj5" fmla="val -66098"/>
              <a:gd name="adj6" fmla="val -176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Arbitrarily small user-controllable distance from the optimal </a:t>
            </a:r>
            <a:r>
              <a:rPr lang="en-US" sz="2400" dirty="0" smtClean="0">
                <a:solidFill>
                  <a:schemeClr val="bg1"/>
                </a:solidFill>
              </a:rPr>
              <a:t>solution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28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00B050"/>
                </a:solidFill>
              </a:rPr>
              <a:t>Motivation and Problem statement</a:t>
            </a:r>
          </a:p>
          <a:p>
            <a:r>
              <a:rPr lang="en-US" sz="2800" dirty="0" smtClean="0"/>
              <a:t>2D-RRMS (Two-Dimensional </a:t>
            </a:r>
            <a:r>
              <a:rPr lang="en-US" sz="2800" dirty="0"/>
              <a:t>Regret-Ratio Minimizing </a:t>
            </a:r>
            <a:r>
              <a:rPr lang="en-US" sz="2800" dirty="0" smtClean="0"/>
              <a:t>Set)</a:t>
            </a:r>
          </a:p>
          <a:p>
            <a:r>
              <a:rPr lang="en-US" sz="2800" dirty="0" smtClean="0"/>
              <a:t>HD-RRMS (Higher-Dimensional </a:t>
            </a:r>
            <a:r>
              <a:rPr lang="en-US" sz="2800" dirty="0"/>
              <a:t>Regret-Ratio Minimizing </a:t>
            </a:r>
            <a:r>
              <a:rPr lang="en-US" sz="2800" dirty="0" smtClean="0"/>
              <a:t>Set)</a:t>
            </a:r>
          </a:p>
          <a:p>
            <a:r>
              <a:rPr lang="en-US" sz="2800" dirty="0" smtClean="0"/>
              <a:t>Experiments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1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DMM: Discretized Min Max Problem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20</a:t>
            </a:fld>
            <a:endParaRPr lang="en-US"/>
          </a:p>
        </p:txBody>
      </p:sp>
      <p:sp>
        <p:nvSpPr>
          <p:cNvPr id="5" name="Left Bracket 4"/>
          <p:cNvSpPr/>
          <p:nvPr/>
        </p:nvSpPr>
        <p:spPr>
          <a:xfrm>
            <a:off x="657398" y="2747728"/>
            <a:ext cx="294917" cy="3043326"/>
          </a:xfrm>
          <a:prstGeom prst="leftBracket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/>
          <p:cNvSpPr/>
          <p:nvPr/>
        </p:nvSpPr>
        <p:spPr>
          <a:xfrm>
            <a:off x="4140185" y="2702112"/>
            <a:ext cx="303854" cy="3043326"/>
          </a:xfrm>
          <a:prstGeom prst="rightBracket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57398" y="2510325"/>
            <a:ext cx="3786641" cy="1081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0" y="2587449"/>
            <a:ext cx="574239" cy="3164648"/>
            <a:chOff x="590948" y="2415277"/>
            <a:chExt cx="707886" cy="3388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45473" y="2415277"/>
                  <a:ext cx="42954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73" y="2415277"/>
                  <a:ext cx="429540" cy="4924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58417" y="2757473"/>
                  <a:ext cx="439030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417" y="2757473"/>
                  <a:ext cx="439030" cy="4924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46843" y="5311160"/>
                  <a:ext cx="41633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843" y="5311160"/>
                  <a:ext cx="416332" cy="4924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 rot="16200000">
              <a:off x="657793" y="3610449"/>
              <a:ext cx="5741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/>
                <a:t>...</a:t>
              </a:r>
              <a:endParaRPr lang="en-US" sz="4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56778" y="2439591"/>
            <a:ext cx="330223" cy="3219086"/>
            <a:chOff x="2510048" y="2256969"/>
            <a:chExt cx="407078" cy="3446611"/>
          </a:xfrm>
        </p:grpSpPr>
        <p:sp>
          <p:nvSpPr>
            <p:cNvPr id="14" name="TextBox 13"/>
            <p:cNvSpPr txBox="1"/>
            <p:nvPr/>
          </p:nvSpPr>
          <p:spPr>
            <a:xfrm>
              <a:off x="2558899" y="225696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Cambria Math"/>
                  <a:cs typeface="Cambria Math"/>
                </a:rPr>
                <a:t>f</a:t>
              </a:r>
              <a:endParaRPr lang="en-US" i="1" dirty="0">
                <a:latin typeface="Cambria Math"/>
                <a:cs typeface="Cambria Math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10048" y="2610357"/>
              <a:ext cx="407078" cy="30932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56778" y="3929717"/>
            <a:ext cx="330223" cy="258492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56778" y="3084512"/>
            <a:ext cx="330223" cy="258492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56778" y="4902855"/>
            <a:ext cx="330223" cy="258492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61526" y="4421778"/>
            <a:ext cx="330223" cy="258492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477526" y="5830398"/>
            <a:ext cx="513638" cy="34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ambria Math"/>
                <a:cs typeface="Cambria Math"/>
              </a:rPr>
              <a:t>Min</a:t>
            </a:r>
            <a:endParaRPr lang="en-US" i="1" dirty="0">
              <a:latin typeface="Cambria Math"/>
              <a:cs typeface="Cambria Math"/>
            </a:endParaRPr>
          </a:p>
        </p:txBody>
      </p:sp>
      <p:cxnSp>
        <p:nvCxnSpPr>
          <p:cNvPr id="21" name="Straight Arrow Connector 20"/>
          <p:cNvCxnSpPr>
            <a:stCxn id="15" idx="2"/>
            <a:endCxn id="20" idx="0"/>
          </p:cNvCxnSpPr>
          <p:nvPr/>
        </p:nvCxnSpPr>
        <p:spPr>
          <a:xfrm>
            <a:off x="1721890" y="5658677"/>
            <a:ext cx="12456" cy="1717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990" y="5708754"/>
            <a:ext cx="3661324" cy="476804"/>
            <a:chOff x="1435361" y="5757197"/>
            <a:chExt cx="4513454" cy="510504"/>
          </a:xfrm>
        </p:grpSpPr>
        <p:sp>
          <p:nvSpPr>
            <p:cNvPr id="23" name="TextBox 22"/>
            <p:cNvSpPr txBox="1"/>
            <p:nvPr/>
          </p:nvSpPr>
          <p:spPr>
            <a:xfrm>
              <a:off x="1435361" y="5806036"/>
              <a:ext cx="791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Cambria Math"/>
                  <a:cs typeface="Cambria Math"/>
                </a:rPr>
                <a:t>Max </a:t>
              </a:r>
              <a:r>
                <a:rPr lang="en-US" sz="2400" dirty="0" smtClean="0">
                  <a:latin typeface="Cambria Math"/>
                  <a:cs typeface="Cambria Math"/>
                </a:rPr>
                <a:t>(</a:t>
              </a:r>
              <a:endParaRPr lang="en-US" sz="2400" dirty="0">
                <a:latin typeface="Cambria Math"/>
                <a:cs typeface="Cambria Math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6410" y="5757197"/>
              <a:ext cx="3124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ambria Math"/>
                  <a:cs typeface="Cambria Math"/>
                </a:rPr>
                <a:t>)</a:t>
              </a:r>
              <a:endParaRPr lang="en-US" sz="2400" dirty="0">
                <a:latin typeface="Cambria Math"/>
                <a:cs typeface="Cambria Math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3110664" y="6050235"/>
              <a:ext cx="2411764" cy="2187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308181" y="1845734"/>
            <a:ext cx="486595" cy="8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Pristina" panose="03060402040406080204" pitchFamily="66" charset="0"/>
              </a:rPr>
              <a:t>F</a:t>
            </a:r>
            <a:endParaRPr lang="en-US" sz="5400" dirty="0">
              <a:latin typeface="Bookman Old Style" panose="0205060405050502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10735" y="2011921"/>
            <a:ext cx="1900086" cy="344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all possible functions)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91556" y="1885280"/>
            <a:ext cx="300133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F</a:t>
            </a:r>
            <a:r>
              <a:rPr lang="en-US" dirty="0" smtClean="0"/>
              <a:t> (discretized function space)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5014429" y="1771837"/>
            <a:ext cx="6563282" cy="457628"/>
          </a:xfrm>
          <a:solidFill>
            <a:schemeClr val="accent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Observation: the optimal regret-ratio is one of the cell values!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014429" y="3158865"/>
            <a:ext cx="6999380" cy="83655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Define an intermediate problem: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Min. rows satisfying the threshold (MRST)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014429" y="2269154"/>
            <a:ext cx="6999380" cy="83655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Order the values in </a:t>
            </a:r>
            <a:r>
              <a:rPr lang="en-US" b="1" dirty="0" smtClean="0">
                <a:solidFill>
                  <a:schemeClr val="bg1"/>
                </a:solidFill>
              </a:rPr>
              <a:t>M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2600" dirty="0" smtClean="0">
                <a:solidFill>
                  <a:schemeClr val="bg1"/>
                </a:solidFill>
              </a:rPr>
              <a:t>Do a binary search over the values and for each value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5014429" y="4085464"/>
            <a:ext cx="6999380" cy="83655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Convert </a:t>
            </a:r>
            <a:r>
              <a:rPr lang="en-US" b="1" dirty="0" smtClean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 to a (fixed-size) binary matrix 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Convert MRST to a (fixed size) </a:t>
            </a:r>
            <a:r>
              <a:rPr lang="en-US" sz="3500" dirty="0" smtClean="0">
                <a:solidFill>
                  <a:schemeClr val="bg1"/>
                </a:solidFill>
              </a:rPr>
              <a:t>set-cover</a:t>
            </a:r>
            <a:r>
              <a:rPr lang="en-US" sz="2600" dirty="0" smtClean="0">
                <a:solidFill>
                  <a:schemeClr val="bg1"/>
                </a:solidFill>
              </a:rPr>
              <a:t> instance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6342" y="1652381"/>
            <a:ext cx="4690401" cy="4554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ket 54"/>
          <p:cNvSpPr/>
          <p:nvPr/>
        </p:nvSpPr>
        <p:spPr>
          <a:xfrm>
            <a:off x="588427" y="2573933"/>
            <a:ext cx="294917" cy="2106337"/>
          </a:xfrm>
          <a:prstGeom prst="leftBracket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ket 55"/>
          <p:cNvSpPr/>
          <p:nvPr/>
        </p:nvSpPr>
        <p:spPr>
          <a:xfrm>
            <a:off x="4071214" y="2528317"/>
            <a:ext cx="303854" cy="2151953"/>
          </a:xfrm>
          <a:prstGeom prst="rightBracket">
            <a:avLst/>
          </a:prstGeom>
          <a:ln w="476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588427" y="2336530"/>
            <a:ext cx="3786641" cy="1081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1487806" y="2313584"/>
            <a:ext cx="330223" cy="2292108"/>
            <a:chOff x="2510048" y="2256969"/>
            <a:chExt cx="407078" cy="3446611"/>
          </a:xfrm>
        </p:grpSpPr>
        <p:sp>
          <p:nvSpPr>
            <p:cNvPr id="59" name="TextBox 58"/>
            <p:cNvSpPr txBox="1"/>
            <p:nvPr/>
          </p:nvSpPr>
          <p:spPr>
            <a:xfrm>
              <a:off x="2558899" y="225696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Cambria Math"/>
                  <a:cs typeface="Cambria Math"/>
                </a:rPr>
                <a:t>f</a:t>
              </a:r>
              <a:endParaRPr lang="en-US" i="1" dirty="0">
                <a:latin typeface="Cambria Math"/>
                <a:cs typeface="Cambria Math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10048" y="2610357"/>
              <a:ext cx="407078" cy="30932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1487807" y="2910717"/>
            <a:ext cx="330223" cy="258492"/>
          </a:xfrm>
          <a:prstGeom prst="rect">
            <a:avLst/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81080" y="1685197"/>
            <a:ext cx="300133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F</a:t>
            </a:r>
            <a:r>
              <a:rPr lang="en-US" dirty="0" smtClean="0"/>
              <a:t> (discretized function space)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55206" y="2710559"/>
                <a:ext cx="3819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06" y="2710559"/>
                <a:ext cx="381964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ine Callout 2 69"/>
          <p:cNvSpPr/>
          <p:nvPr/>
        </p:nvSpPr>
        <p:spPr>
          <a:xfrm>
            <a:off x="1955972" y="3541081"/>
            <a:ext cx="2894959" cy="761366"/>
          </a:xfrm>
          <a:prstGeom prst="borderCallout2">
            <a:avLst>
              <a:gd name="adj1" fmla="val 19551"/>
              <a:gd name="adj2" fmla="val -708"/>
              <a:gd name="adj3" fmla="val 19551"/>
              <a:gd name="adj4" fmla="val -8749"/>
              <a:gd name="adj5" fmla="val -66274"/>
              <a:gd name="adj6" fmla="val -10323"/>
            </a:avLst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 if regret-ratio of t for f is at most threshold, 0 otherwise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Line Callout 2 70"/>
              <p:cNvSpPr/>
              <p:nvPr/>
            </p:nvSpPr>
            <p:spPr>
              <a:xfrm>
                <a:off x="5049920" y="5161347"/>
                <a:ext cx="6928398" cy="1156326"/>
              </a:xfrm>
              <a:prstGeom prst="borderCallout2">
                <a:avLst>
                  <a:gd name="adj1" fmla="val -1732"/>
                  <a:gd name="adj2" fmla="val 71670"/>
                  <a:gd name="adj3" fmla="val -11668"/>
                  <a:gd name="adj4" fmla="val 63623"/>
                  <a:gd name="adj5" fmla="val -40185"/>
                  <a:gd name="adj6" fmla="val 59850"/>
                </a:avLst>
              </a:prstGeom>
              <a:solidFill>
                <a:schemeClr val="bg2"/>
              </a:solidFill>
              <a:ln w="2222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For fixed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can be solved in constant time.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The running time of HD-RRMS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Line Callout 2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20" y="5161347"/>
                <a:ext cx="6928398" cy="1156326"/>
              </a:xfrm>
              <a:prstGeom prst="borderCallout2">
                <a:avLst>
                  <a:gd name="adj1" fmla="val -1732"/>
                  <a:gd name="adj2" fmla="val 71670"/>
                  <a:gd name="adj3" fmla="val -11668"/>
                  <a:gd name="adj4" fmla="val 63623"/>
                  <a:gd name="adj5" fmla="val -40185"/>
                  <a:gd name="adj6" fmla="val 59850"/>
                </a:avLst>
              </a:prstGeom>
              <a:blipFill rotWithShape="0">
                <a:blip r:embed="rId6"/>
                <a:stretch>
                  <a:fillRect l="-526"/>
                </a:stretch>
              </a:blipFill>
              <a:ln w="2222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Line Callout 2 71"/>
              <p:cNvSpPr/>
              <p:nvPr/>
            </p:nvSpPr>
            <p:spPr>
              <a:xfrm>
                <a:off x="5055996" y="1739768"/>
                <a:ext cx="6928398" cy="1968319"/>
              </a:xfrm>
              <a:prstGeom prst="borderCallout2">
                <a:avLst>
                  <a:gd name="adj1" fmla="val 98043"/>
                  <a:gd name="adj2" fmla="val 56060"/>
                  <a:gd name="adj3" fmla="val 109810"/>
                  <a:gd name="adj4" fmla="val 73975"/>
                  <a:gd name="adj5" fmla="val 139527"/>
                  <a:gd name="adj6" fmla="val 73199"/>
                </a:avLst>
              </a:prstGeom>
              <a:solidFill>
                <a:schemeClr val="bg2"/>
              </a:solidFill>
              <a:ln w="2222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Practical HD-RRMS: Use greedy approximate algorithm for solving the set-cover instances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</a:rPr>
                  <a:t>Accept a result if its size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𝑟𝑚𝑙𝑜𝑔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Index size increase, no change in quality of output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</a:rPr>
                  <a:t>Accept the result if size is at most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r: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index size does not change, output quality may increase.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Line Callout 2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996" y="1739768"/>
                <a:ext cx="6928398" cy="1968319"/>
              </a:xfrm>
              <a:prstGeom prst="borderCallout2">
                <a:avLst>
                  <a:gd name="adj1" fmla="val 98043"/>
                  <a:gd name="adj2" fmla="val 56060"/>
                  <a:gd name="adj3" fmla="val 109810"/>
                  <a:gd name="adj4" fmla="val 73975"/>
                  <a:gd name="adj5" fmla="val 139527"/>
                  <a:gd name="adj6" fmla="val 73199"/>
                </a:avLst>
              </a:prstGeom>
              <a:blipFill rotWithShape="0">
                <a:blip r:embed="rId7"/>
                <a:stretch>
                  <a:fillRect l="-526" r="-789"/>
                </a:stretch>
              </a:blipFill>
              <a:ln w="22225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77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uiExpand="1" build="p" animBg="1"/>
      <p:bldP spid="31" grpId="1" uiExpand="1" build="p" animBg="1"/>
      <p:bldP spid="32" grpId="0" uiExpand="1" build="p" animBg="1"/>
      <p:bldP spid="32" grpId="1" uiExpand="1" build="p" animBg="1"/>
      <p:bldP spid="33" grpId="0" uiExpand="1" build="p" animBg="1"/>
      <p:bldP spid="33" grpId="1" uiExpand="1" build="p" animBg="1"/>
      <p:bldP spid="34" grpId="0" uiExpand="1" build="p" animBg="1"/>
      <p:bldP spid="54" grpId="0" animBg="1"/>
      <p:bldP spid="55" grpId="0" animBg="1"/>
      <p:bldP spid="56" grpId="0" animBg="1"/>
      <p:bldP spid="62" grpId="0" animBg="1"/>
      <p:bldP spid="68" grpId="0" animBg="1"/>
      <p:bldP spid="69" grpId="0"/>
      <p:bldP spid="70" grpId="0" animBg="1"/>
      <p:bldP spid="71" grpId="0" animBg="1"/>
      <p:bldP spid="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Motivation and Problem statement</a:t>
            </a:r>
          </a:p>
          <a:p>
            <a:r>
              <a:rPr lang="en-US" sz="2800" dirty="0"/>
              <a:t>2D-RRMS (Two-Dimensional Regret-Ratio Minimizing </a:t>
            </a:r>
            <a:r>
              <a:rPr lang="en-US" sz="2800" dirty="0" smtClean="0"/>
              <a:t>Set)</a:t>
            </a:r>
          </a:p>
          <a:p>
            <a:r>
              <a:rPr lang="en-US" sz="2800" dirty="0" smtClean="0"/>
              <a:t>HD-RRMS (Higher-Dimensional </a:t>
            </a:r>
            <a:r>
              <a:rPr lang="en-US" sz="2800" dirty="0"/>
              <a:t>Regret-Ratio Minimizing </a:t>
            </a:r>
            <a:r>
              <a:rPr lang="en-US" sz="2800" dirty="0" smtClean="0"/>
              <a:t>Set)</a:t>
            </a:r>
          </a:p>
          <a:p>
            <a:r>
              <a:rPr lang="en-US" sz="2800" b="1" u="sng" dirty="0">
                <a:solidFill>
                  <a:srgbClr val="00B050"/>
                </a:solidFill>
              </a:rPr>
              <a:t>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7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Synthetic </a:t>
            </a:r>
            <a:r>
              <a:rPr lang="en-US" sz="2400" dirty="0" smtClean="0"/>
              <a:t>Data:</a:t>
            </a:r>
          </a:p>
          <a:p>
            <a:pPr lvl="1"/>
            <a:r>
              <a:rPr lang="en-US" sz="2000" dirty="0" smtClean="0"/>
              <a:t>Three datasets (</a:t>
            </a:r>
            <a:r>
              <a:rPr lang="en-US" sz="2000" b="1" dirty="0" smtClean="0"/>
              <a:t>correlated, independent, and anti-correlated</a:t>
            </a:r>
            <a:r>
              <a:rPr lang="en-US" sz="2000" dirty="0" smtClean="0"/>
              <a:t>)  </a:t>
            </a:r>
            <a:r>
              <a:rPr lang="en-US" sz="2000" i="1" dirty="0" smtClean="0"/>
              <a:t>10M</a:t>
            </a:r>
            <a:r>
              <a:rPr lang="en-US" sz="2000" dirty="0" smtClean="0"/>
              <a:t> tuples over </a:t>
            </a:r>
            <a:r>
              <a:rPr lang="en-US" sz="2000" i="1" dirty="0" smtClean="0"/>
              <a:t>10 </a:t>
            </a:r>
            <a:r>
              <a:rPr lang="en-US" sz="2000" dirty="0" smtClean="0"/>
              <a:t>ordinal attributes.</a:t>
            </a:r>
            <a:endParaRPr lang="en-US" sz="2000" dirty="0"/>
          </a:p>
          <a:p>
            <a:r>
              <a:rPr lang="en-US" sz="2400" dirty="0"/>
              <a:t>Real-world Datasets</a:t>
            </a:r>
            <a:endParaRPr lang="en-US" sz="2400" dirty="0" smtClean="0"/>
          </a:p>
          <a:p>
            <a:pPr lvl="1"/>
            <a:r>
              <a:rPr lang="en-US" sz="2000" b="1" dirty="0" smtClean="0"/>
              <a:t>Airline dataset</a:t>
            </a:r>
            <a:r>
              <a:rPr lang="en-US" sz="2000" dirty="0" smtClean="0"/>
              <a:t>:</a:t>
            </a:r>
            <a:r>
              <a:rPr lang="en-US" sz="2000" dirty="0"/>
              <a:t> </a:t>
            </a:r>
            <a:r>
              <a:rPr lang="en-US" sz="2000" i="1" dirty="0" smtClean="0"/>
              <a:t>5.8M</a:t>
            </a:r>
            <a:r>
              <a:rPr lang="en-US" sz="2000" dirty="0" smtClean="0"/>
              <a:t> records over two ordinal attributes.</a:t>
            </a:r>
            <a:endParaRPr lang="en-US" sz="2000" dirty="0"/>
          </a:p>
          <a:p>
            <a:pPr lvl="1"/>
            <a:r>
              <a:rPr lang="en-US" sz="2000" b="1" dirty="0" smtClean="0"/>
              <a:t>US Department of Transportation </a:t>
            </a:r>
            <a:r>
              <a:rPr lang="en-US" sz="2000" dirty="0" smtClean="0"/>
              <a:t>(DOT)</a:t>
            </a:r>
            <a:r>
              <a:rPr lang="en-US" sz="2000" b="1" dirty="0" smtClean="0"/>
              <a:t> dataset</a:t>
            </a:r>
            <a:r>
              <a:rPr lang="en-US" sz="2000" dirty="0"/>
              <a:t>: </a:t>
            </a:r>
            <a:r>
              <a:rPr lang="en-US" sz="2000" i="1" dirty="0" smtClean="0"/>
              <a:t>457K</a:t>
            </a:r>
            <a:r>
              <a:rPr lang="en-US" sz="2000" dirty="0" smtClean="0"/>
              <a:t> records over </a:t>
            </a:r>
            <a:r>
              <a:rPr lang="en-US" sz="2000" i="1" dirty="0" smtClean="0"/>
              <a:t>7</a:t>
            </a:r>
            <a:r>
              <a:rPr lang="en-US" sz="2000" dirty="0" smtClean="0"/>
              <a:t> </a:t>
            </a:r>
            <a:r>
              <a:rPr lang="en-US" sz="2000" dirty="0"/>
              <a:t>ordinal attributes.</a:t>
            </a:r>
          </a:p>
          <a:p>
            <a:pPr lvl="1"/>
            <a:r>
              <a:rPr lang="en-US" sz="2000" b="1" dirty="0" smtClean="0"/>
              <a:t>NBA dataset</a:t>
            </a:r>
            <a:r>
              <a:rPr lang="en-US" sz="2000" dirty="0" smtClean="0"/>
              <a:t>: </a:t>
            </a:r>
            <a:r>
              <a:rPr lang="en-US" sz="2000" i="1" dirty="0" smtClean="0"/>
              <a:t>21K</a:t>
            </a:r>
            <a:r>
              <a:rPr lang="en-US" sz="2000" dirty="0" smtClean="0"/>
              <a:t> tuples over </a:t>
            </a:r>
            <a:r>
              <a:rPr lang="en-US" sz="2000" i="1" dirty="0" smtClean="0"/>
              <a:t>17</a:t>
            </a:r>
            <a:r>
              <a:rPr lang="en-US" sz="2000" dirty="0" smtClean="0"/>
              <a:t> ordinal attributes.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887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2D-RRMS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234375" cy="63018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NBA dataset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13" y="2746622"/>
            <a:ext cx="5362575" cy="3895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030" y="2765672"/>
            <a:ext cx="4819650" cy="387667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628667" y="1952929"/>
            <a:ext cx="4234375" cy="63018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 smtClean="0"/>
              <a:t>Airline dataset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959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6796268" y="759655"/>
            <a:ext cx="4965894" cy="60983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34574" y="759655"/>
            <a:ext cx="4965894" cy="609834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7450"/>
            <a:ext cx="10058400" cy="7122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HD-RRMS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016910" y="6462129"/>
            <a:ext cx="1312025" cy="365125"/>
          </a:xfrm>
        </p:spPr>
        <p:txBody>
          <a:bodyPr/>
          <a:lstStyle/>
          <a:p>
            <a:fld id="{87E02C47-99CB-49FE-8E6A-2B45FDBA2BE4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2" y="1192890"/>
            <a:ext cx="3763278" cy="2824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56" y="4143639"/>
            <a:ext cx="3686175" cy="26384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951" y="787792"/>
            <a:ext cx="1800663" cy="376961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DOT dataset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815" y="1324707"/>
            <a:ext cx="3739845" cy="2658796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8294752" y="838891"/>
            <a:ext cx="1968925" cy="37696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bg1"/>
                </a:solidFill>
              </a:rPr>
              <a:t>NBA dataset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9297" y="4081884"/>
            <a:ext cx="3701209" cy="272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 Queries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610" y="1833620"/>
            <a:ext cx="7804074" cy="4372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864883" y="4041254"/>
                <a:ext cx="3511923" cy="92333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5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sz="5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5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5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5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883" y="4041254"/>
                <a:ext cx="3511923" cy="9233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ine Callout 2 9"/>
          <p:cNvSpPr/>
          <p:nvPr/>
        </p:nvSpPr>
        <p:spPr>
          <a:xfrm>
            <a:off x="5706445" y="2034815"/>
            <a:ext cx="6276661" cy="1688572"/>
          </a:xfrm>
          <a:prstGeom prst="borderCallout2">
            <a:avLst>
              <a:gd name="adj1" fmla="val 19583"/>
              <a:gd name="adj2" fmla="val -40"/>
              <a:gd name="adj3" fmla="val 20416"/>
              <a:gd name="adj4" fmla="val -9943"/>
              <a:gd name="adj5" fmla="val 116666"/>
              <a:gd name="adj6" fmla="val -26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… to give the best trade-off b/w</a:t>
            </a:r>
          </a:p>
          <a:p>
            <a:pPr algn="ctr"/>
            <a:r>
              <a:rPr lang="en-US" sz="3200" dirty="0"/>
              <a:t>price, duration, number of stops, </a:t>
            </a:r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2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57951"/>
              </p:ext>
            </p:extLst>
          </p:nvPr>
        </p:nvGraphicFramePr>
        <p:xfrm>
          <a:off x="5542671" y="286603"/>
          <a:ext cx="6231987" cy="5921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834168" y="2006053"/>
                <a:ext cx="3261021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5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168" y="2006053"/>
                <a:ext cx="3261021" cy="923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8453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246055" y="436098"/>
            <a:ext cx="5359791" cy="5078437"/>
          </a:xfrm>
          <a:prstGeom prst="straightConnector1">
            <a:avLst/>
          </a:prstGeom>
          <a:ln w="25400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8980840">
                <a:off x="6006905" y="4675824"/>
                <a:ext cx="1350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80840">
                <a:off x="6006905" y="4675824"/>
                <a:ext cx="135049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6808763" y="1237957"/>
            <a:ext cx="1856935" cy="196947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 rot="13577081">
            <a:off x="7382772" y="2826634"/>
            <a:ext cx="412420" cy="3360592"/>
          </a:xfrm>
          <a:prstGeom prst="leftBrace">
            <a:avLst>
              <a:gd name="adj1" fmla="val 8333"/>
              <a:gd name="adj2" fmla="val 558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18706" y="898655"/>
                <a:ext cx="400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706" y="898655"/>
                <a:ext cx="40017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18666648">
                <a:off x="7638629" y="4470979"/>
                <a:ext cx="725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66648">
                <a:off x="7638629" y="4470979"/>
                <a:ext cx="725904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4000"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8668192" y="887080"/>
            <a:ext cx="1167618" cy="123853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016197" y="1996450"/>
            <a:ext cx="745587" cy="80659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664505" y="1631852"/>
            <a:ext cx="307142" cy="3388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733648" y="1314793"/>
            <a:ext cx="194601" cy="23265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863648" y="1142311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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0086535" y="1927274"/>
            <a:ext cx="926125" cy="102817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856808" y="1386787"/>
            <a:ext cx="1294226" cy="135270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519541" y="1362908"/>
            <a:ext cx="1440407" cy="15664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777166" y="3168027"/>
            <a:ext cx="1984618" cy="206142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945978" y="2992988"/>
            <a:ext cx="2178631" cy="224575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488301" y="2409890"/>
            <a:ext cx="787611" cy="79754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635286" y="2299339"/>
            <a:ext cx="1273581" cy="132153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361050" y="1026942"/>
            <a:ext cx="1204981" cy="130968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5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75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8" grpId="0" animBg="1"/>
      <p:bldP spid="19" grpId="0"/>
      <p:bldP spid="20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7246577"/>
              </p:ext>
            </p:extLst>
          </p:nvPr>
        </p:nvGraphicFramePr>
        <p:xfrm>
          <a:off x="5542671" y="286603"/>
          <a:ext cx="6231987" cy="5921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02039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3600" dirty="0" smtClean="0"/>
              <a:t>Convex hull (sky convex)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246055" y="436098"/>
            <a:ext cx="5359791" cy="5078437"/>
          </a:xfrm>
          <a:prstGeom prst="straightConnector1">
            <a:avLst/>
          </a:prstGeom>
          <a:ln w="25400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733648" y="1314793"/>
            <a:ext cx="194601" cy="232651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863648" y="1142311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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8679767" y="898655"/>
            <a:ext cx="1167618" cy="1238532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257775" y="436098"/>
            <a:ext cx="888613" cy="5062023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70711" y="872565"/>
            <a:ext cx="3840479" cy="6748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91160" y="665719"/>
            <a:ext cx="1588607" cy="25395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80149" y="404270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257775" y="5450057"/>
            <a:ext cx="5425965" cy="56271"/>
          </a:xfrm>
          <a:prstGeom prst="straightConnector1">
            <a:avLst/>
          </a:prstGeom>
          <a:ln w="25400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1123052" y="5275383"/>
            <a:ext cx="45719" cy="160605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10933988" y="1549885"/>
            <a:ext cx="8329" cy="39142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047435" y="4717870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8" grpId="0"/>
      <p:bldP spid="40" grpId="0" animBg="1"/>
      <p:bldP spid="40" grpId="1" animBg="1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418808"/>
              </p:ext>
            </p:extLst>
          </p:nvPr>
        </p:nvGraphicFramePr>
        <p:xfrm>
          <a:off x="5542671" y="286603"/>
          <a:ext cx="6231987" cy="5921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01520"/>
          </a:xfrm>
        </p:spPr>
        <p:txBody>
          <a:bodyPr/>
          <a:lstStyle/>
          <a:p>
            <a:r>
              <a:rPr lang="en-US" dirty="0" smtClean="0"/>
              <a:t>Example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863648" y="1142311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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80149" y="404270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044834" y="4706389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3600" dirty="0">
              <a:solidFill>
                <a:srgbClr val="00B05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288258" y="900332"/>
            <a:ext cx="4852704" cy="4628271"/>
            <a:chOff x="6288258" y="900332"/>
            <a:chExt cx="4852704" cy="4628271"/>
          </a:xfrm>
        </p:grpSpPr>
        <p:grpSp>
          <p:nvGrpSpPr>
            <p:cNvPr id="32" name="Group 31"/>
            <p:cNvGrpSpPr/>
            <p:nvPr/>
          </p:nvGrpSpPr>
          <p:grpSpPr>
            <a:xfrm>
              <a:off x="6288258" y="900332"/>
              <a:ext cx="4852704" cy="4372712"/>
              <a:chOff x="6288258" y="900332"/>
              <a:chExt cx="4852704" cy="437271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6288258" y="900332"/>
                <a:ext cx="4647029" cy="647114"/>
                <a:chOff x="6288258" y="900332"/>
                <a:chExt cx="4647029" cy="647114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 flipH="1">
                  <a:off x="6288258" y="900332"/>
                  <a:ext cx="2370406" cy="0"/>
                </a:xfrm>
                <a:prstGeom prst="line">
                  <a:avLst/>
                </a:prstGeom>
                <a:ln w="15875">
                  <a:solidFill>
                    <a:srgbClr val="7030A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8658664" y="1545106"/>
                  <a:ext cx="2276623" cy="2340"/>
                </a:xfrm>
                <a:prstGeom prst="line">
                  <a:avLst/>
                </a:prstGeom>
                <a:ln w="15875">
                  <a:solidFill>
                    <a:srgbClr val="7030A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>
                  <a:off x="8672732" y="900332"/>
                  <a:ext cx="0" cy="647114"/>
                </a:xfrm>
                <a:prstGeom prst="line">
                  <a:avLst/>
                </a:prstGeom>
                <a:ln w="15875">
                  <a:solidFill>
                    <a:srgbClr val="7030A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10935287" y="1545106"/>
                <a:ext cx="109547" cy="1451312"/>
                <a:chOff x="10935287" y="1545106"/>
                <a:chExt cx="109547" cy="1451312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0935287" y="1545106"/>
                  <a:ext cx="0" cy="1451312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10935287" y="2996418"/>
                  <a:ext cx="109547" cy="0"/>
                </a:xfrm>
                <a:prstGeom prst="line">
                  <a:avLst/>
                </a:prstGeom>
                <a:ln w="158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11031415" y="2996418"/>
                <a:ext cx="109547" cy="2276626"/>
                <a:chOff x="11031415" y="2996418"/>
                <a:chExt cx="109547" cy="2276626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11031415" y="2996418"/>
                  <a:ext cx="13419" cy="2276626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11031415" y="5273044"/>
                  <a:ext cx="109547" cy="0"/>
                </a:xfrm>
                <a:prstGeom prst="line">
                  <a:avLst/>
                </a:prstGeom>
                <a:ln w="15875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" name="Straight Connector 40"/>
            <p:cNvCxnSpPr/>
            <p:nvPr/>
          </p:nvCxnSpPr>
          <p:spPr>
            <a:xfrm>
              <a:off x="11140962" y="5273044"/>
              <a:ext cx="0" cy="255559"/>
            </a:xfrm>
            <a:prstGeom prst="line">
              <a:avLst/>
            </a:prstGeom>
            <a:ln w="158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8144393" y="741503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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350677" y="1358134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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06475" y="2739115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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507267" y="5029554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sym typeface="Wingdings" panose="05000000000000000000" pitchFamily="2" charset="2"/>
              </a:rPr>
              <a:t>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0945" y="2126254"/>
            <a:ext cx="5161459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 subset of skyline: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set of non-dominated points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9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5542671" y="286603"/>
          <a:ext cx="6231987" cy="5921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02039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3600" dirty="0" smtClean="0"/>
              <a:t>Convex hull (sky convex)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10779241" y="1010007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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288259" y="995418"/>
            <a:ext cx="4776888" cy="4496843"/>
            <a:chOff x="6288259" y="995418"/>
            <a:chExt cx="4776888" cy="4496843"/>
          </a:xfrm>
        </p:grpSpPr>
        <p:sp>
          <p:nvSpPr>
            <p:cNvPr id="3" name="Rectangle 2"/>
            <p:cNvSpPr/>
            <p:nvPr/>
          </p:nvSpPr>
          <p:spPr>
            <a:xfrm>
              <a:off x="6288259" y="995418"/>
              <a:ext cx="4589457" cy="44968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94957" y="2644350"/>
              <a:ext cx="1070190" cy="1508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 flipV="1">
            <a:off x="6288259" y="3573194"/>
            <a:ext cx="5706677" cy="1919067"/>
          </a:xfrm>
          <a:prstGeom prst="straightConnector1">
            <a:avLst/>
          </a:prstGeom>
          <a:ln w="25400">
            <a:solidFill>
              <a:srgbClr val="C0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697349" y="911010"/>
            <a:ext cx="1153482" cy="338242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747773" y="4037673"/>
            <a:ext cx="402684" cy="119459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935204" y="1556217"/>
            <a:ext cx="692106" cy="212864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0440205">
                <a:off x="6235818" y="4918466"/>
                <a:ext cx="1350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40205">
                <a:off x="6235818" y="4918466"/>
                <a:ext cx="135049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6226825" y="2433710"/>
            <a:ext cx="75502" cy="112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4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0" y="1226478"/>
            <a:ext cx="6306136" cy="4705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hull size Problem</a:t>
            </a:r>
            <a:br>
              <a:rPr lang="en-US" dirty="0" smtClean="0"/>
            </a:br>
            <a:r>
              <a:rPr lang="en-US" sz="2400" dirty="0" smtClean="0"/>
              <a:t>Curvature effect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987" y="1223100"/>
            <a:ext cx="6310662" cy="4709332"/>
          </a:xfrm>
        </p:spPr>
      </p:pic>
      <p:sp>
        <p:nvSpPr>
          <p:cNvPr id="6" name="Oval 5"/>
          <p:cNvSpPr/>
          <p:nvPr/>
        </p:nvSpPr>
        <p:spPr>
          <a:xfrm>
            <a:off x="1073597" y="1639188"/>
            <a:ext cx="75502" cy="112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85317" y="5406989"/>
            <a:ext cx="75502" cy="112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22262" y="5362437"/>
            <a:ext cx="75502" cy="112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68672" y="5421057"/>
            <a:ext cx="75502" cy="1122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3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725" y="286603"/>
            <a:ext cx="10681955" cy="1450757"/>
          </a:xfrm>
        </p:spPr>
        <p:txBody>
          <a:bodyPr>
            <a:normAutofit/>
          </a:bodyPr>
          <a:lstStyle/>
          <a:p>
            <a:r>
              <a:rPr lang="en-US" dirty="0"/>
              <a:t>Convex hull size Problem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effect of the number of attributes (m)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847724"/>
            <a:ext cx="1312025" cy="365125"/>
          </a:xfrm>
        </p:spPr>
        <p:txBody>
          <a:bodyPr/>
          <a:lstStyle/>
          <a:p>
            <a:fld id="{87E02C47-99CB-49FE-8E6A-2B45FDBA2BE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06" y="1308450"/>
            <a:ext cx="6832294" cy="50985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/>
          <p:cNvSpPr/>
          <p:nvPr/>
        </p:nvSpPr>
        <p:spPr>
          <a:xfrm>
            <a:off x="2316608" y="2218188"/>
            <a:ext cx="1433406" cy="92333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m=2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16608" y="2218188"/>
            <a:ext cx="1433406" cy="92333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m=3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630" y="1308450"/>
            <a:ext cx="6832294" cy="50985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333646" y="2218188"/>
            <a:ext cx="1433406" cy="92333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m=4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592" y="1338323"/>
            <a:ext cx="6792263" cy="506872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299570" y="2218188"/>
            <a:ext cx="1433406" cy="92333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m=5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93" y="1338323"/>
            <a:ext cx="6908157" cy="515521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299570" y="2218188"/>
            <a:ext cx="1433406" cy="92333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m=6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22" y="1338323"/>
            <a:ext cx="6782356" cy="50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3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17928</TotalTime>
  <Words>872</Words>
  <Application>Microsoft Office PowerPoint</Application>
  <PresentationFormat>Widescreen</PresentationFormat>
  <Paragraphs>240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Bookman Old Style</vt:lpstr>
      <vt:lpstr>Calibri</vt:lpstr>
      <vt:lpstr>Calibri Light</vt:lpstr>
      <vt:lpstr>Cambria Math</vt:lpstr>
      <vt:lpstr>Pristina</vt:lpstr>
      <vt:lpstr>Wingdings</vt:lpstr>
      <vt:lpstr>Retrospect</vt:lpstr>
      <vt:lpstr>Efficient Computation of Regret-ratio Minimizing Set: A Compact Maxima Representative</vt:lpstr>
      <vt:lpstr>Outline</vt:lpstr>
      <vt:lpstr>Maxima Queries</vt:lpstr>
      <vt:lpstr>Example</vt:lpstr>
      <vt:lpstr>Example Convex hull (sky convex)</vt:lpstr>
      <vt:lpstr>Example </vt:lpstr>
      <vt:lpstr>Example Convex hull (sky convex)</vt:lpstr>
      <vt:lpstr>Convex hull size Problem Curvature effect</vt:lpstr>
      <vt:lpstr>Convex hull size Problem effect of the number of attributes (m)</vt:lpstr>
      <vt:lpstr>Regret-Ratio Minimizing Set </vt:lpstr>
      <vt:lpstr>Overview of the literature, Our contributions</vt:lpstr>
      <vt:lpstr>Outline</vt:lpstr>
      <vt:lpstr>High-level idea</vt:lpstr>
      <vt:lpstr>High-level idea</vt:lpstr>
      <vt:lpstr>High-level idea</vt:lpstr>
      <vt:lpstr>Outline</vt:lpstr>
      <vt:lpstr>Steps</vt:lpstr>
      <vt:lpstr>Conceptual Model</vt:lpstr>
      <vt:lpstr>Matrix Discretization </vt:lpstr>
      <vt:lpstr>DMM: Discretized Min Max Problem </vt:lpstr>
      <vt:lpstr>Outline</vt:lpstr>
      <vt:lpstr>Setup</vt:lpstr>
      <vt:lpstr>2D-RRMS </vt:lpstr>
      <vt:lpstr>HD-RRMS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Abolfazl Asudeh</dc:creator>
  <cp:lastModifiedBy>Abolfazl Asudeh</cp:lastModifiedBy>
  <cp:revision>1021</cp:revision>
  <dcterms:created xsi:type="dcterms:W3CDTF">2016-08-14T11:57:53Z</dcterms:created>
  <dcterms:modified xsi:type="dcterms:W3CDTF">2017-05-17T20:27:34Z</dcterms:modified>
</cp:coreProperties>
</file>