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21945600"/>
  <p:notesSz cx="6858000" cy="9144000"/>
  <p:embeddedFontLst>
    <p:embeddedFont>
      <p:font typeface="Oswa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69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swald-regular.fntdata"/><Relationship Id="rId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48100" y="4765280"/>
            <a:ext cx="20449800" cy="13137000"/>
          </a:xfrm>
          <a:prstGeom prst="rect">
            <a:avLst/>
          </a:prstGeom>
        </p:spPr>
        <p:txBody>
          <a:bodyPr anchorCtr="0" anchor="b" bIns="232225" lIns="232225" spcFirstLastPara="1" rIns="232225" wrap="square" tIns="232225"/>
          <a:lstStyle>
            <a:lvl1pPr lvl="0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200"/>
              <a:buNone/>
              <a:defRPr sz="13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48080" y="18138400"/>
            <a:ext cx="20449800" cy="5072700"/>
          </a:xfrm>
          <a:prstGeom prst="rect">
            <a:avLst/>
          </a:prstGeom>
        </p:spPr>
        <p:txBody>
          <a:bodyPr anchorCtr="0" anchor="t" bIns="232225" lIns="232225" spcFirstLastPara="1" rIns="232225" wrap="square" tIns="2322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48080" y="7079200"/>
            <a:ext cx="20449800" cy="12566100"/>
          </a:xfrm>
          <a:prstGeom prst="rect">
            <a:avLst/>
          </a:prstGeom>
        </p:spPr>
        <p:txBody>
          <a:bodyPr anchorCtr="0" anchor="b" bIns="232225" lIns="232225" spcFirstLastPara="1" rIns="232225" wrap="square" tIns="232225"/>
          <a:lstStyle>
            <a:lvl1pPr lvl="0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500"/>
              <a:buNone/>
              <a:defRPr sz="30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48080" y="20174240"/>
            <a:ext cx="20449800" cy="8325000"/>
          </a:xfrm>
          <a:prstGeom prst="rect">
            <a:avLst/>
          </a:prstGeom>
        </p:spPr>
        <p:txBody>
          <a:bodyPr anchorCtr="0" anchor="t" bIns="232225" lIns="232225" spcFirstLastPara="1" rIns="232225" wrap="square" tIns="232225"/>
          <a:lstStyle>
            <a:lvl1pPr indent="-520700" lvl="0" marL="457200" algn="ctr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indent="-457200" lvl="1" marL="914400" algn="ctr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2pPr>
            <a:lvl3pPr indent="-457200" lvl="2" marL="1371600" algn="ctr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3pPr>
            <a:lvl4pPr indent="-457200" lvl="3" marL="1828800" algn="ctr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4pPr>
            <a:lvl5pPr indent="-457200" lvl="4" marL="2286000" algn="ctr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5pPr>
            <a:lvl6pPr indent="-457200" lvl="5" marL="2743200" algn="ctr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6pPr>
            <a:lvl7pPr indent="-457200" lvl="6" marL="3200400" algn="ctr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7pPr>
            <a:lvl8pPr indent="-457200" lvl="7" marL="3657600" algn="ctr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8pPr>
            <a:lvl9pPr indent="-457200" lvl="8" marL="4114800" algn="ctr">
              <a:spcBef>
                <a:spcPts val="4100"/>
              </a:spcBef>
              <a:spcAft>
                <a:spcPts val="4100"/>
              </a:spcAft>
              <a:buSzPts val="3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48080" y="13765440"/>
            <a:ext cx="20449800" cy="53874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/>
          <a:lstStyle>
            <a:lvl1pPr lvl="0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48080" y="2848160"/>
            <a:ext cx="20449800" cy="3665100"/>
          </a:xfrm>
          <a:prstGeom prst="rect">
            <a:avLst/>
          </a:prstGeom>
        </p:spPr>
        <p:txBody>
          <a:bodyPr anchorCtr="0" anchor="t" bIns="232225" lIns="232225" spcFirstLastPara="1" rIns="232225" wrap="square" tIns="232225"/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48080" y="7375840"/>
            <a:ext cx="20449800" cy="21864900"/>
          </a:xfrm>
          <a:prstGeom prst="rect">
            <a:avLst/>
          </a:prstGeom>
        </p:spPr>
        <p:txBody>
          <a:bodyPr anchorCtr="0" anchor="t" bIns="232225" lIns="232225" spcFirstLastPara="1" rIns="232225" wrap="square" tIns="232225"/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indent="-457200" lvl="1" marL="9144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2pPr>
            <a:lvl3pPr indent="-457200" lvl="2" marL="1371600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3pPr>
            <a:lvl4pPr indent="-457200" lvl="3" marL="1828800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4pPr>
            <a:lvl5pPr indent="-457200" lvl="4" marL="22860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5pPr>
            <a:lvl6pPr indent="-457200" lvl="5" marL="2743200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6pPr>
            <a:lvl7pPr indent="-457200" lvl="6" marL="3200400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7pPr>
            <a:lvl8pPr indent="-457200" lvl="7" marL="36576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8pPr>
            <a:lvl9pPr indent="-457200" lvl="8" marL="4114800">
              <a:spcBef>
                <a:spcPts val="4100"/>
              </a:spcBef>
              <a:spcAft>
                <a:spcPts val="4100"/>
              </a:spcAft>
              <a:buSzPts val="3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48080" y="2848160"/>
            <a:ext cx="20449800" cy="3665100"/>
          </a:xfrm>
          <a:prstGeom prst="rect">
            <a:avLst/>
          </a:prstGeom>
        </p:spPr>
        <p:txBody>
          <a:bodyPr anchorCtr="0" anchor="t" bIns="232225" lIns="232225" spcFirstLastPara="1" rIns="232225" wrap="square" tIns="232225"/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anchorCtr="0" anchor="t" bIns="232225" lIns="232225" spcFirstLastPara="1" rIns="232225" wrap="square" tIns="232225"/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indent="-419100" lvl="1" marL="914400"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100"/>
              </a:spcBef>
              <a:spcAft>
                <a:spcPts val="41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anchorCtr="0" anchor="t" bIns="232225" lIns="232225" spcFirstLastPara="1" rIns="232225" wrap="square" tIns="232225"/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indent="-419100" lvl="1" marL="914400"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100"/>
              </a:spcBef>
              <a:spcAft>
                <a:spcPts val="41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48080" y="2848160"/>
            <a:ext cx="20449800" cy="3665100"/>
          </a:xfrm>
          <a:prstGeom prst="rect">
            <a:avLst/>
          </a:prstGeom>
        </p:spPr>
        <p:txBody>
          <a:bodyPr anchorCtr="0" anchor="t" bIns="232225" lIns="232225" spcFirstLastPara="1" rIns="232225" wrap="square" tIns="232225"/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48080" y="3555840"/>
            <a:ext cx="6739200" cy="4836300"/>
          </a:xfrm>
          <a:prstGeom prst="rect">
            <a:avLst/>
          </a:prstGeom>
        </p:spPr>
        <p:txBody>
          <a:bodyPr anchorCtr="0" anchor="b" bIns="232225" lIns="232225" spcFirstLastPara="1" rIns="232225" wrap="square" tIns="232225"/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48080" y="8893440"/>
            <a:ext cx="6739200" cy="20348400"/>
          </a:xfrm>
          <a:prstGeom prst="rect">
            <a:avLst/>
          </a:prstGeom>
        </p:spPr>
        <p:txBody>
          <a:bodyPr anchorCtr="0" anchor="t" bIns="232225" lIns="232225" spcFirstLastPara="1" rIns="232225" wrap="square" tIns="232225"/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419100" lvl="1" marL="914400"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1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1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1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100"/>
              </a:spcBef>
              <a:spcAft>
                <a:spcPts val="41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76600" y="2880960"/>
            <a:ext cx="15282600" cy="261807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/>
          <a:lstStyle>
            <a:lvl1pPr lvl="0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1pPr>
            <a:lvl2pPr lvl="1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2pPr>
            <a:lvl3pPr lvl="2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3pPr>
            <a:lvl4pPr lvl="3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4pPr>
            <a:lvl5pPr lvl="4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5pPr>
            <a:lvl6pPr lvl="5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6pPr>
            <a:lvl7pPr lvl="6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7pPr>
            <a:lvl8pPr lvl="7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8pPr>
            <a:lvl9pPr lvl="8">
              <a:spcBef>
                <a:spcPts val="0"/>
              </a:spcBef>
              <a:spcAft>
                <a:spcPts val="0"/>
              </a:spcAft>
              <a:buSzPts val="12200"/>
              <a:buNone/>
              <a:defRPr sz="12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37200" y="7892320"/>
            <a:ext cx="9708600" cy="9486900"/>
          </a:xfrm>
          <a:prstGeom prst="rect">
            <a:avLst/>
          </a:prstGeom>
        </p:spPr>
        <p:txBody>
          <a:bodyPr anchorCtr="0" anchor="b" bIns="232225" lIns="232225" spcFirstLastPara="1" rIns="232225" wrap="square" tIns="232225"/>
          <a:lstStyle>
            <a:lvl1pPr lv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37200" y="17939680"/>
            <a:ext cx="9708600" cy="7905000"/>
          </a:xfrm>
          <a:prstGeom prst="rect">
            <a:avLst/>
          </a:prstGeom>
        </p:spPr>
        <p:txBody>
          <a:bodyPr anchorCtr="0" anchor="t" bIns="232225" lIns="232225" spcFirstLastPara="1" rIns="232225" wrap="square" tIns="2322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854800" y="4634080"/>
            <a:ext cx="9208800" cy="236487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/>
          <a:lstStyle>
            <a:lvl1pPr indent="-520700" lvl="0" marL="457200">
              <a:spcBef>
                <a:spcPts val="0"/>
              </a:spcBef>
              <a:spcAft>
                <a:spcPts val="0"/>
              </a:spcAft>
              <a:buSzPts val="4600"/>
              <a:buChar char="●"/>
              <a:defRPr/>
            </a:lvl1pPr>
            <a:lvl2pPr indent="-457200" lvl="1" marL="9144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2pPr>
            <a:lvl3pPr indent="-457200" lvl="2" marL="1371600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3pPr>
            <a:lvl4pPr indent="-457200" lvl="3" marL="1828800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4pPr>
            <a:lvl5pPr indent="-457200" lvl="4" marL="22860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5pPr>
            <a:lvl6pPr indent="-457200" lvl="5" marL="2743200">
              <a:spcBef>
                <a:spcPts val="4100"/>
              </a:spcBef>
              <a:spcAft>
                <a:spcPts val="0"/>
              </a:spcAft>
              <a:buSzPts val="3600"/>
              <a:buChar char="■"/>
              <a:defRPr/>
            </a:lvl6pPr>
            <a:lvl7pPr indent="-457200" lvl="6" marL="3200400">
              <a:spcBef>
                <a:spcPts val="4100"/>
              </a:spcBef>
              <a:spcAft>
                <a:spcPts val="0"/>
              </a:spcAft>
              <a:buSzPts val="3600"/>
              <a:buChar char="●"/>
              <a:defRPr/>
            </a:lvl7pPr>
            <a:lvl8pPr indent="-457200" lvl="7" marL="3657600">
              <a:spcBef>
                <a:spcPts val="4100"/>
              </a:spcBef>
              <a:spcAft>
                <a:spcPts val="0"/>
              </a:spcAft>
              <a:buSzPts val="3600"/>
              <a:buChar char="○"/>
              <a:defRPr/>
            </a:lvl8pPr>
            <a:lvl9pPr indent="-457200" lvl="8" marL="4114800">
              <a:spcBef>
                <a:spcPts val="4100"/>
              </a:spcBef>
              <a:spcAft>
                <a:spcPts val="4100"/>
              </a:spcAft>
              <a:buSzPts val="3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48080" y="27075680"/>
            <a:ext cx="14397300" cy="38724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8080" y="2848160"/>
            <a:ext cx="20449800" cy="3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8080" y="7375840"/>
            <a:ext cx="204498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/>
          <a:lstStyle>
            <a:lvl1pPr indent="-520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Char char="●"/>
              <a:defRPr sz="4600">
                <a:solidFill>
                  <a:schemeClr val="dk2"/>
                </a:solidFill>
              </a:defRPr>
            </a:lvl1pPr>
            <a:lvl2pPr indent="-457200" lvl="1" marL="9144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○"/>
              <a:defRPr sz="3600">
                <a:solidFill>
                  <a:schemeClr val="dk2"/>
                </a:solidFill>
              </a:defRPr>
            </a:lvl2pPr>
            <a:lvl3pPr indent="-457200" lvl="2" marL="13716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  <a:defRPr sz="3600">
                <a:solidFill>
                  <a:schemeClr val="dk2"/>
                </a:solidFill>
              </a:defRPr>
            </a:lvl3pPr>
            <a:lvl4pPr indent="-457200" lvl="3" marL="18288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4pPr>
            <a:lvl5pPr indent="-457200" lvl="4" marL="22860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○"/>
              <a:defRPr sz="3600">
                <a:solidFill>
                  <a:schemeClr val="dk2"/>
                </a:solidFill>
              </a:defRPr>
            </a:lvl5pPr>
            <a:lvl6pPr indent="-457200" lvl="5" marL="27432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  <a:defRPr sz="3600">
                <a:solidFill>
                  <a:schemeClr val="dk2"/>
                </a:solidFill>
              </a:defRPr>
            </a:lvl6pPr>
            <a:lvl7pPr indent="-457200" lvl="6" marL="32004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7pPr>
            <a:lvl8pPr indent="-457200" lvl="7" marL="3657600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chemeClr val="dk2"/>
              </a:buClr>
              <a:buSzPts val="3600"/>
              <a:buChar char="○"/>
              <a:defRPr sz="3600">
                <a:solidFill>
                  <a:schemeClr val="dk2"/>
                </a:solidFill>
              </a:defRPr>
            </a:lvl8pPr>
            <a:lvl9pPr indent="-457200" lvl="8" marL="4114800">
              <a:lnSpc>
                <a:spcPct val="115000"/>
              </a:lnSpc>
              <a:spcBef>
                <a:spcPts val="4100"/>
              </a:spcBef>
              <a:spcAft>
                <a:spcPts val="4100"/>
              </a:spcAft>
              <a:buClr>
                <a:schemeClr val="dk2"/>
              </a:buClr>
              <a:buSzPts val="3600"/>
              <a:buChar char="■"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333899" y="29844588"/>
            <a:ext cx="1316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2225" lIns="232225" spcFirstLastPara="1" rIns="232225" wrap="square" tIns="232225">
            <a:no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2903" y="25234011"/>
            <a:ext cx="10610100" cy="74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62903" y="16838676"/>
            <a:ext cx="10610100" cy="81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62903" y="2298382"/>
            <a:ext cx="10610100" cy="74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-127" y="0"/>
            <a:ext cx="21945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MACHINE LEARNING BASED TICKET CLASSIFICATION - PRATT &amp; WHITNEY</a:t>
            </a:r>
            <a:endParaRPr sz="610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603885" y="1147191"/>
            <a:ext cx="231534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Oswald"/>
                <a:ea typeface="Oswald"/>
                <a:cs typeface="Oswald"/>
                <a:sym typeface="Oswald"/>
              </a:rPr>
              <a:t>Team: Aishwarya Sudhakar, Ariel Reches, Chris Watson, Kruti Chauhan | Mentors: Abe Handler, Nicholas Monath | Prof Andrew Mccallum</a:t>
            </a:r>
            <a:endParaRPr sz="3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11290" y="2443543"/>
            <a:ext cx="10561200" cy="4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u="sng"/>
              <a:t>ABSTRACT</a:t>
            </a:r>
            <a:endParaRPr b="1" sz="3600" u="sng"/>
          </a:p>
          <a:p>
            <a:pPr indent="1155700" lvl="0" marL="0" rtl="0" algn="just"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goal of the project is to build a machine learning based ticket classification model. This model would take the incoming tickets in a system and classify them to assignees. The model uses descriptive and categorical domain specific text for learning. Classification can be supervised learning  by assigning a ticket to a specific analyst or unsupervised learning where the tickets are put in clusters, the better performing model is to be chosen.</a:t>
            </a:r>
            <a:endParaRPr sz="2800">
              <a:solidFill>
                <a:schemeClr val="accent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3600" u="sng"/>
          </a:p>
        </p:txBody>
      </p:sp>
      <p:sp>
        <p:nvSpPr>
          <p:cNvPr id="60" name="Google Shape;60;p13"/>
          <p:cNvSpPr/>
          <p:nvPr/>
        </p:nvSpPr>
        <p:spPr>
          <a:xfrm>
            <a:off x="1983695" y="7064306"/>
            <a:ext cx="992100" cy="903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3B5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3B55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231858" y="7340402"/>
            <a:ext cx="992100" cy="903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3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480020" y="7616497"/>
            <a:ext cx="992100" cy="903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3B5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3B55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911477" y="8670923"/>
            <a:ext cx="19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3B55"/>
                </a:solidFill>
                <a:latin typeface="Oswald"/>
                <a:ea typeface="Oswald"/>
                <a:cs typeface="Oswald"/>
                <a:sym typeface="Oswald"/>
              </a:rPr>
              <a:t>Tickets</a:t>
            </a:r>
            <a:endParaRPr sz="3600">
              <a:solidFill>
                <a:srgbClr val="003B5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4139311" y="8140002"/>
            <a:ext cx="1741800" cy="0"/>
          </a:xfrm>
          <a:prstGeom prst="straightConnector1">
            <a:avLst/>
          </a:prstGeom>
          <a:noFill/>
          <a:ln cap="flat" cmpd="sng" w="38100">
            <a:solidFill>
              <a:srgbClr val="003B5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6448920" y="7427280"/>
            <a:ext cx="505200" cy="560100"/>
          </a:xfrm>
          <a:prstGeom prst="smileyFace">
            <a:avLst>
              <a:gd fmla="val 4653" name="adj"/>
            </a:avLst>
          </a:prstGeom>
          <a:solidFill>
            <a:srgbClr val="D3EBD5"/>
          </a:solidFill>
          <a:ln cap="flat" cmpd="sng" w="9525">
            <a:solidFill>
              <a:srgbClr val="003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1597F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6548458" y="8139997"/>
            <a:ext cx="307200" cy="320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3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082475" y="7427280"/>
            <a:ext cx="505200" cy="560100"/>
          </a:xfrm>
          <a:prstGeom prst="smileyFace">
            <a:avLst>
              <a:gd fmla="val 4653" name="adj"/>
            </a:avLst>
          </a:prstGeom>
          <a:solidFill>
            <a:srgbClr val="D3EBD5"/>
          </a:solidFill>
          <a:ln cap="flat" cmpd="sng" w="9525">
            <a:solidFill>
              <a:srgbClr val="003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182014" y="8139997"/>
            <a:ext cx="307200" cy="320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3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715095" y="7427303"/>
            <a:ext cx="505200" cy="560100"/>
          </a:xfrm>
          <a:prstGeom prst="smileyFace">
            <a:avLst>
              <a:gd fmla="val 4653" name="adj"/>
            </a:avLst>
          </a:prstGeom>
          <a:solidFill>
            <a:srgbClr val="D3EBD5"/>
          </a:solidFill>
          <a:ln cap="flat" cmpd="sng" w="9525">
            <a:solidFill>
              <a:srgbClr val="003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814634" y="8140020"/>
            <a:ext cx="307200" cy="320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3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8347715" y="7427280"/>
            <a:ext cx="505200" cy="560100"/>
          </a:xfrm>
          <a:prstGeom prst="smileyFace">
            <a:avLst>
              <a:gd fmla="val 4653" name="adj"/>
            </a:avLst>
          </a:prstGeom>
          <a:solidFill>
            <a:srgbClr val="D3EBD5"/>
          </a:solidFill>
          <a:ln cap="flat" cmpd="sng" w="9525">
            <a:solidFill>
              <a:srgbClr val="003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8447126" y="8140029"/>
            <a:ext cx="307200" cy="320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3B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6818158" y="8503700"/>
            <a:ext cx="19857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3B55"/>
                </a:solidFill>
                <a:latin typeface="Oswald"/>
                <a:ea typeface="Oswald"/>
                <a:cs typeface="Oswald"/>
                <a:sym typeface="Oswald"/>
              </a:rPr>
              <a:t>Labels</a:t>
            </a:r>
            <a:endParaRPr sz="3600">
              <a:solidFill>
                <a:srgbClr val="003B5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362903" y="9991916"/>
            <a:ext cx="10610100" cy="65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75" name="Google Shape;75;p13"/>
          <p:cNvSpPr txBox="1"/>
          <p:nvPr/>
        </p:nvSpPr>
        <p:spPr>
          <a:xfrm>
            <a:off x="580644" y="10064496"/>
            <a:ext cx="102099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u="sng"/>
              <a:t>DATASET</a:t>
            </a:r>
            <a:br>
              <a:rPr b="1" lang="en-GB" sz="3600" u="sng"/>
            </a:br>
            <a:r>
              <a:rPr lang="en-GB" sz="2800">
                <a:latin typeface="Cambria"/>
                <a:ea typeface="Cambria"/>
                <a:cs typeface="Cambria"/>
                <a:sym typeface="Cambria"/>
              </a:rPr>
              <a:t>Mozilla Bug Dataset ( 9937 Open Bugs )</a:t>
            </a:r>
            <a:br>
              <a:rPr lang="en-GB" sz="2800">
                <a:latin typeface="Cambria"/>
                <a:ea typeface="Cambria"/>
                <a:cs typeface="Cambria"/>
                <a:sym typeface="Cambria"/>
              </a:rPr>
            </a:br>
            <a:r>
              <a:rPr lang="en-GB" sz="2800">
                <a:latin typeface="Cambria"/>
                <a:ea typeface="Cambria"/>
                <a:cs typeface="Cambria"/>
                <a:sym typeface="Cambria"/>
              </a:rPr>
              <a:t>Cateogrical, Free Text and Unique Id Columns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 b="-3170" l="0" r="0" t="3170"/>
          <a:stretch/>
        </p:blipFill>
        <p:spPr>
          <a:xfrm>
            <a:off x="3082417" y="12064492"/>
            <a:ext cx="5170997" cy="38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1264698" y="15675578"/>
            <a:ext cx="8806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ambria"/>
                <a:ea typeface="Cambria"/>
                <a:cs typeface="Cambria"/>
                <a:sym typeface="Cambria"/>
              </a:rPr>
              <a:t>Free Text Column - Length - Histogram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11290" y="16766096"/>
            <a:ext cx="10561200" cy="23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u="sng"/>
              <a:t>BASELINE MODELS</a:t>
            </a:r>
            <a:endParaRPr b="1" sz="3600" u="sng"/>
          </a:p>
          <a:p>
            <a:pPr indent="0" lvl="0" marL="0" rtl="0" algn="just">
              <a:spcBef>
                <a:spcPts val="1300"/>
              </a:spcBef>
              <a:spcAft>
                <a:spcPts val="130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We used basic sklearn vectorizers and classifiers and got baseline results. Performance was good with SVM and Bag Of Words.</a:t>
            </a:r>
            <a:endParaRPr b="1" sz="3600" u="sng"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077" y="19088671"/>
            <a:ext cx="7825614" cy="559625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/>
        </p:nvSpPr>
        <p:spPr>
          <a:xfrm>
            <a:off x="411290" y="25258014"/>
            <a:ext cx="10610100" cy="7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u="sng"/>
              <a:t>BAD FREE TEXT REPRESENTATION</a:t>
            </a:r>
            <a:endParaRPr b="1" sz="3600" u="sng"/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On querying the word vectors from the basic vectorizers, the free text representation of bugs were bad. Using only metadata from categorical columns seem to provide more meaningful vector representations.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52450" lvl="0" marL="876300" rtl="0">
              <a:spcBef>
                <a:spcPts val="1500"/>
              </a:spcBef>
              <a:spcAft>
                <a:spcPts val="0"/>
              </a:spcAft>
              <a:buClr>
                <a:srgbClr val="003B55"/>
              </a:buClr>
              <a:buSzPts val="2500"/>
              <a:buFont typeface="Cambria"/>
              <a:buChar char="▪"/>
            </a:pPr>
            <a:r>
              <a:rPr lang="en-GB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Query: security</a:t>
            </a:r>
            <a:endParaRPr sz="2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52450" lvl="0" marL="8763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Cambria"/>
              <a:buChar char="▪"/>
            </a:pPr>
            <a:r>
              <a:rPr b="1" lang="en-GB" sz="2500">
                <a:solidFill>
                  <a:srgbClr val="3C78D8"/>
                </a:solidFill>
                <a:latin typeface="Cambria"/>
                <a:ea typeface="Cambria"/>
                <a:cs typeface="Cambria"/>
                <a:sym typeface="Cambria"/>
              </a:rPr>
              <a:t>Free Text Actual: javascriptvalidatelogin (1 bug), presenting (1 bug), awarded (1 bug)</a:t>
            </a:r>
            <a:endParaRPr b="1" sz="2500">
              <a:solidFill>
                <a:srgbClr val="3C78D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52450" lvl="0" marL="8763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Cambria"/>
              <a:buChar char="▪"/>
            </a:pPr>
            <a:r>
              <a:rPr b="1" lang="en-GB" sz="2500">
                <a:solidFill>
                  <a:srgbClr val="3C78D8"/>
                </a:solidFill>
                <a:latin typeface="Cambria"/>
                <a:ea typeface="Cambria"/>
                <a:cs typeface="Cambria"/>
                <a:sym typeface="Cambria"/>
              </a:rPr>
              <a:t>Free Text Expected: process, sandboxing, enterprise, information</a:t>
            </a:r>
            <a:endParaRPr b="1" sz="2500">
              <a:solidFill>
                <a:srgbClr val="3C78D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52450" lvl="0" marL="8763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Cambria"/>
              <a:buChar char="▪"/>
            </a:pPr>
            <a:r>
              <a:rPr b="1" lang="en-GB" sz="2500">
                <a:solidFill>
                  <a:srgbClr val="3C78D8"/>
                </a:solidFill>
                <a:latin typeface="Cambria"/>
                <a:ea typeface="Cambria"/>
                <a:cs typeface="Cambria"/>
                <a:sym typeface="Cambria"/>
              </a:rPr>
              <a:t>Metadata Actual: process, sandboxing, enterprise, information, caps, risk</a:t>
            </a:r>
            <a:endParaRPr b="1" sz="2500">
              <a:solidFill>
                <a:srgbClr val="3C78D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52450" lvl="0" marL="8763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Cambria"/>
              <a:buChar char="▪"/>
            </a:pPr>
            <a:r>
              <a:rPr b="1" lang="en-GB" sz="2500">
                <a:solidFill>
                  <a:srgbClr val="3C78D8"/>
                </a:solidFill>
                <a:latin typeface="Cambria"/>
                <a:ea typeface="Cambria"/>
                <a:cs typeface="Cambria"/>
                <a:sym typeface="Cambria"/>
              </a:rPr>
              <a:t>Metadata Expected: process, sandboxing, enterprise, information</a:t>
            </a:r>
            <a:endParaRPr b="1" sz="2500">
              <a:solidFill>
                <a:srgbClr val="3C78D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52450" lvl="0" marL="876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mbria"/>
              <a:buChar char="▪"/>
            </a:pPr>
            <a:r>
              <a:rPr lang="en-GB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Reason: Enterprise Process Sandboxing (35 bugs), Enterprise: Information Security(20 bugs)</a:t>
            </a:r>
            <a:endParaRPr sz="2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11043095" y="2298382"/>
            <a:ext cx="10610100" cy="74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11043095" y="9991916"/>
            <a:ext cx="10610100" cy="65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11056429" y="16838676"/>
            <a:ext cx="10610100" cy="81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11080623" y="25234011"/>
            <a:ext cx="10610100" cy="747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3074667" y="7068312"/>
            <a:ext cx="1335000" cy="2182500"/>
          </a:xfrm>
          <a:prstGeom prst="rect">
            <a:avLst/>
          </a:prstGeom>
          <a:solidFill>
            <a:srgbClr val="80BFB7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17732319" y="7541979"/>
            <a:ext cx="1335000" cy="1708500"/>
          </a:xfrm>
          <a:prstGeom prst="rect">
            <a:avLst/>
          </a:prstGeom>
          <a:solidFill>
            <a:srgbClr val="80BFB7"/>
          </a:solidFill>
          <a:ln cap="flat" cmpd="sng" w="9525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11633962" y="9250375"/>
            <a:ext cx="94359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3"/>
          <p:cNvSpPr txBox="1"/>
          <p:nvPr/>
        </p:nvSpPr>
        <p:spPr>
          <a:xfrm>
            <a:off x="12536268" y="8356991"/>
            <a:ext cx="2411700" cy="631800"/>
          </a:xfrm>
          <a:prstGeom prst="rect">
            <a:avLst/>
          </a:prstGeom>
          <a:solidFill>
            <a:srgbClr val="0B87A1"/>
          </a:solidFill>
          <a:ln>
            <a:noFill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</a:rPr>
              <a:t>52% - 59% Precision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7193920" y="8356991"/>
            <a:ext cx="2411700" cy="631800"/>
          </a:xfrm>
          <a:prstGeom prst="rect">
            <a:avLst/>
          </a:prstGeom>
          <a:solidFill>
            <a:srgbClr val="0B87A1"/>
          </a:solidFill>
          <a:ln>
            <a:noFill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FFFFFF"/>
                </a:solidFill>
              </a:rPr>
              <a:t>47% - 49% Precision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1056429" y="2249996"/>
            <a:ext cx="10379100" cy="4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u="sng"/>
              <a:t>CHARACTER N-GRAM BASED CLASSIFIER</a:t>
            </a:r>
            <a:endParaRPr b="1" sz="3600" u="sng"/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FastText - Facebook’s Hierarchical Classifier</a:t>
            </a: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749300" lvl="0" marL="1155700" rtl="0" algn="just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●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Unbalanced classes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749300" lvl="0" marL="1155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●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E.g:</a:t>
            </a: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Getcontentdimensions | Browserelementchildpreload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749300" lvl="0" marL="11557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●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Sub-word embeddings / character n-grams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749300" lvl="0" marL="1155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●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Obtain better accuracy with categorical data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b="1" sz="3600" u="sng"/>
          </a:p>
        </p:txBody>
      </p:sp>
      <p:sp>
        <p:nvSpPr>
          <p:cNvPr id="91" name="Google Shape;91;p13"/>
          <p:cNvSpPr txBox="1"/>
          <p:nvPr/>
        </p:nvSpPr>
        <p:spPr>
          <a:xfrm>
            <a:off x="12641453" y="6549961"/>
            <a:ext cx="2201400" cy="320700"/>
          </a:xfrm>
          <a:prstGeom prst="rect">
            <a:avLst/>
          </a:prstGeom>
          <a:solidFill>
            <a:srgbClr val="0B87A1"/>
          </a:solidFill>
          <a:ln>
            <a:noFill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Metadata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7299115" y="6549961"/>
            <a:ext cx="2201400" cy="320700"/>
          </a:xfrm>
          <a:prstGeom prst="rect">
            <a:avLst/>
          </a:prstGeom>
          <a:solidFill>
            <a:srgbClr val="0B87A1"/>
          </a:solidFill>
          <a:ln>
            <a:noFill/>
          </a:ln>
        </p:spPr>
        <p:txBody>
          <a:bodyPr anchorCtr="0" anchor="ctr" bIns="232225" lIns="232225" spcFirstLastPara="1" rIns="232225" wrap="square" tIns="232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</a:rPr>
              <a:t>Free Text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032236" y="9943529"/>
            <a:ext cx="102099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u="sng"/>
              <a:t>CLUSTERING</a:t>
            </a:r>
            <a:endParaRPr b="1" sz="2800" u="sng">
              <a:latin typeface="Cambria"/>
              <a:ea typeface="Cambria"/>
              <a:cs typeface="Cambria"/>
              <a:sym typeface="Cambria"/>
            </a:endParaRPr>
          </a:p>
          <a:p>
            <a:pPr indent="-749300" lvl="0" marL="1155700" rt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Char char="●"/>
            </a:pPr>
            <a:r>
              <a:rPr lang="en-GB" sz="2800">
                <a:latin typeface="Cambria"/>
                <a:ea typeface="Cambria"/>
                <a:cs typeface="Cambria"/>
                <a:sym typeface="Cambria"/>
              </a:rPr>
              <a:t>Cluster input data making each analyst their own cluster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indent="-749300" lvl="0" marL="1155700" rt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Char char="●"/>
            </a:pPr>
            <a:r>
              <a:rPr lang="en-GB" sz="2800">
                <a:latin typeface="Cambria"/>
                <a:ea typeface="Cambria"/>
                <a:cs typeface="Cambria"/>
                <a:sym typeface="Cambria"/>
              </a:rPr>
              <a:t>Obtained 75% homogenous clusters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4" name="Google Shape;94;p13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25026" y="11584114"/>
            <a:ext cx="7721274" cy="477431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1056429" y="16766096"/>
            <a:ext cx="10561200" cy="23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u="sng"/>
              <a:t>DEEP LEARNIN</a:t>
            </a:r>
            <a:r>
              <a:rPr b="1" lang="en-GB" sz="3600" u="sng"/>
              <a:t>G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1300"/>
              </a:spcBef>
              <a:spcAft>
                <a:spcPts val="130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54% Accuracy achieved by LSTM model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1056429" y="25258014"/>
            <a:ext cx="10610100" cy="7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2225" lIns="232225" spcFirstLastPara="1" rIns="232225" wrap="square" tIns="232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 u="sng"/>
              <a:t>DELIVERABLE</a:t>
            </a:r>
            <a:endParaRPr b="1" sz="3600" u="sng"/>
          </a:p>
          <a:p>
            <a:pPr indent="-571500" lvl="0" marL="876300" rtl="0" algn="just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▪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Pratt and Whitney obtained 80% accuracy on their dataset using the models we built vs 60% on our public dataset!</a:t>
            </a:r>
            <a:b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b="1" lang="en-GB" sz="3600" u="sng">
                <a:solidFill>
                  <a:schemeClr val="dk1"/>
                </a:solidFill>
              </a:rPr>
              <a:t>WHAT DID NOT WORK</a:t>
            </a:r>
            <a:endParaRPr b="1" sz="3600" u="sng">
              <a:solidFill>
                <a:schemeClr val="dk1"/>
              </a:solidFill>
            </a:endParaRPr>
          </a:p>
          <a:p>
            <a:pPr indent="-571500" lvl="0" marL="876300" rtl="0" algn="just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▪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more than 60% accuracy on mozilla dataset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71500" lvl="0" marL="8763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▪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Topic Modelling using LDA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71500" lvl="0" marL="876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▪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Clusters as a feature for classification</a:t>
            </a:r>
            <a:b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1300"/>
              </a:spcBef>
              <a:spcAft>
                <a:spcPts val="0"/>
              </a:spcAft>
              <a:buNone/>
            </a:pPr>
            <a:r>
              <a:rPr b="1" lang="en-GB" sz="3600" u="sng">
                <a:solidFill>
                  <a:schemeClr val="dk1"/>
                </a:solidFill>
              </a:rPr>
              <a:t>FUTURE WORK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71500" lvl="0" marL="876300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▪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Clustering multiple analysts into a single cluster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71500" lvl="0" marL="876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▪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FastText as vectorizer for our supervised models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71500" lvl="0" marL="876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▪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Deep Learning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571500" lvl="0" marL="876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Char char="▪"/>
            </a:pPr>
            <a:r>
              <a:rPr lang="en-GB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Matrix Factorization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spcBef>
                <a:spcPts val="1300"/>
              </a:spcBef>
              <a:spcAft>
                <a:spcPts val="13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09266" y="18325211"/>
            <a:ext cx="7673530" cy="61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