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title>
      <c:layout/>
    </c:title>
    <c:plotArea>
      <c:layout>
        <c:manualLayout>
          <c:layoutTarget val="inner"/>
          <c:xMode val="edge"/>
          <c:yMode val="edge"/>
          <c:x val="0.14763106955380578"/>
          <c:y val="7.0882874015748026E-2"/>
          <c:w val="0.66208251312335953"/>
          <c:h val="0.85774864665354333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Top 5 categories by aggregate "Popularity" score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animal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techonology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axId val="88838912"/>
        <c:axId val="93919872"/>
      </c:barChart>
      <c:catAx>
        <c:axId val="88838912"/>
        <c:scaling>
          <c:orientation val="minMax"/>
        </c:scaling>
        <c:axPos val="l"/>
        <c:tickLblPos val="nextTo"/>
        <c:crossAx val="93919872"/>
        <c:crosses val="autoZero"/>
        <c:auto val="1"/>
        <c:lblAlgn val="ctr"/>
        <c:lblOffset val="100"/>
      </c:catAx>
      <c:valAx>
        <c:axId val="93919872"/>
        <c:scaling>
          <c:orientation val="minMax"/>
        </c:scaling>
        <c:axPos val="b"/>
        <c:numFmt formatCode="General" sourceLinked="1"/>
        <c:tickLblPos val="nextTo"/>
        <c:crossAx val="88838912"/>
        <c:crosses val="autoZero"/>
        <c:crossBetween val="between"/>
      </c:valAx>
      <c:spPr>
        <a:noFill/>
        <a:ln>
          <a:noFill/>
        </a:ln>
        <a:effectLst>
          <a:outerShdw blurRad="1270000" dist="990600" dir="16740000" sx="183000" sy="183000" algn="ctr" rotWithShape="0">
            <a:srgbClr val="000000">
              <a:alpha val="0"/>
            </a:srgbClr>
          </a:outerShdw>
        </a:effectLst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percentage of</c:v>
                </c:pt>
              </c:strCache>
            </c:strRef>
          </c:tx>
          <c:dLbls>
            <c:numFmt formatCode="0.00%" sourceLinked="0"/>
            <c:dLblPos val="bestFit"/>
            <c:showCatName val="1"/>
            <c:showPercent val="1"/>
            <c:separator>
</c:separator>
          </c:dLbls>
          <c:cat>
            <c:strRef>
              <c:f>Sheet1!$A$2:$A$6</c:f>
              <c:strCache>
                <c:ptCount val="5"/>
                <c:pt idx="0">
                  <c:v>animal</c:v>
                </c:pt>
                <c:pt idx="1">
                  <c:v>food</c:v>
                </c:pt>
                <c:pt idx="2">
                  <c:v>tchnology</c:v>
                </c:pt>
                <c:pt idx="3">
                  <c:v>science</c:v>
                </c:pt>
                <c:pt idx="4">
                  <c:v>healthy eating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21.4</c:v>
                </c:pt>
                <c:pt idx="1">
                  <c:v>19</c:v>
                </c:pt>
                <c:pt idx="2">
                  <c:v>19.399999999999999</c:v>
                </c:pt>
                <c:pt idx="3">
                  <c:v>20.3</c:v>
                </c:pt>
                <c:pt idx="4">
                  <c:v>19.8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0.09494</cdr:x>
      <cdr:y>0.08272</cdr:y>
    </cdr:from>
    <cdr:to>
      <cdr:x>0.17596</cdr:x>
      <cdr:y>0.1886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1570" y="7143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0.04425</cdr:x>
      <cdr:y>0</cdr:y>
    </cdr:from>
    <cdr:to>
      <cdr:x>1</cdr:x>
      <cdr:y>0.09099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28694" y="-500030"/>
          <a:ext cx="12016733" cy="8515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4000" dirty="0" smtClean="0"/>
            <a:t>Popularity percentage  share from  top 5 categories</a:t>
          </a:r>
          <a:endParaRPr lang="en-US" sz="4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0" name="Group 20"/>
          <p:cNvGrpSpPr/>
          <p:nvPr/>
        </p:nvGrpSpPr>
        <p:grpSpPr>
          <a:xfrm>
            <a:off x="0" y="857220"/>
            <a:ext cx="7301967" cy="7307434"/>
            <a:chOff x="526978" y="36626"/>
            <a:chExt cx="9735956" cy="974324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526978" y="43914"/>
              <a:ext cx="9735956" cy="9735958"/>
              <a:chOff x="-916278" y="-855097"/>
              <a:chExt cx="6350000" cy="6350001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916278" y="-855097"/>
                <a:ext cx="6350000" cy="6350001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24108" y="26596"/>
              <a:ext cx="9410099" cy="9430160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00068" y="3357550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14779" y="3286112"/>
            <a:ext cx="135732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“</a:t>
            </a:r>
            <a:r>
              <a:rPr lang="en-US" sz="5400" dirty="0" smtClean="0"/>
              <a:t>An </a:t>
            </a:r>
            <a:r>
              <a:rPr lang="en-US" sz="5400" b="1" dirty="0" smtClean="0"/>
              <a:t>analysis</a:t>
            </a:r>
            <a:r>
              <a:rPr lang="en-US" sz="5400" dirty="0" smtClean="0"/>
              <a:t> of their </a:t>
            </a:r>
            <a:r>
              <a:rPr lang="en-US" sz="5400" b="1" dirty="0" smtClean="0"/>
              <a:t>content </a:t>
            </a:r>
            <a:br>
              <a:rPr lang="en-US" sz="5400" b="1" dirty="0" smtClean="0"/>
            </a:br>
            <a:r>
              <a:rPr lang="en-US" sz="5400" b="1" dirty="0" smtClean="0"/>
              <a:t>categories</a:t>
            </a:r>
            <a:r>
              <a:rPr lang="en-US" sz="5400" dirty="0" smtClean="0"/>
              <a:t> showing the </a:t>
            </a:r>
            <a:r>
              <a:rPr lang="en-US" sz="5400" b="1" dirty="0" smtClean="0"/>
              <a:t>top</a:t>
            </a:r>
            <a:br>
              <a:rPr lang="en-US" sz="5400" b="1" dirty="0" smtClean="0"/>
            </a:br>
            <a:r>
              <a:rPr lang="en-US" sz="5400" b="1" dirty="0" smtClean="0"/>
              <a:t> 5</a:t>
            </a:r>
            <a:r>
              <a:rPr lang="en-US" sz="5400" dirty="0" smtClean="0"/>
              <a:t> categories with the largest </a:t>
            </a:r>
            <a:br>
              <a:rPr lang="en-US" sz="5400" dirty="0" smtClean="0"/>
            </a:br>
            <a:r>
              <a:rPr lang="en-US" sz="5400" dirty="0" smtClean="0"/>
              <a:t>popularity”.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4929158" y="1142972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644198" y="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ANALYSIS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44198" y="714344"/>
            <a:ext cx="76438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Animal and science are the two most popular categories of content, showing </a:t>
            </a:r>
            <a:br>
              <a:rPr lang="en-US" sz="3200" dirty="0" smtClean="0"/>
            </a:br>
            <a:r>
              <a:rPr lang="en-US" sz="3200" dirty="0" smtClean="0"/>
              <a:t>that people enjoy “real life”and“factual”</a:t>
            </a:r>
            <a:br>
              <a:rPr lang="en-US" sz="3200" dirty="0" smtClean="0"/>
            </a:br>
            <a:r>
              <a:rPr lang="en-US" sz="3200" dirty="0" smtClean="0"/>
              <a:t>content the most.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72760" y="3000360"/>
            <a:ext cx="2137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INSIGHTS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644198" y="3786178"/>
            <a:ext cx="72214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smtClean="0"/>
              <a:t>Food is a common theme with the top </a:t>
            </a:r>
            <a:br>
              <a:rPr lang="en-US" sz="3200" dirty="0" smtClean="0"/>
            </a:br>
            <a:r>
              <a:rPr lang="en-US" sz="3200" dirty="0" smtClean="0"/>
              <a:t>5 categories with “Healthy Eating” ranking</a:t>
            </a:r>
            <a:br>
              <a:rPr lang="en-US" sz="3200" dirty="0" smtClean="0"/>
            </a:br>
            <a:r>
              <a:rPr lang="en-US" sz="3200" dirty="0" smtClean="0"/>
              <a:t> the highest. This may give an indication</a:t>
            </a:r>
            <a:br>
              <a:rPr lang="en-US" sz="3200" dirty="0" smtClean="0"/>
            </a:br>
            <a:r>
              <a:rPr lang="en-US" sz="3200" dirty="0" smtClean="0"/>
              <a:t> to the audience with in your </a:t>
            </a:r>
            <a:r>
              <a:rPr lang="en-US" sz="3200" dirty="0" err="1" smtClean="0"/>
              <a:t>userbase</a:t>
            </a:r>
            <a:r>
              <a:rPr lang="en-US" sz="3200" dirty="0" smtClean="0"/>
              <a:t> .</a:t>
            </a:r>
            <a:br>
              <a:rPr lang="en-US" sz="3200" dirty="0" smtClean="0"/>
            </a:br>
            <a:r>
              <a:rPr lang="en-US" sz="3200" dirty="0" smtClean="0"/>
              <a:t> You could use this insight to create a</a:t>
            </a:r>
            <a:br>
              <a:rPr lang="en-US" sz="3200" dirty="0" smtClean="0"/>
            </a:br>
            <a:r>
              <a:rPr lang="en-US" sz="3200" dirty="0" smtClean="0"/>
              <a:t> campaign and work with healthy eating </a:t>
            </a:r>
            <a:br>
              <a:rPr lang="en-US" sz="3200" dirty="0" smtClean="0"/>
            </a:br>
            <a:r>
              <a:rPr lang="en-US" sz="3200" dirty="0" smtClean="0"/>
              <a:t>brands to boost user engagement.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644198" y="7429516"/>
            <a:ext cx="2385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44198" y="8224897"/>
            <a:ext cx="71800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smtClean="0"/>
              <a:t>This ad-hoc analysis is insightful but it is </a:t>
            </a:r>
            <a:br>
              <a:rPr lang="en-US" sz="3200" dirty="0" smtClean="0"/>
            </a:br>
            <a:r>
              <a:rPr lang="en-US" sz="3200" dirty="0" smtClean="0"/>
              <a:t>to take this analysis into large scale prod-</a:t>
            </a:r>
            <a:br>
              <a:rPr lang="en-US" sz="3200" dirty="0" smtClean="0"/>
            </a:br>
            <a:r>
              <a:rPr lang="en-US" sz="3200" dirty="0" smtClean="0"/>
              <a:t>uction for real time understanding of your</a:t>
            </a:r>
            <a:br>
              <a:rPr lang="en-US" sz="3200" dirty="0" smtClean="0"/>
            </a:br>
            <a:r>
              <a:rPr lang="en-US" sz="3200" dirty="0" smtClean="0"/>
              <a:t>business we can show you how to this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8828" y="3285301"/>
            <a:ext cx="9166206" cy="6381314"/>
            <a:chOff x="-657018" y="0"/>
            <a:chExt cx="12221609" cy="622349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657018" y="2508955"/>
              <a:ext cx="11945594" cy="37145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  <a:b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b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/>
              </a:r>
              <a:b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</a:t>
              </a: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Analytics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</a:t>
              </a:r>
              <a:b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b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b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002" y="571468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00794" y="2786046"/>
            <a:ext cx="11787206" cy="750095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00003" y="2000229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00992" y="2992695"/>
            <a:ext cx="1028700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Social Buzz is a fast growing techniology unicorn that need to adapt quickly to itsglobal scale , Accenture has begun a 3 month POC focusing on thiese tasks;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*An adult of social Buzz’s big data practice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*Recommendation for a successful </a:t>
            </a:r>
            <a:r>
              <a:rPr lang="en-US" sz="4000" dirty="0" err="1" smtClean="0"/>
              <a:t>ipo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*Analysis to find  social Buzz’s top 5 most        </a:t>
            </a:r>
            <a:r>
              <a:rPr lang="en-US" sz="4000" dirty="0" err="1" smtClean="0"/>
              <a:t>poppular</a:t>
            </a:r>
            <a:r>
              <a:rPr lang="en-US" sz="4000" dirty="0" smtClean="0"/>
              <a:t> categories of content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-1857452" y="812307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28724"/>
            <a:ext cx="3844784" cy="3332934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28960" y="2285980"/>
            <a:ext cx="5786869" cy="12311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754" y="5208687"/>
            <a:ext cx="93053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Over 10000 posts per day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36,500,000 pieces of contentper year!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But how to capitalize on it when there is </a:t>
            </a:r>
            <a:br>
              <a:rPr lang="en-US" sz="3600" dirty="0" smtClean="0"/>
            </a:br>
            <a:r>
              <a:rPr lang="en-US" sz="3600" dirty="0" smtClean="0"/>
              <a:t>so much?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Analysis to find social Buzz’s top 5</a:t>
            </a:r>
          </a:p>
          <a:p>
            <a:r>
              <a:rPr lang="en-US" sz="3600" dirty="0" smtClean="0"/>
              <a:t>Most popular categories of content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787074" y="1285848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787074" y="4357682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715636" y="4143368"/>
            <a:ext cx="2214578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644198" y="714376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858512" y="685801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30216" y="1571600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Andrew </a:t>
            </a:r>
            <a:r>
              <a:rPr lang="en-US" sz="3600" dirty="0" err="1" smtClean="0"/>
              <a:t>fleming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chief technical architect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3156" y="5286376"/>
            <a:ext cx="4714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Marcus </a:t>
            </a:r>
            <a:r>
              <a:rPr lang="en-US" sz="4000" dirty="0" err="1" smtClean="0"/>
              <a:t>Rompton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seniour</a:t>
            </a:r>
            <a:r>
              <a:rPr lang="en-US" sz="4000" dirty="0" smtClean="0"/>
              <a:t> principal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32" y="7500954"/>
            <a:ext cx="4571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Ashutosh</a:t>
            </a:r>
            <a:r>
              <a:rPr lang="en-US" sz="3600" dirty="0" smtClean="0"/>
              <a:t> dixit </a:t>
            </a:r>
            <a:br>
              <a:rPr lang="en-US" sz="3600" dirty="0" smtClean="0"/>
            </a:br>
            <a:r>
              <a:rPr lang="en-US" sz="3600" dirty="0" smtClean="0"/>
              <a:t>data analyst</a:t>
            </a:r>
            <a:endParaRPr lang="en-US" sz="3600" dirty="0"/>
          </a:p>
        </p:txBody>
      </p:sp>
      <p:grpSp>
        <p:nvGrpSpPr>
          <p:cNvPr id="37" name="Group 18"/>
          <p:cNvGrpSpPr>
            <a:grpSpLocks noChangeAspect="1"/>
          </p:cNvGrpSpPr>
          <p:nvPr/>
        </p:nvGrpSpPr>
        <p:grpSpPr>
          <a:xfrm>
            <a:off x="10858512" y="1000096"/>
            <a:ext cx="2174041" cy="2165548"/>
            <a:chOff x="0" y="0"/>
            <a:chExt cx="6502400" cy="6477000"/>
          </a:xfrm>
        </p:grpSpPr>
        <p:sp>
          <p:nvSpPr>
            <p:cNvPr id="38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9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192" y="2428856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0530" y="1357286"/>
            <a:ext cx="45005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Data  understanding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6480" y="2928922"/>
            <a:ext cx="47863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Data</a:t>
            </a:r>
            <a:r>
              <a:rPr lang="en-US" dirty="0" smtClean="0"/>
              <a:t> </a:t>
            </a:r>
            <a:r>
              <a:rPr lang="en-US" sz="3600" dirty="0" smtClean="0"/>
              <a:t>cleaning</a:t>
            </a:r>
            <a:endParaRPr 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8215306" y="4500558"/>
            <a:ext cx="47149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 err="1" smtClean="0"/>
              <a:t>modelling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72694" y="6072194"/>
            <a:ext cx="45720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Data analysis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715768" y="7786706"/>
            <a:ext cx="50006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Uncover insight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00332" y="3500426"/>
            <a:ext cx="1571636" cy="10156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16</a:t>
            </a:r>
            <a:endParaRPr lang="en-US" sz="6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66" y="5072062"/>
            <a:ext cx="2548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A100FF"/>
                </a:solidFill>
              </a:rPr>
              <a:t>   UNIQUE </a:t>
            </a:r>
            <a:br>
              <a:rPr lang="en-US" sz="3600" b="1" dirty="0" smtClean="0">
                <a:solidFill>
                  <a:srgbClr val="A100FF"/>
                </a:solidFill>
              </a:rPr>
            </a:br>
            <a:r>
              <a:rPr lang="en-US" sz="3600" b="1" dirty="0" smtClean="0">
                <a:solidFill>
                  <a:srgbClr val="A100FF"/>
                </a:solidFill>
              </a:rPr>
              <a:t>CATEGORIES</a:t>
            </a:r>
            <a:endParaRPr lang="en-US" sz="3600" b="1" dirty="0">
              <a:solidFill>
                <a:srgbClr val="A1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8116" y="3500426"/>
            <a:ext cx="1742785" cy="10156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1897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32" y="5072062"/>
            <a:ext cx="4480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A100FF"/>
                </a:solidFill>
              </a:rPr>
              <a:t>REACTION TO ANIMAL</a:t>
            </a:r>
            <a:br>
              <a:rPr lang="en-US" sz="3600" b="1" dirty="0" smtClean="0">
                <a:solidFill>
                  <a:srgbClr val="A100FF"/>
                </a:solidFill>
              </a:rPr>
            </a:br>
            <a:r>
              <a:rPr lang="en-US" sz="3600" b="1" dirty="0" smtClean="0">
                <a:solidFill>
                  <a:srgbClr val="A100FF"/>
                </a:solidFill>
              </a:rPr>
              <a:t>               POSTS</a:t>
            </a:r>
            <a:endParaRPr lang="en-US" sz="3600" b="1" dirty="0">
              <a:solidFill>
                <a:srgbClr val="A1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44462" y="3500426"/>
            <a:ext cx="3143272" cy="10156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JANAURY</a:t>
            </a:r>
            <a:endParaRPr lang="en-US" sz="6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787338" y="5000624"/>
            <a:ext cx="314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A100FF"/>
                </a:solidFill>
              </a:rPr>
              <a:t>MONTHS WITH </a:t>
            </a:r>
            <a:br>
              <a:rPr lang="en-US" sz="3600" b="1" dirty="0" smtClean="0">
                <a:solidFill>
                  <a:srgbClr val="A100FF"/>
                </a:solidFill>
              </a:rPr>
            </a:br>
            <a:r>
              <a:rPr lang="en-US" sz="3600" b="1" dirty="0" smtClean="0">
                <a:solidFill>
                  <a:srgbClr val="A100FF"/>
                </a:solidFill>
              </a:rPr>
              <a:t>   MOST POSTS</a:t>
            </a:r>
            <a:endParaRPr lang="en-US" sz="3600" b="1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0" name="Chart 19"/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143208" y="500030"/>
          <a:ext cx="12573088" cy="935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161</Words>
  <Application>Microsoft Macintosh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Rahul triparhi</cp:lastModifiedBy>
  <cp:revision>43</cp:revision>
  <dcterms:created xsi:type="dcterms:W3CDTF">2006-08-16T00:00:00Z</dcterms:created>
  <dcterms:modified xsi:type="dcterms:W3CDTF">2024-08-04T16:16:43Z</dcterms:modified>
  <dc:identifier>DAEhDyfaYKE</dc:identifier>
</cp:coreProperties>
</file>