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61" r:id="rId10"/>
    <p:sldId id="262" r:id="rId11"/>
    <p:sldId id="263" r:id="rId12"/>
    <p:sldId id="270" r:id="rId13"/>
    <p:sldId id="265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78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34547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189" algn="l" defTabSz="914378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34547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378" algn="l" defTabSz="914378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34547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565" algn="l" defTabSz="914378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34547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754" algn="l" defTabSz="914378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34547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5943" algn="l" defTabSz="914378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34547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131" algn="l" defTabSz="914378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34547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319" algn="l" defTabSz="914378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34547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508" algn="l" defTabSz="914378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34547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34547"/>
        </a:fontRef>
        <a:srgbClr val="43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8CB"/>
          </a:solidFill>
        </a:fill>
      </a:tcStyle>
    </a:wholeTbl>
    <a:band2H>
      <a:tcTxStyle/>
      <a:tcStyle>
        <a:tcBdr/>
        <a:fill>
          <a:solidFill>
            <a:srgbClr val="FF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34547"/>
        </a:fontRef>
        <a:srgbClr val="43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BD1"/>
          </a:solidFill>
        </a:fill>
      </a:tcStyle>
    </a:wholeTbl>
    <a:band2H>
      <a:tcTxStyle/>
      <a:tcStyle>
        <a:tcBdr/>
        <a:fill>
          <a:solidFill>
            <a:srgbClr val="F0F5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34547"/>
        </a:fontRef>
        <a:srgbClr val="43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/>
      <a:tcStyle>
        <a:tcBdr/>
        <a:fill>
          <a:solidFill>
            <a:srgbClr val="F4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34547"/>
        </a:fontRef>
        <a:srgbClr val="43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34547"/>
        </a:fontRef>
        <a:srgbClr val="43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34547"/>
              </a:solidFill>
              <a:prstDash val="solid"/>
              <a:round/>
            </a:ln>
          </a:top>
          <a:bottom>
            <a:ln w="25400" cap="flat">
              <a:solidFill>
                <a:srgbClr val="43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34547"/>
              </a:solidFill>
              <a:prstDash val="solid"/>
              <a:round/>
            </a:ln>
          </a:top>
          <a:bottom>
            <a:ln w="25400" cap="flat">
              <a:solidFill>
                <a:srgbClr val="43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34547"/>
        </a:fontRef>
        <a:srgbClr val="43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3454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34547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34547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34547"/>
        </a:fontRef>
        <a:srgbClr val="434547"/>
      </a:tcTxStyle>
      <a:tcStyle>
        <a:tcBdr>
          <a:left>
            <a:ln w="12700" cap="flat">
              <a:solidFill>
                <a:srgbClr val="434547"/>
              </a:solidFill>
              <a:prstDash val="solid"/>
              <a:round/>
            </a:ln>
          </a:left>
          <a:right>
            <a:ln w="12700" cap="flat">
              <a:solidFill>
                <a:srgbClr val="434547"/>
              </a:solidFill>
              <a:prstDash val="solid"/>
              <a:round/>
            </a:ln>
          </a:right>
          <a:top>
            <a:ln w="12700" cap="flat">
              <a:solidFill>
                <a:srgbClr val="434547"/>
              </a:solidFill>
              <a:prstDash val="solid"/>
              <a:round/>
            </a:ln>
          </a:top>
          <a:bottom>
            <a:ln w="12700" cap="flat">
              <a:solidFill>
                <a:srgbClr val="434547"/>
              </a:solidFill>
              <a:prstDash val="solid"/>
              <a:round/>
            </a:ln>
          </a:bottom>
          <a:insideH>
            <a:ln w="12700" cap="flat">
              <a:solidFill>
                <a:srgbClr val="434547"/>
              </a:solidFill>
              <a:prstDash val="solid"/>
              <a:round/>
            </a:ln>
          </a:insideH>
          <a:insideV>
            <a:ln w="12700" cap="flat">
              <a:solidFill>
                <a:srgbClr val="434547"/>
              </a:solidFill>
              <a:prstDash val="solid"/>
              <a:round/>
            </a:ln>
          </a:insideV>
        </a:tcBdr>
        <a:fill>
          <a:solidFill>
            <a:srgbClr val="43454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434547"/>
        </a:fontRef>
        <a:srgbClr val="434547"/>
      </a:tcTxStyle>
      <a:tcStyle>
        <a:tcBdr>
          <a:left>
            <a:ln w="12700" cap="flat">
              <a:solidFill>
                <a:srgbClr val="434547"/>
              </a:solidFill>
              <a:prstDash val="solid"/>
              <a:round/>
            </a:ln>
          </a:left>
          <a:right>
            <a:ln w="12700" cap="flat">
              <a:solidFill>
                <a:srgbClr val="434547"/>
              </a:solidFill>
              <a:prstDash val="solid"/>
              <a:round/>
            </a:ln>
          </a:right>
          <a:top>
            <a:ln w="12700" cap="flat">
              <a:solidFill>
                <a:srgbClr val="434547"/>
              </a:solidFill>
              <a:prstDash val="solid"/>
              <a:round/>
            </a:ln>
          </a:top>
          <a:bottom>
            <a:ln w="12700" cap="flat">
              <a:solidFill>
                <a:srgbClr val="434547"/>
              </a:solidFill>
              <a:prstDash val="solid"/>
              <a:round/>
            </a:ln>
          </a:bottom>
          <a:insideH>
            <a:ln w="12700" cap="flat">
              <a:solidFill>
                <a:srgbClr val="434547"/>
              </a:solidFill>
              <a:prstDash val="solid"/>
              <a:round/>
            </a:ln>
          </a:insideH>
          <a:insideV>
            <a:ln w="12700" cap="flat">
              <a:solidFill>
                <a:srgbClr val="434547"/>
              </a:solidFill>
              <a:prstDash val="solid"/>
              <a:round/>
            </a:ln>
          </a:insideV>
        </a:tcBdr>
        <a:fill>
          <a:solidFill>
            <a:srgbClr val="434547">
              <a:alpha val="20000"/>
            </a:srgbClr>
          </a:solidFill>
        </a:fill>
      </a:tcStyle>
    </a:firstCol>
    <a:lastRow>
      <a:tcTxStyle b="on" i="off">
        <a:fontRef idx="minor">
          <a:srgbClr val="434547"/>
        </a:fontRef>
        <a:srgbClr val="434547"/>
      </a:tcTxStyle>
      <a:tcStyle>
        <a:tcBdr>
          <a:left>
            <a:ln w="12700" cap="flat">
              <a:solidFill>
                <a:srgbClr val="434547"/>
              </a:solidFill>
              <a:prstDash val="solid"/>
              <a:round/>
            </a:ln>
          </a:left>
          <a:right>
            <a:ln w="12700" cap="flat">
              <a:solidFill>
                <a:srgbClr val="434547"/>
              </a:solidFill>
              <a:prstDash val="solid"/>
              <a:round/>
            </a:ln>
          </a:right>
          <a:top>
            <a:ln w="50800" cap="flat">
              <a:solidFill>
                <a:srgbClr val="434547"/>
              </a:solidFill>
              <a:prstDash val="solid"/>
              <a:round/>
            </a:ln>
          </a:top>
          <a:bottom>
            <a:ln w="12700" cap="flat">
              <a:solidFill>
                <a:srgbClr val="434547"/>
              </a:solidFill>
              <a:prstDash val="solid"/>
              <a:round/>
            </a:ln>
          </a:bottom>
          <a:insideH>
            <a:ln w="12700" cap="flat">
              <a:solidFill>
                <a:srgbClr val="434547"/>
              </a:solidFill>
              <a:prstDash val="solid"/>
              <a:round/>
            </a:ln>
          </a:insideH>
          <a:insideV>
            <a:ln w="12700" cap="flat">
              <a:solidFill>
                <a:srgbClr val="43454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434547"/>
        </a:fontRef>
        <a:srgbClr val="434547"/>
      </a:tcTxStyle>
      <a:tcStyle>
        <a:tcBdr>
          <a:left>
            <a:ln w="12700" cap="flat">
              <a:solidFill>
                <a:srgbClr val="434547"/>
              </a:solidFill>
              <a:prstDash val="solid"/>
              <a:round/>
            </a:ln>
          </a:left>
          <a:right>
            <a:ln w="12700" cap="flat">
              <a:solidFill>
                <a:srgbClr val="434547"/>
              </a:solidFill>
              <a:prstDash val="solid"/>
              <a:round/>
            </a:ln>
          </a:right>
          <a:top>
            <a:ln w="12700" cap="flat">
              <a:solidFill>
                <a:srgbClr val="434547"/>
              </a:solidFill>
              <a:prstDash val="solid"/>
              <a:round/>
            </a:ln>
          </a:top>
          <a:bottom>
            <a:ln w="25400" cap="flat">
              <a:solidFill>
                <a:srgbClr val="434547"/>
              </a:solidFill>
              <a:prstDash val="solid"/>
              <a:round/>
            </a:ln>
          </a:bottom>
          <a:insideH>
            <a:ln w="12700" cap="flat">
              <a:solidFill>
                <a:srgbClr val="434547"/>
              </a:solidFill>
              <a:prstDash val="solid"/>
              <a:round/>
            </a:ln>
          </a:insideH>
          <a:insideV>
            <a:ln w="12700" cap="flat">
              <a:solidFill>
                <a:srgbClr val="434547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85" autoAdjust="0"/>
  </p:normalViewPr>
  <p:slideViewPr>
    <p:cSldViewPr snapToGrid="0">
      <p:cViewPr varScale="1">
        <p:scale>
          <a:sx n="85" d="100"/>
          <a:sy n="85" d="100"/>
        </p:scale>
        <p:origin x="74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378" latinLnBrk="0">
      <a:defRPr sz="1200">
        <a:latin typeface="+mn-lt"/>
        <a:ea typeface="+mn-ea"/>
        <a:cs typeface="+mn-cs"/>
        <a:sym typeface="Calibri"/>
      </a:defRPr>
    </a:lvl1pPr>
    <a:lvl2pPr indent="228600" defTabSz="914378" latinLnBrk="0">
      <a:defRPr sz="1200">
        <a:latin typeface="+mn-lt"/>
        <a:ea typeface="+mn-ea"/>
        <a:cs typeface="+mn-cs"/>
        <a:sym typeface="Calibri"/>
      </a:defRPr>
    </a:lvl2pPr>
    <a:lvl3pPr indent="457200" defTabSz="914378" latinLnBrk="0">
      <a:defRPr sz="1200">
        <a:latin typeface="+mn-lt"/>
        <a:ea typeface="+mn-ea"/>
        <a:cs typeface="+mn-cs"/>
        <a:sym typeface="Calibri"/>
      </a:defRPr>
    </a:lvl3pPr>
    <a:lvl4pPr indent="685800" defTabSz="914378" latinLnBrk="0">
      <a:defRPr sz="1200">
        <a:latin typeface="+mn-lt"/>
        <a:ea typeface="+mn-ea"/>
        <a:cs typeface="+mn-cs"/>
        <a:sym typeface="Calibri"/>
      </a:defRPr>
    </a:lvl4pPr>
    <a:lvl5pPr indent="914400" defTabSz="914378" latinLnBrk="0">
      <a:defRPr sz="1200">
        <a:latin typeface="+mn-lt"/>
        <a:ea typeface="+mn-ea"/>
        <a:cs typeface="+mn-cs"/>
        <a:sym typeface="Calibri"/>
      </a:defRPr>
    </a:lvl5pPr>
    <a:lvl6pPr indent="1143000" defTabSz="914378" latinLnBrk="0">
      <a:defRPr sz="1200">
        <a:latin typeface="+mn-lt"/>
        <a:ea typeface="+mn-ea"/>
        <a:cs typeface="+mn-cs"/>
        <a:sym typeface="Calibri"/>
      </a:defRPr>
    </a:lvl6pPr>
    <a:lvl7pPr indent="1371600" defTabSz="914378" latinLnBrk="0">
      <a:defRPr sz="1200">
        <a:latin typeface="+mn-lt"/>
        <a:ea typeface="+mn-ea"/>
        <a:cs typeface="+mn-cs"/>
        <a:sym typeface="Calibri"/>
      </a:defRPr>
    </a:lvl7pPr>
    <a:lvl8pPr indent="1600200" defTabSz="914378" latinLnBrk="0">
      <a:defRPr sz="1200">
        <a:latin typeface="+mn-lt"/>
        <a:ea typeface="+mn-ea"/>
        <a:cs typeface="+mn-cs"/>
        <a:sym typeface="Calibri"/>
      </a:defRPr>
    </a:lvl8pPr>
    <a:lvl9pPr indent="1828800" defTabSz="914378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/***</a:t>
            </a:r>
            <a:b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* 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释放锁</a:t>
            </a:r>
            <a:b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*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b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@Override</a:t>
            </a:r>
            <a:b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public void </a:t>
            </a:r>
            <a:r>
              <a:rPr lang="en-US" altLang="zh-CN" dirty="0" smtClean="0"/>
              <a:t>releaseLock() 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null </a:t>
            </a:r>
            <a:r>
              <a:rPr lang="en-US" altLang="zh-CN" dirty="0" smtClean="0"/>
              <a:t>!=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zkClient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zkClient</a:t>
            </a:r>
            <a:r>
              <a:rPr lang="en-US" altLang="zh-CN" dirty="0" smtClean="0"/>
              <a:t>.delete(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currentPath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zkClient</a:t>
            </a:r>
            <a:r>
              <a:rPr lang="en-US" altLang="zh-CN" dirty="0" smtClean="0"/>
              <a:t>.close();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/***</a:t>
            </a:r>
            <a:b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* 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获取锁</a:t>
            </a:r>
            <a:b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* </a:t>
            </a:r>
            <a:r>
              <a:rPr lang="en-US" altLang="zh-CN" sz="1200" b="1" i="1" dirty="0" smtClean="0">
                <a:effectLst/>
                <a:latin typeface="+mn-lt"/>
                <a:ea typeface="+mn-ea"/>
                <a:cs typeface="+mn-cs"/>
                <a:sym typeface="Calibri"/>
              </a:rPr>
              <a:t>@return</a:t>
            </a:r>
            <a:br>
              <a:rPr lang="en-US" altLang="zh-CN" sz="1200" b="1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1" i="1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*/</a:t>
            </a:r>
            <a:b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@Override</a:t>
            </a:r>
            <a:b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public boolean </a:t>
            </a:r>
            <a:r>
              <a:rPr lang="en-US" altLang="zh-CN" dirty="0" smtClean="0"/>
              <a:t>tryLock() 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//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如果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currentPath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为空则为第一次尝试加锁，第一次加锁赋值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currentPath</a:t>
            </a:r>
            <a:b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null </a:t>
            </a:r>
            <a:r>
              <a:rPr lang="en-US" altLang="zh-CN" dirty="0" smtClean="0"/>
              <a:t>==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currentPath </a:t>
            </a:r>
            <a:r>
              <a:rPr lang="en-US" altLang="zh-CN" dirty="0" smtClean="0"/>
              <a:t>||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""</a:t>
            </a:r>
            <a:r>
              <a:rPr lang="en-US" altLang="zh-CN" dirty="0" smtClean="0"/>
              <a:t>.equals(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currentPath</a:t>
            </a:r>
            <a:r>
              <a:rPr lang="en-US" altLang="zh-CN" dirty="0" smtClean="0"/>
              <a:t>))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//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在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path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下创建一个临时的顺序节点</a:t>
            </a:r>
            <a:b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currentPath </a:t>
            </a:r>
            <a:r>
              <a:rPr lang="en-US" altLang="zh-CN" dirty="0" smtClean="0"/>
              <a:t>=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zkClient</a:t>
            </a:r>
            <a:r>
              <a:rPr lang="en-US" altLang="zh-CN" dirty="0" smtClean="0"/>
              <a:t>.createEphemeralSequential(</a:t>
            </a:r>
            <a:r>
              <a:rPr lang="en-US" altLang="zh-CN" sz="1200" b="1" i="1" dirty="0" smtClean="0">
                <a:effectLst/>
                <a:latin typeface="+mn-lt"/>
                <a:ea typeface="+mn-ea"/>
                <a:cs typeface="+mn-cs"/>
                <a:sym typeface="Calibri"/>
              </a:rPr>
              <a:t>PATH</a:t>
            </a:r>
            <a:r>
              <a:rPr lang="en-US" altLang="zh-CN" dirty="0" smtClean="0"/>
              <a:t>+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"/"</a:t>
            </a:r>
            <a:r>
              <a:rPr lang="en-US" altLang="zh-CN" dirty="0" smtClean="0"/>
              <a:t>,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"lock"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//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获取所有的临时节点，并排序</a:t>
            </a:r>
            <a:b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  </a:t>
            </a:r>
            <a:r>
              <a:rPr lang="en-US" altLang="zh-CN" dirty="0" smtClean="0"/>
              <a:t>List&lt;String&gt; childrens =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zkClient</a:t>
            </a:r>
            <a:r>
              <a:rPr lang="en-US" altLang="zh-CN" dirty="0" smtClean="0"/>
              <a:t>.getChildren(</a:t>
            </a:r>
            <a:r>
              <a:rPr lang="en-US" altLang="zh-CN" sz="1200" b="1" i="1" dirty="0" smtClean="0">
                <a:effectLst/>
                <a:latin typeface="+mn-lt"/>
                <a:ea typeface="+mn-ea"/>
                <a:cs typeface="+mn-cs"/>
                <a:sym typeface="Calibri"/>
              </a:rPr>
              <a:t>PATH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Collections.</a:t>
            </a:r>
            <a:r>
              <a:rPr lang="en-US" altLang="zh-CN" i="1" dirty="0" smtClean="0">
                <a:effectLst/>
              </a:rPr>
              <a:t>sort</a:t>
            </a:r>
            <a:r>
              <a:rPr lang="en-US" altLang="zh-CN" dirty="0" smtClean="0"/>
              <a:t>(childrens);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currentPath</a:t>
            </a:r>
            <a:r>
              <a:rPr lang="en-US" altLang="zh-CN" dirty="0" smtClean="0"/>
              <a:t>.equals(</a:t>
            </a:r>
            <a:r>
              <a:rPr lang="en-US" altLang="zh-CN" sz="1200" b="1" i="1" dirty="0" smtClean="0">
                <a:effectLst/>
                <a:latin typeface="+mn-lt"/>
                <a:ea typeface="+mn-ea"/>
                <a:cs typeface="+mn-cs"/>
                <a:sym typeface="Calibri"/>
              </a:rPr>
              <a:t>PATH</a:t>
            </a:r>
            <a:r>
              <a:rPr lang="en-US" altLang="zh-CN" dirty="0" smtClean="0"/>
              <a:t>+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"/"</a:t>
            </a:r>
            <a:r>
              <a:rPr lang="en-US" altLang="zh-CN" dirty="0" smtClean="0"/>
              <a:t>+childrens.get(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en-US" altLang="zh-CN" dirty="0" smtClean="0"/>
              <a:t>)))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return true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else </a:t>
            </a:r>
            <a:r>
              <a:rPr lang="en-US" altLang="zh-CN" dirty="0" smtClean="0"/>
              <a:t>{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//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如果当前节点不是排名第一，则获取它前面的节点名称，并赋值给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beforePath</a:t>
            </a:r>
            <a:b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int </a:t>
            </a:r>
            <a:r>
              <a:rPr lang="en-US" altLang="zh-CN" dirty="0" smtClean="0"/>
              <a:t>pathLength = </a:t>
            </a:r>
            <a:r>
              <a:rPr lang="en-US" altLang="zh-CN" sz="1200" b="1" i="1" dirty="0" smtClean="0">
                <a:effectLst/>
                <a:latin typeface="+mn-lt"/>
                <a:ea typeface="+mn-ea"/>
                <a:cs typeface="+mn-cs"/>
                <a:sym typeface="Calibri"/>
              </a:rPr>
              <a:t>PATH</a:t>
            </a:r>
            <a:r>
              <a:rPr lang="en-US" altLang="zh-CN" dirty="0" smtClean="0"/>
              <a:t>.length();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int </a:t>
            </a:r>
            <a:r>
              <a:rPr lang="en-US" altLang="zh-CN" dirty="0" smtClean="0"/>
              <a:t>wz = Collections.</a:t>
            </a:r>
            <a:r>
              <a:rPr lang="en-US" altLang="zh-CN" i="1" dirty="0" smtClean="0">
                <a:effectLst/>
              </a:rPr>
              <a:t>binarySearch</a:t>
            </a:r>
            <a:r>
              <a:rPr lang="en-US" altLang="zh-CN" dirty="0" smtClean="0"/>
              <a:t>(childrens,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currentPath</a:t>
            </a:r>
            <a:r>
              <a:rPr lang="en-US" altLang="zh-CN" dirty="0" smtClean="0"/>
              <a:t>.substring(pathLength+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en-US" altLang="zh-CN" dirty="0" smtClean="0"/>
              <a:t>));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beforePath </a:t>
            </a:r>
            <a:r>
              <a:rPr lang="en-US" altLang="zh-CN" dirty="0" smtClean="0"/>
              <a:t>= </a:t>
            </a:r>
            <a:r>
              <a:rPr lang="en-US" altLang="zh-CN" sz="1200" b="1" i="1" dirty="0" smtClean="0">
                <a:effectLst/>
                <a:latin typeface="+mn-lt"/>
                <a:ea typeface="+mn-ea"/>
                <a:cs typeface="+mn-cs"/>
                <a:sym typeface="Calibri"/>
              </a:rPr>
              <a:t>PATH</a:t>
            </a:r>
            <a:r>
              <a:rPr lang="en-US" altLang="zh-CN" dirty="0" smtClean="0"/>
              <a:t>+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"/"</a:t>
            </a:r>
            <a:r>
              <a:rPr lang="en-US" altLang="zh-CN" dirty="0" smtClean="0"/>
              <a:t>+childrens.get(wz-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return false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/**</a:t>
            </a:r>
            <a:b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* 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监听</a:t>
            </a:r>
            <a:b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*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b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@Override</a:t>
            </a:r>
            <a:b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public void </a:t>
            </a:r>
            <a:r>
              <a:rPr lang="en-US" altLang="zh-CN" dirty="0" smtClean="0"/>
              <a:t>waitLock() {</a:t>
            </a:r>
            <a:br>
              <a:rPr lang="en-US" altLang="zh-CN" dirty="0" smtClean="0"/>
            </a:br>
            <a:r>
              <a:rPr lang="en-US" altLang="zh-CN" dirty="0" smtClean="0"/>
              <a:t>   IZkDataListener lIZkDataListener =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new </a:t>
            </a:r>
            <a:r>
              <a:rPr lang="en-US" altLang="zh-CN" dirty="0" smtClean="0"/>
              <a:t>IZkDataListener()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public void </a:t>
            </a:r>
            <a:r>
              <a:rPr lang="en-US" altLang="zh-CN" dirty="0" smtClean="0"/>
              <a:t>handleDataDeleted(String dataPath)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throws </a:t>
            </a:r>
            <a:r>
              <a:rPr lang="en-US" altLang="zh-CN" dirty="0" smtClean="0"/>
              <a:t>Exception {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null </a:t>
            </a:r>
            <a:r>
              <a:rPr lang="en-US" altLang="zh-CN" dirty="0" smtClean="0"/>
              <a:t>!=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countDownLatch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countDownLatch</a:t>
            </a:r>
            <a:r>
              <a:rPr lang="en-US" altLang="zh-CN" dirty="0" smtClean="0"/>
              <a:t>.countDown();</a:t>
            </a:r>
            <a:br>
              <a:rPr lang="en-US" altLang="zh-CN" dirty="0" smtClean="0"/>
            </a:br>
            <a:r>
              <a:rPr lang="en-US" altLang="zh-CN" dirty="0" smtClean="0"/>
              <a:t>         }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public void </a:t>
            </a:r>
            <a:r>
              <a:rPr lang="en-US" altLang="zh-CN" dirty="0" smtClean="0"/>
              <a:t>handleDataChange(String dataPath, Object data)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throws </a:t>
            </a:r>
            <a:r>
              <a:rPr lang="en-US" altLang="zh-CN" dirty="0" smtClean="0"/>
              <a:t>Exception {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  <a:br>
              <a:rPr lang="en-US" altLang="zh-CN" dirty="0" smtClean="0"/>
            </a:br>
            <a:r>
              <a:rPr lang="en-US" altLang="zh-CN" dirty="0" smtClean="0"/>
              <a:t>   };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//</a:t>
            </a: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监听前一个节点的变化</a:t>
            </a:r>
            <a:b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zkClient</a:t>
            </a:r>
            <a:r>
              <a:rPr lang="en-US" altLang="zh-CN" dirty="0" smtClean="0"/>
              <a:t>.subscribeDataChanges(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beforePath</a:t>
            </a:r>
            <a:r>
              <a:rPr lang="en-US" altLang="zh-CN" dirty="0" smtClean="0"/>
              <a:t>, lIZkDataListener);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zkClient</a:t>
            </a:r>
            <a:r>
              <a:rPr lang="en-US" altLang="zh-CN" dirty="0" smtClean="0"/>
              <a:t>.exists(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beforePath</a:t>
            </a:r>
            <a:r>
              <a:rPr lang="en-US" altLang="zh-CN" dirty="0" smtClean="0"/>
              <a:t>))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countDownLatch </a:t>
            </a:r>
            <a:r>
              <a:rPr lang="en-US" altLang="zh-CN" dirty="0" smtClean="0"/>
              <a:t>=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new </a:t>
            </a:r>
            <a:r>
              <a:rPr lang="en-US" altLang="zh-CN" dirty="0" smtClean="0"/>
              <a:t>CountDownLatch(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try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countDownLatch</a:t>
            </a:r>
            <a:r>
              <a:rPr lang="en-US" altLang="zh-CN" dirty="0" smtClean="0"/>
              <a:t>.await();</a:t>
            </a:r>
            <a:br>
              <a:rPr lang="en-US" altLang="zh-CN" dirty="0" smtClean="0"/>
            </a:br>
            <a:r>
              <a:rPr lang="en-US" altLang="zh-CN" dirty="0" smtClean="0"/>
              <a:t>      }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catch </a:t>
            </a:r>
            <a:r>
              <a:rPr lang="en-US" altLang="zh-CN" dirty="0" smtClean="0"/>
              <a:t>(InterruptedException e) {</a:t>
            </a:r>
            <a:br>
              <a:rPr lang="en-US" altLang="zh-CN" dirty="0" smtClean="0"/>
            </a:br>
            <a:r>
              <a:rPr lang="en-US" altLang="zh-CN" dirty="0" smtClean="0"/>
              <a:t>         e.printStackTrace();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zkClient</a:t>
            </a:r>
            <a:r>
              <a:rPr lang="en-US" altLang="zh-CN" dirty="0" smtClean="0"/>
              <a:t>.unsubscribeDataChanges(</a:t>
            </a:r>
            <a:r>
              <a:rPr lang="en-US" altLang="zh-CN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beforePath</a:t>
            </a:r>
            <a:r>
              <a:rPr lang="en-US" altLang="zh-CN" dirty="0" smtClean="0"/>
              <a:t>, lIZkDataListener);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24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6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矩形 65"/>
          <p:cNvSpPr/>
          <p:nvPr/>
        </p:nvSpPr>
        <p:spPr>
          <a:xfrm>
            <a:off x="0" y="1700213"/>
            <a:ext cx="9144000" cy="1857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椭圆 66"/>
          <p:cNvSpPr/>
          <p:nvPr/>
        </p:nvSpPr>
        <p:spPr>
          <a:xfrm>
            <a:off x="778668" y="1185862"/>
            <a:ext cx="2757490" cy="2757489"/>
          </a:xfrm>
          <a:prstGeom prst="ellipse">
            <a:avLst/>
          </a:prstGeom>
          <a:solidFill>
            <a:srgbClr val="293049"/>
          </a:solidFill>
          <a:ln w="762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109" y="1291828"/>
            <a:ext cx="2768204" cy="254555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35460" y="2706271"/>
            <a:ext cx="3810681" cy="331461"/>
          </a:xfrm>
          <a:prstGeom prst="rect">
            <a:avLst/>
          </a:prstGeom>
          <a:solidFill>
            <a:srgbClr val="293049"/>
          </a:solidFill>
        </p:spPr>
        <p:txBody>
          <a:bodyPr anchor="ctr"/>
          <a:lstStyle>
            <a:lvl1pPr marL="0" indent="0" algn="ctr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257175" algn="ctr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514350" algn="ctr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771525" algn="ctr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028700" algn="ctr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3594305" y="1970314"/>
            <a:ext cx="5429956" cy="70880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>
                <a:solidFill>
                  <a:srgbClr val="2930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46025" y="138031"/>
            <a:ext cx="7783477" cy="5970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30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7628469" y="273843"/>
            <a:ext cx="886884" cy="4358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30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1585382" y="273843"/>
            <a:ext cx="5949953" cy="435888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1574007" y="1581152"/>
            <a:ext cx="5995989" cy="926306"/>
          </a:xfrm>
          <a:prstGeom prst="rect">
            <a:avLst/>
          </a:prstGeom>
        </p:spPr>
        <p:txBody>
          <a:bodyPr anchor="b"/>
          <a:lstStyle>
            <a:lvl1pPr algn="ctr">
              <a:defRPr sz="2000">
                <a:solidFill>
                  <a:srgbClr val="414345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38170" y="2550317"/>
            <a:ext cx="3067664" cy="268110"/>
          </a:xfrm>
          <a:prstGeom prst="rect">
            <a:avLst/>
          </a:prstGeom>
          <a:solidFill>
            <a:srgbClr val="B2B4B6"/>
          </a:solidFill>
        </p:spPr>
        <p:txBody>
          <a:bodyPr anchor="ctr"/>
          <a:lstStyle>
            <a:lvl1pPr marL="0" indent="0" algn="ctr">
              <a:buClrTx/>
              <a:buSzTx/>
              <a:buNone/>
              <a:defRPr sz="900">
                <a:solidFill>
                  <a:srgbClr val="FFFFFF"/>
                </a:solidFill>
              </a:defRPr>
            </a:lvl1pPr>
            <a:lvl2pPr marL="0" indent="257175" algn="ctr">
              <a:buClrTx/>
              <a:buSzTx/>
              <a:buNone/>
              <a:defRPr sz="900">
                <a:solidFill>
                  <a:srgbClr val="FFFFFF"/>
                </a:solidFill>
              </a:defRPr>
            </a:lvl2pPr>
            <a:lvl3pPr marL="0" indent="514350" algn="ctr">
              <a:buClrTx/>
              <a:buSzTx/>
              <a:buNone/>
              <a:defRPr sz="900">
                <a:solidFill>
                  <a:srgbClr val="FFFFFF"/>
                </a:solidFill>
              </a:defRPr>
            </a:lvl3pPr>
            <a:lvl4pPr marL="0" indent="771525" algn="ctr">
              <a:buClrTx/>
              <a:buSzTx/>
              <a:buNone/>
              <a:defRPr sz="900">
                <a:solidFill>
                  <a:srgbClr val="FFFFFF"/>
                </a:solidFill>
              </a:defRPr>
            </a:lvl4pPr>
            <a:lvl5pPr marL="0" indent="1028700" algn="ctr">
              <a:buClrTx/>
              <a:buSzTx/>
              <a:buNone/>
              <a:defRPr sz="9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46025" y="138031"/>
            <a:ext cx="7783477" cy="5970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30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9867" y="933453"/>
            <a:ext cx="3810001" cy="369927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1727199" y="88899"/>
            <a:ext cx="6984077" cy="5377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30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4577" y="10322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000" b="1"/>
            </a:lvl1pPr>
            <a:lvl2pPr marL="0" indent="257175">
              <a:buClrTx/>
              <a:buSzTx/>
              <a:buNone/>
              <a:defRPr sz="1000" b="1"/>
            </a:lvl2pPr>
            <a:lvl3pPr marL="0" indent="514350">
              <a:buClrTx/>
              <a:buSzTx/>
              <a:buNone/>
              <a:defRPr sz="1000" b="1"/>
            </a:lvl3pPr>
            <a:lvl4pPr marL="0" indent="771525">
              <a:buClrTx/>
              <a:buSzTx/>
              <a:buNone/>
              <a:defRPr sz="1000" b="1"/>
            </a:lvl4pPr>
            <a:lvl5pPr marL="0" indent="1028700">
              <a:buClrTx/>
              <a:buSzTx/>
              <a:buNone/>
              <a:defRPr sz="10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23885" y="1032271"/>
            <a:ext cx="3887392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1000" b="1"/>
            </a:pPr>
            <a:endParaRPr/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846025" y="138031"/>
            <a:ext cx="7783477" cy="5970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30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58444" y="400052"/>
            <a:ext cx="2949178" cy="1200151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2930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115992" y="797723"/>
            <a:ext cx="4629151" cy="3655221"/>
          </a:xfrm>
          <a:prstGeom prst="rect">
            <a:avLst/>
          </a:prstGeom>
        </p:spPr>
        <p:txBody>
          <a:bodyPr/>
          <a:lstStyle>
            <a:lvl1pPr marL="271463" indent="-271463">
              <a:defRPr sz="1100"/>
            </a:lvl1pPr>
            <a:lvl2pPr marL="298609" indent="-298609">
              <a:defRPr sz="1100"/>
            </a:lvl2pPr>
            <a:lvl3pPr marL="671513" indent="-157163">
              <a:defRPr sz="1100"/>
            </a:lvl3pPr>
            <a:lvl4pPr marL="948333" indent="-176808">
              <a:defRPr sz="1100"/>
            </a:lvl4pPr>
            <a:lvl5pPr marL="1205508" indent="-176808">
              <a:defRPr sz="1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KSO_BC2"/>
          <p:cNvSpPr>
            <a:spLocks noGrp="1"/>
          </p:cNvSpPr>
          <p:nvPr>
            <p:ph type="body" sz="quarter" idx="13"/>
          </p:nvPr>
        </p:nvSpPr>
        <p:spPr>
          <a:xfrm>
            <a:off x="858443" y="1600202"/>
            <a:ext cx="2949180" cy="285869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900"/>
            </a:pPr>
            <a:endParaRPr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934644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2930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2" name="KSO_BC1"/>
          <p:cNvSpPr>
            <a:spLocks noGrp="1"/>
          </p:cNvSpPr>
          <p:nvPr>
            <p:ph type="pic" sz="half" idx="13"/>
          </p:nvPr>
        </p:nvSpPr>
        <p:spPr>
          <a:xfrm>
            <a:off x="4082124" y="740571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34644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900"/>
            </a:lvl1pPr>
            <a:lvl2pPr marL="0" indent="257175">
              <a:buClrTx/>
              <a:buSzTx/>
              <a:buNone/>
              <a:defRPr sz="900"/>
            </a:lvl2pPr>
            <a:lvl3pPr marL="0" indent="514350">
              <a:buClrTx/>
              <a:buSzTx/>
              <a:buNone/>
              <a:defRPr sz="900"/>
            </a:lvl3pPr>
            <a:lvl4pPr marL="0" indent="771525">
              <a:buClrTx/>
              <a:buSzTx/>
              <a:buNone/>
              <a:defRPr sz="900"/>
            </a:lvl4pPr>
            <a:lvl5pPr marL="0" indent="1028700">
              <a:buClrTx/>
              <a:buSzTx/>
              <a:buNone/>
              <a:defRPr sz="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BFB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" name="组合 5"/>
          <p:cNvGrpSpPr/>
          <p:nvPr/>
        </p:nvGrpSpPr>
        <p:grpSpPr>
          <a:xfrm>
            <a:off x="176213" y="214312"/>
            <a:ext cx="525067" cy="422674"/>
            <a:chOff x="37943" y="140890"/>
            <a:chExt cx="525066" cy="422672"/>
          </a:xfrm>
        </p:grpSpPr>
        <p:sp>
          <p:nvSpPr>
            <p:cNvPr id="4" name="等腰三角形 18"/>
            <p:cNvSpPr/>
            <p:nvPr/>
          </p:nvSpPr>
          <p:spPr>
            <a:xfrm rot="10800000">
              <a:off x="37943" y="140890"/>
              <a:ext cx="490538" cy="422673"/>
            </a:xfrm>
            <a:prstGeom prst="triangle">
              <a:avLst/>
            </a:prstGeom>
            <a:solidFill>
              <a:srgbClr val="434547">
                <a:alpha val="5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等腰三角形 19"/>
            <p:cNvSpPr/>
            <p:nvPr/>
          </p:nvSpPr>
          <p:spPr>
            <a:xfrm rot="10800000">
              <a:off x="249874" y="294481"/>
              <a:ext cx="313136" cy="269082"/>
            </a:xfrm>
            <a:prstGeom prst="triangle">
              <a:avLst/>
            </a:prstGeom>
            <a:solidFill>
              <a:srgbClr val="FFDE01">
                <a:alpha val="5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06732" y="176561"/>
            <a:ext cx="7783478" cy="59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850105"/>
            <a:ext cx="8139645" cy="3910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90" tIns="34290" rIns="34290" bIns="3429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14188" y="4854022"/>
            <a:ext cx="201163" cy="195581"/>
          </a:xfrm>
          <a:prstGeom prst="rect">
            <a:avLst/>
          </a:prstGeom>
          <a:ln w="12700">
            <a:miter lim="400000"/>
          </a:ln>
        </p:spPr>
        <p:txBody>
          <a:bodyPr wrap="none" lIns="34290" tIns="34290" rIns="34290" bIns="34290" anchor="ctr">
            <a:spAutoFit/>
          </a:bodyPr>
          <a:lstStyle>
            <a:lvl1pPr algn="r">
              <a:lnSpc>
                <a:spcPct val="100000"/>
              </a:lnSpc>
              <a:defRPr sz="900">
                <a:solidFill>
                  <a:srgbClr val="91929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5143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222324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5143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222324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5143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222324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5143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222324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5143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222324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5143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222324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5143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222324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5143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222324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5143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222324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71463" marR="0" indent="-271463" algn="just" defTabSz="514350" rtl="0" latinLnBrk="0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Tx/>
        <a:buChar char=""/>
        <a:tabLst/>
        <a:defRPr sz="2100" b="0" i="0" u="none" strike="noStrike" cap="none" spc="0" baseline="0">
          <a:ln>
            <a:noFill/>
          </a:ln>
          <a:solidFill>
            <a:srgbClr val="E09C00"/>
          </a:solidFill>
          <a:uFillTx/>
          <a:latin typeface="幼圆"/>
          <a:ea typeface="幼圆"/>
          <a:cs typeface="幼圆"/>
          <a:sym typeface="幼圆"/>
        </a:defRPr>
      </a:lvl1pPr>
      <a:lvl2pPr marL="407194" marR="0" indent="-407194" algn="just" defTabSz="514350" rtl="0" latinLnBrk="0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Tx/>
        <a:buChar char=" "/>
        <a:tabLst/>
        <a:defRPr sz="2100" b="0" i="0" u="none" strike="noStrike" cap="none" spc="0" baseline="0">
          <a:ln>
            <a:noFill/>
          </a:ln>
          <a:solidFill>
            <a:srgbClr val="E09C00"/>
          </a:solidFill>
          <a:uFillTx/>
          <a:latin typeface="幼圆"/>
          <a:ea typeface="幼圆"/>
          <a:cs typeface="幼圆"/>
          <a:sym typeface="幼圆"/>
        </a:defRPr>
      </a:lvl2pPr>
      <a:lvl3pPr marL="759836" marR="0" indent="-245486" algn="just" defTabSz="514350" rtl="0" latinLnBrk="0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E09C00"/>
          </a:solidFill>
          <a:uFillTx/>
          <a:latin typeface="幼圆"/>
          <a:ea typeface="幼圆"/>
          <a:cs typeface="幼圆"/>
          <a:sym typeface="幼圆"/>
        </a:defRPr>
      </a:lvl3pPr>
      <a:lvl4pPr marL="1041559" marR="0" indent="-270034" algn="just" defTabSz="514350" rtl="0" latinLnBrk="0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E09C00"/>
          </a:solidFill>
          <a:uFillTx/>
          <a:latin typeface="幼圆"/>
          <a:ea typeface="幼圆"/>
          <a:cs typeface="幼圆"/>
          <a:sym typeface="幼圆"/>
        </a:defRPr>
      </a:lvl4pPr>
      <a:lvl5pPr marL="1298734" marR="0" indent="-270034" algn="just" defTabSz="514350" rtl="0" latinLnBrk="0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E09C00"/>
          </a:solidFill>
          <a:uFillTx/>
          <a:latin typeface="幼圆"/>
          <a:ea typeface="幼圆"/>
          <a:cs typeface="幼圆"/>
          <a:sym typeface="幼圆"/>
        </a:defRPr>
      </a:lvl5pPr>
      <a:lvl6pPr marL="1555909" marR="0" indent="-270034" algn="just" defTabSz="514350" rtl="0" latinLnBrk="0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E09C00"/>
          </a:solidFill>
          <a:uFillTx/>
          <a:latin typeface="幼圆"/>
          <a:ea typeface="幼圆"/>
          <a:cs typeface="幼圆"/>
          <a:sym typeface="幼圆"/>
        </a:defRPr>
      </a:lvl6pPr>
      <a:lvl7pPr marL="1813084" marR="0" indent="-270034" algn="just" defTabSz="514350" rtl="0" latinLnBrk="0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E09C00"/>
          </a:solidFill>
          <a:uFillTx/>
          <a:latin typeface="幼圆"/>
          <a:ea typeface="幼圆"/>
          <a:cs typeface="幼圆"/>
          <a:sym typeface="幼圆"/>
        </a:defRPr>
      </a:lvl7pPr>
      <a:lvl8pPr marL="2070260" marR="0" indent="-270035" algn="just" defTabSz="514350" rtl="0" latinLnBrk="0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E09C00"/>
          </a:solidFill>
          <a:uFillTx/>
          <a:latin typeface="幼圆"/>
          <a:ea typeface="幼圆"/>
          <a:cs typeface="幼圆"/>
          <a:sym typeface="幼圆"/>
        </a:defRPr>
      </a:lvl8pPr>
      <a:lvl9pPr marL="2327435" marR="0" indent="-270035" algn="just" defTabSz="514350" rtl="0" latinLnBrk="0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E09C00"/>
          </a:solidFill>
          <a:uFillTx/>
          <a:latin typeface="幼圆"/>
          <a:ea typeface="幼圆"/>
          <a:cs typeface="幼圆"/>
          <a:sym typeface="幼圆"/>
        </a:defRPr>
      </a:lvl9pPr>
    </p:bodyStyle>
    <p:otherStyle>
      <a:lvl1pPr marL="0" marR="0" indent="0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189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378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565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754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5943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131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319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508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1"/>
          <p:cNvSpPr txBox="1">
            <a:spLocks noGrp="1"/>
          </p:cNvSpPr>
          <p:nvPr>
            <p:ph type="ctrTitle"/>
          </p:nvPr>
        </p:nvSpPr>
        <p:spPr>
          <a:xfrm>
            <a:off x="3851919" y="2031689"/>
            <a:ext cx="4968554" cy="75608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 altLang="zh-CN" dirty="0" smtClean="0"/>
              <a:t>Android</a:t>
            </a:r>
            <a:r>
              <a:rPr lang="zh-CN" altLang="en-US" dirty="0" smtClean="0"/>
              <a:t>数据绑定分享</a:t>
            </a:r>
            <a:endParaRPr dirty="0"/>
          </a:p>
        </p:txBody>
      </p:sp>
      <p:sp>
        <p:nvSpPr>
          <p:cNvPr id="122" name="TextBox 4"/>
          <p:cNvSpPr txBox="1"/>
          <p:nvPr/>
        </p:nvSpPr>
        <p:spPr>
          <a:xfrm>
            <a:off x="6660232" y="3721051"/>
            <a:ext cx="2016225" cy="34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latin typeface="微软雅黑"/>
                <a:ea typeface="微软雅黑"/>
                <a:cs typeface="微软雅黑"/>
                <a:sym typeface="微软雅黑"/>
              </a:rPr>
              <a:t>爱学习</a:t>
            </a:r>
            <a:r>
              <a:rPr dirty="0" smtClean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  <a:r>
              <a:rPr lang="zh-CN" altLang="en-US" dirty="0">
                <a:latin typeface="微软雅黑"/>
                <a:ea typeface="微软雅黑"/>
                <a:cs typeface="微软雅黑"/>
                <a:sym typeface="微软雅黑"/>
              </a:rPr>
              <a:t>王</a:t>
            </a:r>
            <a:r>
              <a:rPr lang="zh-CN" altLang="en-US" dirty="0" smtClean="0">
                <a:latin typeface="微软雅黑"/>
                <a:ea typeface="微软雅黑"/>
                <a:cs typeface="微软雅黑"/>
                <a:sym typeface="微软雅黑"/>
              </a:rPr>
              <a:t>华溢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23" name="副标题 6"/>
          <p:cNvSpPr txBox="1">
            <a:spLocks noGrp="1"/>
          </p:cNvSpPr>
          <p:nvPr>
            <p:ph type="subTitle" sz="quarter" idx="1"/>
          </p:nvPr>
        </p:nvSpPr>
        <p:spPr>
          <a:xfrm>
            <a:off x="4355975" y="2859782"/>
            <a:ext cx="3810682" cy="331461"/>
          </a:xfrm>
          <a:prstGeom prst="rect">
            <a:avLst/>
          </a:prstGeom>
        </p:spPr>
        <p:txBody>
          <a:bodyPr/>
          <a:lstStyle/>
          <a:p>
            <a:pPr defTabSz="442341">
              <a:spcBef>
                <a:spcPts val="700"/>
              </a:spcBef>
              <a:defRPr sz="1548"/>
            </a:pPr>
            <a:r>
              <a:rPr dirty="0" err="1"/>
              <a:t>爱学习学生端</a:t>
            </a:r>
            <a:endParaRPr dirty="0"/>
          </a:p>
        </p:txBody>
      </p:sp>
      <p:pic>
        <p:nvPicPr>
          <p:cNvPr id="1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97382"/>
            <a:ext cx="1944218" cy="649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3496765" cy="59530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zh-CN" altLang="en-US" dirty="0" smtClean="0"/>
              <a:t>分布式锁</a:t>
            </a:r>
            <a:r>
              <a:rPr lang="en-US" altLang="zh-CN" dirty="0" smtClean="0"/>
              <a:t>-zookeeper</a:t>
            </a:r>
            <a:r>
              <a:rPr lang="zh-CN" altLang="en-US" dirty="0"/>
              <a:t>实</a:t>
            </a:r>
            <a:r>
              <a:rPr lang="zh-CN" altLang="en-US" dirty="0" smtClean="0"/>
              <a:t>现原理</a:t>
            </a:r>
            <a:endParaRPr dirty="0"/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6415" y="4443957"/>
            <a:ext cx="648321" cy="54957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文本框 5"/>
          <p:cNvSpPr txBox="1"/>
          <p:nvPr/>
        </p:nvSpPr>
        <p:spPr>
          <a:xfrm>
            <a:off x="1130300" y="1155700"/>
            <a:ext cx="443865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37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434547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临时有序节点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434547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91437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zookeeper</a:t>
            </a:r>
            <a:r>
              <a:rPr lang="zh-CN" altLang="en-US" dirty="0" smtClean="0"/>
              <a:t>监</a:t>
            </a:r>
            <a:r>
              <a:rPr lang="zh-CN" altLang="en-US" dirty="0"/>
              <a:t>听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434547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633389"/>
            <a:ext cx="5495920" cy="43601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 1"/>
          <p:cNvSpPr txBox="1">
            <a:spLocks noGrp="1"/>
          </p:cNvSpPr>
          <p:nvPr>
            <p:ph type="title"/>
          </p:nvPr>
        </p:nvSpPr>
        <p:spPr>
          <a:xfrm>
            <a:off x="827584" y="123478"/>
            <a:ext cx="3903165" cy="59530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zh-CN" altLang="en-US" dirty="0"/>
              <a:t>分布式</a:t>
            </a:r>
            <a:r>
              <a:rPr lang="zh-CN" altLang="en-US" dirty="0" smtClean="0"/>
              <a:t>锁</a:t>
            </a:r>
            <a:r>
              <a:rPr lang="en-US" altLang="zh-CN" dirty="0" smtClean="0"/>
              <a:t>-zookeeper</a:t>
            </a:r>
            <a:r>
              <a:rPr lang="zh-CN" altLang="en-US" dirty="0" smtClean="0"/>
              <a:t>实现代码片段</a:t>
            </a:r>
            <a:endParaRPr dirty="0"/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6415" y="4443957"/>
            <a:ext cx="648321" cy="54957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&quot;format&quot;: &quot;prettier-eslint --write \&quot;src/**/*.js\&quot; \&quot;src/**/*.vue\&quot; \&quot;src/**/*.jsx\&quot; \&quot;src/**/*.less\&quot;&quot;,"/>
          <p:cNvSpPr txBox="1"/>
          <p:nvPr/>
        </p:nvSpPr>
        <p:spPr>
          <a:xfrm>
            <a:off x="374648" y="2094229"/>
            <a:ext cx="7175501" cy="54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lnSpc>
                <a:spcPts val="4300"/>
              </a:lnSpc>
              <a:defRPr sz="1600">
                <a:solidFill>
                  <a:srgbClr val="CFCFC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endParaRPr dirty="0">
              <a:solidFill>
                <a:srgbClr val="F8F8F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0" y="927100"/>
            <a:ext cx="5664200" cy="3562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37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434547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2" y="653942"/>
            <a:ext cx="4899571" cy="29719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1809750"/>
            <a:ext cx="4529673" cy="319154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1799480" cy="59530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 dirty="0" smtClean="0"/>
              <a:t>分布式锁总结</a:t>
            </a:r>
            <a:endParaRPr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31788"/>
              </p:ext>
            </p:extLst>
          </p:nvPr>
        </p:nvGraphicFramePr>
        <p:xfrm>
          <a:off x="1098550" y="1117600"/>
          <a:ext cx="6248400" cy="2793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365">
                  <a:extLst>
                    <a:ext uri="{9D8B030D-6E8A-4147-A177-3AD203B41FA5}">
                      <a16:colId xmlns:a16="http://schemas.microsoft.com/office/drawing/2014/main" val="1047196538"/>
                    </a:ext>
                  </a:extLst>
                </a:gridCol>
                <a:gridCol w="3150235">
                  <a:extLst>
                    <a:ext uri="{9D8B030D-6E8A-4147-A177-3AD203B41FA5}">
                      <a16:colId xmlns:a16="http://schemas.microsoft.com/office/drawing/2014/main" val="1859835918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681356436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100" dirty="0" smtClean="0"/>
                        <a:t>优点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100" dirty="0" smtClean="0"/>
                        <a:t>缺点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99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100" dirty="0" smtClean="0"/>
                        <a:t>数据库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1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操作简单、容易理解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1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存在单点问题、数据库性能够开销较大、不可重入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9794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1100" dirty="0" smtClean="0"/>
                        <a:t>redis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1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非阻塞、性能好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1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操作不好容易造成锁无法释放的情况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54638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1100" dirty="0" smtClean="0"/>
                        <a:t>zookeeper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1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集群可以透明解决单点问题，避免锁不被释放问题，同时锁可以重入。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1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性能不如缓存方式，吞吐量会随着</a:t>
                      </a:r>
                      <a:r>
                        <a:rPr lang="en-US" altLang="zh-CN" sz="11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zk</a:t>
                      </a:r>
                      <a:r>
                        <a:rPr lang="zh-CN" altLang="en-US" sz="11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集群规模变大而下降。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2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654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3"/>
          <p:cNvSpPr txBox="1"/>
          <p:nvPr/>
        </p:nvSpPr>
        <p:spPr>
          <a:xfrm>
            <a:off x="2699791" y="1995685"/>
            <a:ext cx="316835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4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6415" y="4443957"/>
            <a:ext cx="648321" cy="54957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681536" y="123478"/>
            <a:ext cx="2018256" cy="59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97500"/>
          </a:bodyPr>
          <a:lstStyle>
            <a:lvl1pPr marL="0" marR="0" indent="0" algn="ctr" defTabSz="51435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414345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l" defTabSz="51435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222324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l" defTabSz="51435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222324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l" defTabSz="51435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222324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l" defTabSz="51435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222324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l" defTabSz="51435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222324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l" defTabSz="51435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222324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l" defTabSz="51435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222324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l" defTabSz="51435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222324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zh-CN" altLang="en-US" dirty="0" smtClean="0"/>
              <a:t>分布式锁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1799480" cy="595305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 smtClean="0"/>
              <a:t>分布式锁</a:t>
            </a:r>
            <a:endParaRPr dirty="0"/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6415" y="4443957"/>
            <a:ext cx="648321" cy="54957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就是一个格式化代码的工具…"/>
          <p:cNvSpPr txBox="1"/>
          <p:nvPr/>
        </p:nvSpPr>
        <p:spPr>
          <a:xfrm>
            <a:off x="2226236" y="1414780"/>
            <a:ext cx="2644214" cy="133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80473" indent="-180473">
              <a:buSzPct val="60000"/>
              <a:buBlip>
                <a:blip r:embed="rId3"/>
              </a:buBlip>
            </a:pPr>
            <a:r>
              <a:rPr lang="en-US" dirty="0" smtClean="0"/>
              <a:t> </a:t>
            </a:r>
            <a:r>
              <a:rPr lang="zh-CN" altLang="en-US" dirty="0" smtClean="0"/>
              <a:t>数据库实现案例</a:t>
            </a:r>
            <a:endParaRPr dirty="0"/>
          </a:p>
          <a:p>
            <a:pPr marL="180473" indent="-180473">
              <a:buSzPct val="60000"/>
              <a:buBlip>
                <a:blip r:embed="rId3"/>
              </a:buBlip>
            </a:pPr>
            <a:r>
              <a:rPr lang="en-US" dirty="0" smtClean="0"/>
              <a:t> 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实现案例</a:t>
            </a:r>
            <a:endParaRPr lang="en-US" altLang="zh-CN" dirty="0">
              <a:solidFill>
                <a:schemeClr val="tx1"/>
              </a:solidFill>
            </a:endParaRPr>
          </a:p>
          <a:p>
            <a:pPr marL="180473" indent="-180473">
              <a:buSzPct val="60000"/>
              <a:buBlip>
                <a:blip r:embed="rId3"/>
              </a:buBlip>
            </a:pPr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r>
              <a:rPr lang="zh-CN" altLang="en-US" dirty="0" smtClean="0"/>
              <a:t>案例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1050" y="984250"/>
            <a:ext cx="4373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zh-CN" altLang="en-US" dirty="0"/>
              <a:t>悲观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sql</a:t>
            </a:r>
            <a:r>
              <a:rPr lang="zh-CN" altLang="en-US" dirty="0" smtClean="0"/>
              <a:t>优化</a:t>
            </a:r>
            <a:endParaRPr lang="en-US" altLang="zh-CN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2874465" cy="59530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zh-CN" altLang="en-US" dirty="0" smtClean="0"/>
              <a:t>分布式锁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数据库实现案例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89000"/>
            <a:ext cx="6037491" cy="40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35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2874465" cy="59530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zh-CN" altLang="en-US" dirty="0" smtClean="0"/>
              <a:t>分布式锁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数据库实现案例</a:t>
            </a:r>
            <a:endParaRPr dirty="0"/>
          </a:p>
        </p:txBody>
      </p:sp>
      <p:pic>
        <p:nvPicPr>
          <p:cNvPr id="1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6415" y="4443957"/>
            <a:ext cx="648321" cy="54957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&quot;vetur.format.defaultFormatter.html&quot;: &quot;js-beautify-html&quot;,…"/>
          <p:cNvSpPr txBox="1"/>
          <p:nvPr/>
        </p:nvSpPr>
        <p:spPr>
          <a:xfrm>
            <a:off x="827585" y="925829"/>
            <a:ext cx="759251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zh-CN" altLang="en-US" dirty="0" smtClean="0"/>
              <a:t>悲观锁</a:t>
            </a:r>
            <a:endParaRPr lang="en-US" altLang="zh-CN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 smtClean="0"/>
              <a:t>   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zh-CN" altLang="en-US" sz="1400" dirty="0" smtClean="0"/>
              <a:t>      某呼叫中心，要求现场出险报案后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分钟后，抢任务的形式优先处理到时间的数据。</a:t>
            </a:r>
            <a:r>
              <a:rPr lang="en-US" altLang="zh-CN" sz="1400" dirty="0" smtClean="0"/>
              <a:t>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 smtClean="0"/>
              <a:t>   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start </a:t>
            </a:r>
            <a:r>
              <a:rPr lang="en-US" altLang="zh-CN" sz="1400" dirty="0"/>
              <a:t>transaction 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\\</a:t>
            </a:r>
            <a:r>
              <a:rPr lang="zh-CN" altLang="en-US" sz="1400" dirty="0"/>
              <a:t>开始事务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zh-CN" altLang="en-US" sz="1400" dirty="0"/>
              <a:t>      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select </a:t>
            </a:r>
            <a:r>
              <a:rPr lang="en-US" altLang="zh-CN" sz="1400" dirty="0"/>
              <a:t>id,name from call_back where back_type =? and user_id is null order  by create_time desc </a:t>
            </a:r>
            <a:r>
              <a:rPr lang="en-US" altLang="zh-CN" sz="1400" dirty="0">
                <a:solidFill>
                  <a:srgbClr val="FF0000"/>
                </a:solidFill>
              </a:rPr>
              <a:t>for </a:t>
            </a:r>
            <a:r>
              <a:rPr lang="en-US" altLang="zh-CN" sz="1400" dirty="0" smtClean="0">
                <a:solidFill>
                  <a:srgbClr val="FF0000"/>
                </a:solidFill>
              </a:rPr>
              <a:t>update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\\</a:t>
            </a:r>
            <a:r>
              <a:rPr lang="zh-CN" altLang="en-US" sz="1400" dirty="0"/>
              <a:t>悲观锁查询数据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zh-CN" altLang="en-US" sz="1400" dirty="0"/>
              <a:t>      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update </a:t>
            </a:r>
            <a:r>
              <a:rPr lang="en-US" altLang="zh-CN" sz="1400" dirty="0"/>
              <a:t>call_back set user_id </a:t>
            </a:r>
            <a:r>
              <a:rPr lang="en-US" altLang="zh-CN" sz="1400" dirty="0" smtClean="0"/>
              <a:t>=? where id = ?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\\</a:t>
            </a:r>
            <a:r>
              <a:rPr lang="zh-CN" altLang="en-US" sz="1400" dirty="0"/>
              <a:t>数据修改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zh-CN" altLang="en-US" sz="1400" dirty="0"/>
              <a:t>      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\\</a:t>
            </a:r>
            <a:r>
              <a:rPr lang="zh-CN" altLang="en-US" sz="1400" dirty="0"/>
              <a:t>提交事务</a:t>
            </a:r>
            <a:endParaRPr lang="en-US" altLang="zh-CN" sz="1400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348" y="109803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zh-CN" altLang="en-US" dirty="0"/>
              <a:t>乐观锁</a:t>
            </a:r>
            <a:endParaRPr lang="en-US" altLang="zh-CN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2830015" cy="59530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zh-CN" altLang="en-US" dirty="0" smtClean="0"/>
              <a:t>分布式锁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数据库实现</a:t>
            </a:r>
            <a:r>
              <a:rPr lang="zh-CN" altLang="en-US" dirty="0"/>
              <a:t>案例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815076"/>
            <a:ext cx="5137150" cy="43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52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2830015" cy="59530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zh-CN" altLang="en-US" dirty="0" smtClean="0"/>
              <a:t>分布式锁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数据库实现</a:t>
            </a:r>
            <a:r>
              <a:rPr lang="zh-CN" altLang="en-US" dirty="0"/>
              <a:t>案例</a:t>
            </a:r>
            <a:endParaRPr dirty="0"/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6415" y="4443957"/>
            <a:ext cx="648321" cy="54957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&quot;vetur.format.defaultFormatter.html&quot;: &quot;js-beautify-html&quot;,…"/>
          <p:cNvSpPr txBox="1"/>
          <p:nvPr/>
        </p:nvSpPr>
        <p:spPr>
          <a:xfrm>
            <a:off x="827585" y="1300479"/>
            <a:ext cx="759251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zh-CN" altLang="en-US" dirty="0" smtClean="0"/>
              <a:t>乐</a:t>
            </a:r>
            <a:r>
              <a:rPr lang="zh-CN" altLang="en-US" dirty="0"/>
              <a:t>观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lang="en-US" altLang="zh-CN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 smtClean="0"/>
              <a:t>    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1400" dirty="0" smtClean="0"/>
              <a:t>某电商平台，库存系统更新商品库存</a:t>
            </a:r>
            <a:r>
              <a:rPr lang="en-US" altLang="zh-CN" dirty="0" smtClean="0"/>
              <a:t>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update bw_goods_stock set stock=stock-?,</a:t>
            </a:r>
            <a:r>
              <a:rPr lang="en-US" altLang="zh-CN" sz="1400" dirty="0" smtClean="0">
                <a:solidFill>
                  <a:srgbClr val="FF0000"/>
                </a:solidFill>
              </a:rPr>
              <a:t>version=version+1</a:t>
            </a:r>
            <a:r>
              <a:rPr lang="en-US" altLang="zh-CN" sz="1400" dirty="0" smtClean="0"/>
              <a:t>  where </a:t>
            </a:r>
            <a:r>
              <a:rPr lang="en-US" altLang="zh-CN" sz="1400" dirty="0"/>
              <a:t>id</a:t>
            </a:r>
            <a:r>
              <a:rPr lang="en-US" altLang="zh-CN" sz="1400" dirty="0" smtClean="0"/>
              <a:t>=? and </a:t>
            </a:r>
            <a:r>
              <a:rPr lang="en-US" altLang="zh-CN" sz="1400" dirty="0" smtClean="0">
                <a:solidFill>
                  <a:srgbClr val="FF0000"/>
                </a:solidFill>
              </a:rPr>
              <a:t>version =?    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4759" y="10091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 smtClean="0"/>
              <a:t>Redis</a:t>
            </a:r>
            <a:endParaRPr lang="en-US" altLang="zh-CN" dirty="0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2658565" cy="59530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zh-CN" altLang="en-US" dirty="0" smtClean="0"/>
              <a:t>分布式锁</a:t>
            </a:r>
            <a:r>
              <a:rPr lang="en-US" altLang="zh-CN" dirty="0" smtClean="0"/>
              <a:t>-redis</a:t>
            </a:r>
            <a:r>
              <a:rPr lang="zh-CN" altLang="en-US" dirty="0" smtClean="0"/>
              <a:t>实现案</a:t>
            </a:r>
            <a:r>
              <a:rPr lang="zh-CN" altLang="en-US" dirty="0"/>
              <a:t>例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50570"/>
            <a:ext cx="5524356" cy="47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6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2658565" cy="59530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zh-CN" altLang="en-US" dirty="0" smtClean="0"/>
              <a:t>分布式锁</a:t>
            </a:r>
            <a:r>
              <a:rPr lang="en-US" altLang="zh-CN" dirty="0" smtClean="0"/>
              <a:t>-redis</a:t>
            </a:r>
            <a:r>
              <a:rPr lang="zh-CN" altLang="en-US" dirty="0" smtClean="0"/>
              <a:t>实现案</a:t>
            </a:r>
            <a:r>
              <a:rPr lang="zh-CN" altLang="en-US" dirty="0"/>
              <a:t>例</a:t>
            </a:r>
            <a:endParaRPr dirty="0"/>
          </a:p>
        </p:txBody>
      </p:sp>
      <p:pic>
        <p:nvPicPr>
          <p:cNvPr id="1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6415" y="4443957"/>
            <a:ext cx="648321" cy="54957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&quot;vetur.format.defaultFormatter.html&quot;: &quot;js-beautify-html&quot;,…"/>
          <p:cNvSpPr txBox="1"/>
          <p:nvPr/>
        </p:nvSpPr>
        <p:spPr>
          <a:xfrm>
            <a:off x="1517650" y="1300478"/>
            <a:ext cx="4686300" cy="2706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lang="en-US" altLang="zh-CN" dirty="0" smtClean="0"/>
          </a:p>
        </p:txBody>
      </p:sp>
      <p:sp>
        <p:nvSpPr>
          <p:cNvPr id="6" name="&quot;vetur.format.defaultFormatter.html&quot;: &quot;js-beautify-html&quot;,…"/>
          <p:cNvSpPr txBox="1"/>
          <p:nvPr/>
        </p:nvSpPr>
        <p:spPr>
          <a:xfrm>
            <a:off x="827585" y="750638"/>
            <a:ext cx="759251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 smtClean="0"/>
              <a:t>Redis+lua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1400" dirty="0" smtClean="0"/>
              <a:t>某电商平台，秒杀扣库存，</a:t>
            </a:r>
            <a:r>
              <a:rPr lang="en-US" altLang="zh-CN" sz="1400" dirty="0" smtClean="0"/>
              <a:t>redis</a:t>
            </a:r>
            <a:r>
              <a:rPr lang="zh-CN" altLang="en-US" sz="1400" dirty="0" smtClean="0"/>
              <a:t>一主多从。</a:t>
            </a:r>
            <a:endParaRPr lang="en-US" altLang="zh-CN" sz="1400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>
              <a:lnSpc>
                <a:spcPct val="100000"/>
              </a:lnSpc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94" y="2000196"/>
            <a:ext cx="6045511" cy="21083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80" y="1692205"/>
            <a:ext cx="7207620" cy="27242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 1"/>
          <p:cNvSpPr txBox="1">
            <a:spLocks noGrp="1"/>
          </p:cNvSpPr>
          <p:nvPr>
            <p:ph type="title"/>
          </p:nvPr>
        </p:nvSpPr>
        <p:spPr>
          <a:xfrm>
            <a:off x="827585" y="123478"/>
            <a:ext cx="2741115" cy="59530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zh-CN" altLang="en-US" dirty="0"/>
              <a:t>分布</a:t>
            </a:r>
            <a:r>
              <a:rPr lang="zh-CN" altLang="en-US" dirty="0" smtClean="0"/>
              <a:t>式锁</a:t>
            </a:r>
            <a:r>
              <a:rPr lang="en-US" altLang="zh-CN" dirty="0" smtClean="0"/>
              <a:t>-redis</a:t>
            </a:r>
            <a:r>
              <a:rPr lang="zh-CN" altLang="en-US" dirty="0" smtClean="0"/>
              <a:t>实现案例</a:t>
            </a:r>
            <a:endParaRPr dirty="0"/>
          </a:p>
        </p:txBody>
      </p:sp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6415" y="4443957"/>
            <a:ext cx="648321" cy="54957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安装prettier…"/>
          <p:cNvSpPr txBox="1"/>
          <p:nvPr/>
        </p:nvSpPr>
        <p:spPr>
          <a:xfrm>
            <a:off x="927100" y="806450"/>
            <a:ext cx="6299200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Redlock</a:t>
            </a:r>
          </a:p>
          <a:p>
            <a:pPr>
              <a:buSzPct val="100000"/>
            </a:pPr>
            <a:r>
              <a:rPr lang="zh-CN" altLang="en-US" dirty="0" smtClean="0"/>
              <a:t>     场景：</a:t>
            </a:r>
            <a:endParaRPr lang="en-US" altLang="zh-CN" dirty="0" smtClean="0"/>
          </a:p>
          <a:p>
            <a:pPr>
              <a:buSzPct val="100000"/>
            </a:pPr>
            <a:r>
              <a:rPr lang="zh-CN" altLang="en-US" sz="1400" dirty="0" smtClean="0"/>
              <a:t>      某</a:t>
            </a:r>
            <a:r>
              <a:rPr lang="zh-CN" altLang="en-US" sz="1400" dirty="0"/>
              <a:t>电商平台，秒杀扣库存，</a:t>
            </a:r>
            <a:r>
              <a:rPr lang="en-US" altLang="zh-CN" sz="1400" dirty="0" smtClean="0"/>
              <a:t>redis</a:t>
            </a:r>
            <a:r>
              <a:rPr lang="zh-CN" altLang="en-US" sz="1400" dirty="0" smtClean="0"/>
              <a:t>多主，弥补</a:t>
            </a:r>
            <a:r>
              <a:rPr lang="en-US" altLang="zh-CN" sz="1400" dirty="0" smtClean="0"/>
              <a:t>redis+lua</a:t>
            </a:r>
            <a:r>
              <a:rPr lang="zh-CN" altLang="en-US" sz="1400" dirty="0" smtClean="0"/>
              <a:t>方案的不足。</a:t>
            </a:r>
            <a:endParaRPr lang="en-US" altLang="zh-CN" sz="1400" dirty="0" smtClean="0"/>
          </a:p>
          <a:p>
            <a:pPr>
              <a:buSzPct val="100000"/>
            </a:pPr>
            <a:r>
              <a:rPr lang="zh-CN" altLang="en-US" dirty="0" smtClean="0"/>
              <a:t>     代码：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03" y="2133477"/>
            <a:ext cx="4730993" cy="47754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434547"/>
      </a:dk1>
      <a:lt1>
        <a:srgbClr val="FFFFFF"/>
      </a:lt1>
      <a:dk2>
        <a:srgbClr val="A7A7A7"/>
      </a:dk2>
      <a:lt2>
        <a:srgbClr val="535353"/>
      </a:lt2>
      <a:accent1>
        <a:srgbClr val="FFBF2B"/>
      </a:accent1>
      <a:accent2>
        <a:srgbClr val="E7A139"/>
      </a:accent2>
      <a:accent3>
        <a:srgbClr val="A3C95F"/>
      </a:accent3>
      <a:accent4>
        <a:srgbClr val="6BB599"/>
      </a:accent4>
      <a:accent5>
        <a:srgbClr val="72A4B6"/>
      </a:accent5>
      <a:accent6>
        <a:srgbClr val="C00000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7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3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78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3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F2B"/>
      </a:accent1>
      <a:accent2>
        <a:srgbClr val="E7A139"/>
      </a:accent2>
      <a:accent3>
        <a:srgbClr val="A3C95F"/>
      </a:accent3>
      <a:accent4>
        <a:srgbClr val="6BB599"/>
      </a:accent4>
      <a:accent5>
        <a:srgbClr val="72A4B6"/>
      </a:accent5>
      <a:accent6>
        <a:srgbClr val="C00000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7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3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78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3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346</Words>
  <Application>Microsoft Office PowerPoint</Application>
  <PresentationFormat>全屏显示(16:9)</PresentationFormat>
  <Paragraphs>66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Source Code Pro</vt:lpstr>
      <vt:lpstr>微软雅黑</vt:lpstr>
      <vt:lpstr>幼圆</vt:lpstr>
      <vt:lpstr>Arial</vt:lpstr>
      <vt:lpstr>Calibri</vt:lpstr>
      <vt:lpstr>Trebuchet MS</vt:lpstr>
      <vt:lpstr>A000120140530A99PPBG</vt:lpstr>
      <vt:lpstr>Android数据绑定分享</vt:lpstr>
      <vt:lpstr>分布式锁</vt:lpstr>
      <vt:lpstr>分布式锁-数据库实现案例</vt:lpstr>
      <vt:lpstr>分布式锁-数据库实现案例</vt:lpstr>
      <vt:lpstr>分布式锁-数据库实现案例</vt:lpstr>
      <vt:lpstr>分布式锁-数据库实现案例</vt:lpstr>
      <vt:lpstr>分布式锁-redis实现案例</vt:lpstr>
      <vt:lpstr>分布式锁-redis实现案例</vt:lpstr>
      <vt:lpstr>分布式锁-redis实现案例</vt:lpstr>
      <vt:lpstr>分布式锁-zookeeper实现原理</vt:lpstr>
      <vt:lpstr>分布式锁-zookeeper实现代码片段</vt:lpstr>
      <vt:lpstr>分布式锁总结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分布式锁技术享</dc:title>
  <cp:lastModifiedBy>592927821@qq.com</cp:lastModifiedBy>
  <cp:revision>57</cp:revision>
  <dcterms:modified xsi:type="dcterms:W3CDTF">2020-07-28T11:20:47Z</dcterms:modified>
</cp:coreProperties>
</file>