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10287000" cx="18288000"/>
  <p:notesSz cx="6858000" cy="9144000"/>
  <p:embeddedFontLst>
    <p:embeddedFont>
      <p:font typeface="Roboto Mono Light"/>
      <p:regular r:id="rId15"/>
      <p:bold r:id="rId16"/>
      <p:italic r:id="rId17"/>
      <p:boldItalic r:id="rId18"/>
    </p:embeddedFont>
    <p:embeddedFont>
      <p:font typeface="Open Sans Light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7832A2-315F-48DA-8202-0F98604D93AD}">
  <a:tblStyle styleId="{407832A2-315F-48DA-8202-0F98604D93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Light-bold.fntdata"/><Relationship Id="rId22" Type="http://schemas.openxmlformats.org/officeDocument/2006/relationships/font" Target="fonts/OpenSansLight-boldItalic.fntdata"/><Relationship Id="rId21" Type="http://schemas.openxmlformats.org/officeDocument/2006/relationships/font" Target="fonts/OpenSansLight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MonoLight-regular.fntdata"/><Relationship Id="rId14" Type="http://schemas.openxmlformats.org/officeDocument/2006/relationships/slide" Target="slides/slide8.xml"/><Relationship Id="rId17" Type="http://schemas.openxmlformats.org/officeDocument/2006/relationships/font" Target="fonts/RobotoMonoLight-italic.fntdata"/><Relationship Id="rId16" Type="http://schemas.openxmlformats.org/officeDocument/2006/relationships/font" Target="fonts/RobotoMonoLight-bold.fntdata"/><Relationship Id="rId19" Type="http://schemas.openxmlformats.org/officeDocument/2006/relationships/font" Target="fonts/OpenSansLight-regular.fntdata"/><Relationship Id="rId18" Type="http://schemas.openxmlformats.org/officeDocument/2006/relationships/font" Target="fonts/RobotoMonoLigh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5b2e72063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305b2e72063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7515110cb_1_20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57515110cb_1_20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5561c26ba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15561c26ba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5561c26ba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15561c26ba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5561c26ba_0_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15561c26ba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5561c26ba_0_8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15561c26ba_0_8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5561c26ba_0_1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15561c26ba_0_10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5561c26ba_0_1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15561c26ba_0_1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a Lesson Title ">
  <p:cSld name="TITLE_1"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-3409" l="0" r="0" t="3419"/>
          <a:stretch/>
        </p:blipFill>
        <p:spPr>
          <a:xfrm>
            <a:off x="1239650" y="1254250"/>
            <a:ext cx="2877300" cy="54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1225200" y="2813950"/>
            <a:ext cx="10070400" cy="247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Open Sans Light"/>
              <a:buNone/>
              <a:defRPr sz="9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Open Sans Light"/>
              <a:buNone/>
              <a:defRPr sz="100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1225200" y="5937550"/>
            <a:ext cx="100704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256200" y="5959675"/>
            <a:ext cx="10039800" cy="83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grpSp>
        <p:nvGrpSpPr>
          <p:cNvPr id="15" name="Google Shape;15;p2"/>
          <p:cNvGrpSpPr/>
          <p:nvPr/>
        </p:nvGrpSpPr>
        <p:grpSpPr>
          <a:xfrm>
            <a:off x="1232067" y="1034380"/>
            <a:ext cx="3497101" cy="986219"/>
            <a:chOff x="989538" y="1051025"/>
            <a:chExt cx="3377536" cy="952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/>
            </a:blip>
            <a:srcRect b="-3409" l="0" r="0" t="3419"/>
            <a:stretch/>
          </p:blipFill>
          <p:spPr>
            <a:xfrm>
              <a:off x="1239650" y="1254250"/>
              <a:ext cx="2877300" cy="5460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>
              <a:off x="995600" y="1051025"/>
              <a:ext cx="3365400" cy="952500"/>
            </a:xfrm>
            <a:prstGeom prst="rect">
              <a:avLst/>
            </a:prstGeom>
            <a:solidFill>
              <a:srgbClr val="171A53"/>
            </a:solidFill>
            <a:ln cap="flat" cmpd="sng" w="9525">
              <a:solidFill>
                <a:srgbClr val="171A5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82850" lIns="182850" spcFirstLastPara="1" rIns="182850" wrap="square" tIns="1828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800">
                <a:solidFill>
                  <a:srgbClr val="171A5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89538" y="1058076"/>
              <a:ext cx="3377536" cy="938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Dual Code">
  <p:cSld name="TITLE_AND_BODY_1_1_1_1_2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" name="Google Shape;9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1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85800" y="1554750"/>
            <a:ext cx="8241000" cy="69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9361350" y="1554750"/>
            <a:ext cx="8241000" cy="69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pos="5623">
          <p15:clr>
            <a:schemeClr val="accent1"/>
          </p15:clr>
        </p15:guide>
        <p15:guide id="9" pos="5897">
          <p15:clr>
            <a:schemeClr val="accent1"/>
          </p15:clr>
        </p15:guide>
        <p15:guide id="10" orient="horz" pos="3240">
          <p15:clr>
            <a:srgbClr val="E46962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. Quote Full Card">
  <p:cSld name="CUSTOM_1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 flipH="1">
            <a:off x="1285650" y="1009650"/>
            <a:ext cx="15717000" cy="8268000"/>
          </a:xfrm>
          <a:prstGeom prst="round2DiagRect">
            <a:avLst>
              <a:gd fmla="val 20143" name="adj1"/>
              <a:gd fmla="val 0" name="adj2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2110650" y="1908000"/>
            <a:ext cx="14067000" cy="6471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533400" lvl="0" marL="4572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indent="-533400" lvl="1" marL="9144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indent="-533400" lvl="2" marL="13716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indent="-533400" lvl="3" marL="18288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indent="-533400" lvl="4" marL="22860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indent="-533400" lvl="5" marL="27432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indent="-533400" lvl="6" marL="32004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●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indent="-533400" lvl="7" marL="36576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○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indent="-533400" lvl="8" marL="4114800" rtl="0" algn="ctr">
              <a:spcBef>
                <a:spcPts val="0"/>
              </a:spcBef>
              <a:spcAft>
                <a:spcPts val="0"/>
              </a:spcAft>
              <a:buSzPts val="4800"/>
              <a:buFont typeface="Open Sans Light"/>
              <a:buChar char="■"/>
              <a:defRPr sz="4800"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.b Lesson Title (Designer or Producer Only)">
  <p:cSld name="SECTION_HEADER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18288000" cy="10286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1225200" y="3735300"/>
            <a:ext cx="15837600" cy="28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600"/>
              <a:buFont typeface="Open Sans Light"/>
              <a:buNone/>
              <a:defRPr sz="76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Open Sans Light"/>
              <a:buNone/>
              <a:defRPr sz="7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/>
        </p:txBody>
      </p:sp>
      <p:sp>
        <p:nvSpPr>
          <p:cNvPr id="23" name="Google Shape;23;p3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Google Shape;2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a Full Bullet">
  <p:cSld name="TITLE_AND_BODY_1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85825" y="1828800"/>
            <a:ext cx="169164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" name="Google Shape;30;p4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936">
          <p15:clr>
            <a:schemeClr val="accent1"/>
          </p15:clr>
        </p15:guide>
        <p15:guide id="6" orient="horz" pos="5328">
          <p15:clr>
            <a:schemeClr val="accent1"/>
          </p15:clr>
        </p15:guide>
        <p15:guide id="7" orient="horz" pos="1152">
          <p15:clr>
            <a:schemeClr val="accent1"/>
          </p15:clr>
        </p15:guide>
        <p15:guide id="8" pos="5760">
          <p15:clr>
            <a:srgbClr val="E46962"/>
          </p15:clr>
        </p15:guide>
        <p15:guide id="9" orient="horz" pos="313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g Full Graphic">
  <p:cSld name="TITLE_ONLY_1_1_1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/>
          <p:nvPr/>
        </p:nvSpPr>
        <p:spPr>
          <a:xfrm>
            <a:off x="300" y="0"/>
            <a:ext cx="18288000" cy="113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5"/>
          <p:cNvSpPr txBox="1"/>
          <p:nvPr>
            <p:ph type="title"/>
          </p:nvPr>
        </p:nvSpPr>
        <p:spPr>
          <a:xfrm>
            <a:off x="685800" y="0"/>
            <a:ext cx="16916400" cy="11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 Light"/>
              <a:buNone/>
              <a:defRPr sz="48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7750" y="9434275"/>
            <a:ext cx="2619803" cy="62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5760">
          <p15:clr>
            <a:schemeClr val="accent1"/>
          </p15:clr>
        </p15:guide>
        <p15:guide id="4" orient="horz" pos="717">
          <p15:clr>
            <a:schemeClr val="accent1"/>
          </p15:clr>
        </p15:guide>
        <p15:guide id="5" pos="5760">
          <p15:clr>
            <a:srgbClr val="E46962"/>
          </p15:clr>
        </p15:guide>
        <p15:guide id="6" orient="horz" pos="324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b Third Card">
  <p:cSld name="TITLE_AND_BODY_1_1_1_3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9" name="Google Shape;3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11623800" y="684300"/>
            <a:ext cx="5978400" cy="7774200"/>
          </a:xfrm>
          <a:prstGeom prst="round1Rect">
            <a:avLst>
              <a:gd fmla="val 28421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6"/>
          <p:cNvSpPr txBox="1"/>
          <p:nvPr/>
        </p:nvSpPr>
        <p:spPr>
          <a:xfrm>
            <a:off x="12058350" y="1523388"/>
            <a:ext cx="39150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t/>
            </a:r>
            <a:endParaRPr b="1" sz="26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12058350" y="2629500"/>
            <a:ext cx="5109600" cy="539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12058350" y="1120500"/>
            <a:ext cx="4868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685800" y="307975"/>
            <a:ext cx="102522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3" type="body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760">
          <p15:clr>
            <a:schemeClr val="accent1"/>
          </p15:clr>
        </p15:guide>
        <p15:guide id="5" orient="horz" pos="5328">
          <p15:clr>
            <a:schemeClr val="accent1"/>
          </p15:clr>
        </p15:guide>
        <p15:guide id="6" pos="10814">
          <p15:clr>
            <a:schemeClr val="accent1"/>
          </p15:clr>
        </p15:guide>
        <p15:guide id="7" pos="7596">
          <p15:clr>
            <a:schemeClr val="accent1"/>
          </p15:clr>
        </p15:guide>
        <p15:guide id="8" orient="horz" pos="5054">
          <p15:clr>
            <a:schemeClr val="accent2"/>
          </p15:clr>
        </p15:guide>
        <p15:guide id="9" pos="6890">
          <p15:clr>
            <a:schemeClr val="accent1"/>
          </p15:clr>
        </p15:guide>
        <p15:guide id="10" pos="7322">
          <p15:clr>
            <a:schemeClr val="accent1"/>
          </p15:clr>
        </p15:guide>
        <p15:guide id="11" orient="horz" pos="1152">
          <p15:clr>
            <a:schemeClr val="accent2"/>
          </p15:clr>
        </p15:guide>
        <p15:guide id="12" orient="horz" pos="939">
          <p15:clr>
            <a:schemeClr val="accent1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c Half Card">
  <p:cSld name="TITLE_AND_BODY_1_1_1_2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7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9829800" y="684300"/>
            <a:ext cx="7772400" cy="77742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10264500" y="2194800"/>
            <a:ext cx="6903000" cy="582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2" type="subTitle"/>
          </p:nvPr>
        </p:nvSpPr>
        <p:spPr>
          <a:xfrm>
            <a:off x="10264500" y="1120500"/>
            <a:ext cx="6662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>
            <a:off x="685800" y="307975"/>
            <a:ext cx="95790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3" type="body"/>
          </p:nvPr>
        </p:nvSpPr>
        <p:spPr>
          <a:xfrm>
            <a:off x="685825" y="1828800"/>
            <a:ext cx="10252200" cy="662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432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10814">
          <p15:clr>
            <a:schemeClr val="accent1"/>
          </p15:clr>
        </p15:guide>
        <p15:guide id="6" pos="6466">
          <p15:clr>
            <a:schemeClr val="accent1"/>
          </p15:clr>
        </p15:guide>
        <p15:guide id="7" orient="horz" pos="5054">
          <p15:clr>
            <a:schemeClr val="accent2"/>
          </p15:clr>
        </p15:guide>
        <p15:guide id="8" pos="5760">
          <p15:clr>
            <a:schemeClr val="accent1"/>
          </p15:clr>
        </p15:guide>
        <p15:guide id="9" pos="6192">
          <p15:clr>
            <a:schemeClr val="accent1"/>
          </p15:clr>
        </p15:guide>
        <p15:guide id="10" orient="horz" pos="1152">
          <p15:clr>
            <a:schemeClr val="accent2"/>
          </p15:clr>
        </p15:guide>
        <p15:guide id="11" orient="horz" pos="939">
          <p15:clr>
            <a:schemeClr val="accent1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e Dual Card">
  <p:cSld name="CUSTOM_1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8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9487100" y="684300"/>
            <a:ext cx="8115000" cy="77742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8"/>
          <p:cNvSpPr/>
          <p:nvPr/>
        </p:nvSpPr>
        <p:spPr>
          <a:xfrm flipH="1" rot="-5400000">
            <a:off x="846450" y="495600"/>
            <a:ext cx="7786200" cy="81378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120500" y="1935300"/>
            <a:ext cx="7245600" cy="60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" type="subTitle"/>
          </p:nvPr>
        </p:nvSpPr>
        <p:spPr>
          <a:xfrm>
            <a:off x="1120500" y="1007100"/>
            <a:ext cx="7245600" cy="6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9921800" y="1935300"/>
            <a:ext cx="7245600" cy="60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subTitle"/>
          </p:nvPr>
        </p:nvSpPr>
        <p:spPr>
          <a:xfrm>
            <a:off x="9921800" y="1007100"/>
            <a:ext cx="7245600" cy="6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b="1" sz="3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880">
          <p15:clr>
            <a:srgbClr val="FF0000"/>
          </p15:clr>
        </p15:guide>
        <p15:guide id="2" pos="5760">
          <p15:clr>
            <a:srgbClr val="FF0000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5553">
          <p15:clr>
            <a:schemeClr val="accent1"/>
          </p15:clr>
        </p15:guide>
        <p15:guide id="6" pos="597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pos="706">
          <p15:clr>
            <a:schemeClr val="accent1"/>
          </p15:clr>
        </p15:guide>
        <p15:guide id="10" pos="5275">
          <p15:clr>
            <a:schemeClr val="accent1"/>
          </p15:clr>
        </p15:guide>
        <p15:guide id="11" pos="6250">
          <p15:clr>
            <a:schemeClr val="accent1"/>
          </p15:clr>
        </p15:guide>
        <p15:guide id="12" pos="10814">
          <p15:clr>
            <a:schemeClr val="accent1"/>
          </p15:clr>
        </p15:guide>
        <p15:guide id="13" orient="horz" pos="1219">
          <p15:clr>
            <a:schemeClr val="accent2"/>
          </p15:clr>
        </p15:guide>
        <p15:guide id="14" orient="horz" pos="5054">
          <p15:clr>
            <a:schemeClr val="accent2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.f Triple Card ">
  <p:cSld name="CUSTOM_1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9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1" name="Google Shape;7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9"/>
          <p:cNvSpPr/>
          <p:nvPr/>
        </p:nvSpPr>
        <p:spPr>
          <a:xfrm>
            <a:off x="-250" y="0"/>
            <a:ext cx="18288000" cy="9144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6547175" y="1935900"/>
            <a:ext cx="5193600" cy="65226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685800" y="1935900"/>
            <a:ext cx="5193600" cy="65226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12408550" y="1935900"/>
            <a:ext cx="5193600" cy="6522600"/>
          </a:xfrm>
          <a:prstGeom prst="round1Rect">
            <a:avLst>
              <a:gd fmla="val 22136" name="adj"/>
            </a:avLst>
          </a:prstGeom>
          <a:solidFill>
            <a:srgbClr val="F0F0F0"/>
          </a:solidFill>
          <a:ln>
            <a:noFill/>
          </a:ln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1120500" y="3278700"/>
            <a:ext cx="4324200" cy="44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subTitle"/>
          </p:nvPr>
        </p:nvSpPr>
        <p:spPr>
          <a:xfrm>
            <a:off x="113475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78" name="Google Shape;78;p9"/>
          <p:cNvSpPr txBox="1"/>
          <p:nvPr>
            <p:ph idx="3" type="body"/>
          </p:nvPr>
        </p:nvSpPr>
        <p:spPr>
          <a:xfrm>
            <a:off x="6981875" y="3278700"/>
            <a:ext cx="4324200" cy="44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4" type="subTitle"/>
          </p:nvPr>
        </p:nvSpPr>
        <p:spPr>
          <a:xfrm>
            <a:off x="6996125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80" name="Google Shape;80;p9"/>
          <p:cNvSpPr txBox="1"/>
          <p:nvPr>
            <p:ph idx="5" type="body"/>
          </p:nvPr>
        </p:nvSpPr>
        <p:spPr>
          <a:xfrm>
            <a:off x="12843250" y="3278700"/>
            <a:ext cx="4324200" cy="448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●"/>
              <a:defRPr>
                <a:solidFill>
                  <a:schemeClr val="dk1"/>
                </a:solidFill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6" type="subTitle"/>
          </p:nvPr>
        </p:nvSpPr>
        <p:spPr>
          <a:xfrm>
            <a:off x="12857500" y="2271600"/>
            <a:ext cx="4295400" cy="671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b="1" sz="2600"/>
            </a:lvl9pPr>
          </a:lstStyle>
          <a:p/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600"/>
              <a:buFont typeface="Open Sans Light"/>
              <a:buNone/>
              <a:defRPr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55">
          <p15:clr>
            <a:srgbClr val="FF0000"/>
          </p15:clr>
        </p15:guide>
        <p15:guide id="2" pos="4124">
          <p15:clr>
            <a:schemeClr val="accent1"/>
          </p15:clr>
        </p15:guide>
        <p15:guide id="3" pos="423">
          <p15:clr>
            <a:schemeClr val="accent1"/>
          </p15:clr>
        </p15:guide>
        <p15:guide id="4" orient="horz" pos="423">
          <p15:clr>
            <a:schemeClr val="accent1"/>
          </p15:clr>
        </p15:guide>
        <p15:guide id="5" pos="3703">
          <p15:clr>
            <a:schemeClr val="accent1"/>
          </p15:clr>
        </p15:guide>
        <p15:guide id="6" pos="7396">
          <p15:clr>
            <a:schemeClr val="accent1"/>
          </p15:clr>
        </p15:guide>
        <p15:guide id="7" orient="horz" pos="5328">
          <p15:clr>
            <a:schemeClr val="accent1"/>
          </p15:clr>
        </p15:guide>
        <p15:guide id="8" pos="11088">
          <p15:clr>
            <a:schemeClr val="accent1"/>
          </p15:clr>
        </p15:guide>
        <p15:guide id="9" orient="horz" pos="1219">
          <p15:clr>
            <a:schemeClr val="accent1"/>
          </p15:clr>
        </p15:guide>
        <p15:guide id="10" pos="7816">
          <p15:clr>
            <a:schemeClr val="accent1"/>
          </p15:clr>
        </p15:guide>
        <p15:guide id="11" orient="horz" pos="939">
          <p15:clr>
            <a:schemeClr val="accent1"/>
          </p15:clr>
        </p15:guide>
        <p15:guide id="12" pos="2068">
          <p15:clr>
            <a:srgbClr val="E46962"/>
          </p15:clr>
        </p15:guide>
        <p15:guide id="13" pos="5760">
          <p15:clr>
            <a:srgbClr val="E46962"/>
          </p15:clr>
        </p15:guide>
        <p15:guide id="14" pos="9452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. Code">
  <p:cSld name="TITLE_AND_BODY_1_1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9144000"/>
            <a:ext cx="182880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/>
          <p:nvPr/>
        </p:nvSpPr>
        <p:spPr>
          <a:xfrm>
            <a:off x="576900" y="9439925"/>
            <a:ext cx="2610600" cy="620100"/>
          </a:xfrm>
          <a:prstGeom prst="rect">
            <a:avLst/>
          </a:prstGeom>
          <a:solidFill>
            <a:srgbClr val="14257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60" y="9434283"/>
            <a:ext cx="2619805" cy="62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"/>
          <p:cNvSpPr/>
          <p:nvPr/>
        </p:nvSpPr>
        <p:spPr>
          <a:xfrm>
            <a:off x="-250" y="-750"/>
            <a:ext cx="18288000" cy="91440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outerShdw blurRad="714375" rotWithShape="0" algn="bl" dir="5400000" dist="238125">
              <a:srgbClr val="000000">
                <a:alpha val="25000"/>
              </a:srgbClr>
            </a:outerShdw>
          </a:effectLst>
        </p:spPr>
        <p:txBody>
          <a:bodyPr anchorCtr="0" anchor="ctr" bIns="91450" lIns="91450" spcFirstLastPara="1" rIns="91450" wrap="square" tIns="91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685800" y="434400"/>
            <a:ext cx="1691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n" sz="4800">
                <a:solidFill>
                  <a:srgbClr val="0B0B0B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Title Placeholder</a:t>
            </a:r>
            <a:endParaRPr sz="4800">
              <a:solidFill>
                <a:srgbClr val="0B0B0B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89" name="Google Shape;89;p10"/>
          <p:cNvSpPr txBox="1"/>
          <p:nvPr>
            <p:ph idx="1" type="body"/>
          </p:nvPr>
        </p:nvSpPr>
        <p:spPr>
          <a:xfrm>
            <a:off x="685800" y="1554750"/>
            <a:ext cx="16916400" cy="690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●"/>
              <a:defRPr sz="3000"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1pPr>
            <a:lvl2pPr indent="-419100" lvl="1" marL="914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2pPr>
            <a:lvl3pPr indent="-381000" lvl="2" marL="1371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3pPr>
            <a:lvl4pPr indent="-381000" lvl="3" marL="18288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4pPr>
            <a:lvl5pPr indent="-381000" lvl="4" marL="22860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5pPr>
            <a:lvl6pPr indent="-381000" lvl="5" marL="27432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6pPr>
            <a:lvl7pPr indent="-381000" lvl="6" marL="32004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●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7pPr>
            <a:lvl8pPr indent="-381000" lvl="7" marL="3657600" rtl="0"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Mono Light"/>
              <a:buChar char="○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8pPr>
            <a:lvl9pPr indent="-381000" lvl="8" marL="4114800" rtl="0">
              <a:spcBef>
                <a:spcPts val="2000"/>
              </a:spcBef>
              <a:spcAft>
                <a:spcPts val="2000"/>
              </a:spcAft>
              <a:buClr>
                <a:schemeClr val="accent1"/>
              </a:buClr>
              <a:buSzPts val="2400"/>
              <a:buFont typeface="Roboto Mono Light"/>
              <a:buChar char="■"/>
              <a:defRPr>
                <a:solidFill>
                  <a:schemeClr val="dk1"/>
                </a:solidFill>
                <a:latin typeface="Roboto Mono Light"/>
                <a:ea typeface="Roboto Mono Light"/>
                <a:cs typeface="Roboto Mono Light"/>
                <a:sym typeface="Roboto Mono Ligh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chemeClr val="accent1"/>
          </p15:clr>
        </p15:guide>
        <p15:guide id="2" pos="11088">
          <p15:clr>
            <a:schemeClr val="accent1"/>
          </p15:clr>
        </p15:guide>
        <p15:guide id="3" orient="horz" pos="979">
          <p15:clr>
            <a:schemeClr val="accent1"/>
          </p15:clr>
        </p15:guide>
        <p15:guide id="4" orient="horz" pos="5328">
          <p15:clr>
            <a:schemeClr val="accent1"/>
          </p15:clr>
        </p15:guide>
        <p15:guide id="5" pos="5760">
          <p15:clr>
            <a:srgbClr val="FF0000"/>
          </p15:clr>
        </p15:guide>
        <p15:guide id="6" orient="horz" pos="706">
          <p15:clr>
            <a:schemeClr val="accent1"/>
          </p15:clr>
        </p15:guide>
        <p15:guide id="7" orient="horz" pos="274">
          <p15:clr>
            <a:schemeClr val="accent1"/>
          </p15:clr>
        </p15:guide>
        <p15:guide id="8" orient="horz" pos="3154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25200" y="1210250"/>
            <a:ext cx="158376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 Light"/>
              <a:buNone/>
              <a:defRPr sz="56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Open Sans"/>
              <a:buNone/>
              <a:defRPr sz="5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25200" y="3107750"/>
            <a:ext cx="15837600" cy="60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pen Sans"/>
              <a:buChar char="●"/>
              <a:defRPr sz="3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4191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"/>
              <a:buChar char="○"/>
              <a:defRPr sz="3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810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810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810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810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810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●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810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○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810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pen Sans"/>
              <a:buChar char="■"/>
              <a:defRPr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rtl="0" algn="r">
              <a:buNone/>
              <a:defRPr sz="2000">
                <a:solidFill>
                  <a:schemeClr val="dk2"/>
                </a:solidFill>
              </a:defRPr>
            </a:lvl1pPr>
            <a:lvl2pPr lvl="1" rtl="0" algn="r">
              <a:buNone/>
              <a:defRPr sz="2000">
                <a:solidFill>
                  <a:schemeClr val="dk2"/>
                </a:solidFill>
              </a:defRPr>
            </a:lvl2pPr>
            <a:lvl3pPr lvl="2" rtl="0" algn="r">
              <a:buNone/>
              <a:defRPr sz="2000">
                <a:solidFill>
                  <a:schemeClr val="dk2"/>
                </a:solidFill>
              </a:defRPr>
            </a:lvl3pPr>
            <a:lvl4pPr lvl="3" rtl="0" algn="r">
              <a:buNone/>
              <a:defRPr sz="2000">
                <a:solidFill>
                  <a:schemeClr val="dk2"/>
                </a:solidFill>
              </a:defRPr>
            </a:lvl4pPr>
            <a:lvl5pPr lvl="4" rtl="0" algn="r">
              <a:buNone/>
              <a:defRPr sz="2000">
                <a:solidFill>
                  <a:schemeClr val="dk2"/>
                </a:solidFill>
              </a:defRPr>
            </a:lvl5pPr>
            <a:lvl6pPr lvl="5" rtl="0" algn="r">
              <a:buNone/>
              <a:defRPr sz="2000">
                <a:solidFill>
                  <a:schemeClr val="dk2"/>
                </a:solidFill>
              </a:defRPr>
            </a:lvl6pPr>
            <a:lvl7pPr lvl="6" rtl="0" algn="r">
              <a:buNone/>
              <a:defRPr sz="2000">
                <a:solidFill>
                  <a:schemeClr val="dk2"/>
                </a:solidFill>
              </a:defRPr>
            </a:lvl7pPr>
            <a:lvl8pPr lvl="7" rtl="0" algn="r">
              <a:buNone/>
              <a:defRPr sz="2000">
                <a:solidFill>
                  <a:schemeClr val="dk2"/>
                </a:solidFill>
              </a:defRPr>
            </a:lvl8pPr>
            <a:lvl9pPr lvl="8" rtl="0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/>
        </p:nvSpPr>
        <p:spPr>
          <a:xfrm>
            <a:off x="279350" y="9860050"/>
            <a:ext cx="7915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2024 Udacity. </a:t>
            </a:r>
            <a:endParaRPr sz="1000">
              <a:solidFill>
                <a:srgbClr val="0B0B0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3"/>
          <p:cNvSpPr txBox="1"/>
          <p:nvPr>
            <p:ph type="ctrTitle"/>
          </p:nvPr>
        </p:nvSpPr>
        <p:spPr>
          <a:xfrm>
            <a:off x="1225200" y="2051950"/>
            <a:ext cx="10070400" cy="24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Final Project Title</a:t>
            </a:r>
            <a:endParaRPr sz="1000"/>
          </a:p>
        </p:txBody>
      </p:sp>
      <p:sp>
        <p:nvSpPr>
          <p:cNvPr id="108" name="Google Shape;108;p13"/>
          <p:cNvSpPr txBox="1"/>
          <p:nvPr>
            <p:ph idx="1" type="subTitle"/>
          </p:nvPr>
        </p:nvSpPr>
        <p:spPr>
          <a:xfrm>
            <a:off x="1256200" y="5350075"/>
            <a:ext cx="100398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/>
              <a:t>Delivering an ML/AI Strategy, AI for Business Leaders, Udacity 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b="1" lang="en"/>
              <a:t>Asuka Ikemoto, May - 2025</a:t>
            </a:r>
            <a:endParaRPr b="1"/>
          </a:p>
          <a:p>
            <a:pPr indent="0" lvl="0" marL="0" marR="0" rtl="0" algn="l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Executive Summary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285125" y="1455650"/>
            <a:ext cx="15247500" cy="19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Purpose of Project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Final project of an ML/AI strategy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40671" y="3659282"/>
            <a:ext cx="176556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Analysis conducted over 2 days 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Over 4 potential use cases underwent thorough assessment for feasibility and impact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Incorporated both technical knowledge and user feedback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285125" y="6331372"/>
            <a:ext cx="17655600" cy="23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Path Forward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1 use case identified for implementation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Needs and requirements to be successful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Open Sans"/>
              <a:buChar char="-"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Next steps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 Began with Four Use Case Ideas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89925" y="1531850"/>
            <a:ext cx="79713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Use Case 1 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Microscopic error-detection system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 system using computer vision to automatically identify product defects during the manufacturing process.</a:t>
            </a:r>
            <a:endParaRPr sz="30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589925" y="4052862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Use Case 2 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Production optimizer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An AI-driven tool that forecasts demand and adjusts production schedules to minimize costs and maximize efficiency.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589925" y="6512999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Use Case 3 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Transfer pricing analyzer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 tool that supports compliance by analyzing intercompany pricing across regions to align with international tax regulations.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9823180" y="1612319"/>
            <a:ext cx="6723000" cy="23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Use Case 4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Sales offices allocation tool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A tool that analyzes demographic and sales data to recommend optimal locations for opening or closing retail stores.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------------------------------------------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I Assessed Feasibility vs. Impact for All Cases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1332037" y="3272094"/>
            <a:ext cx="589800" cy="578400"/>
          </a:xfrm>
          <a:prstGeom prst="ellipse">
            <a:avLst/>
          </a:prstGeom>
          <a:solidFill>
            <a:srgbClr val="4285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1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2037" y="3911184"/>
            <a:ext cx="589800" cy="578400"/>
          </a:xfrm>
          <a:prstGeom prst="ellipse">
            <a:avLst/>
          </a:prstGeom>
          <a:solidFill>
            <a:srgbClr val="4285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2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3" name="Google Shape;133;p16"/>
          <p:cNvSpPr/>
          <p:nvPr/>
        </p:nvSpPr>
        <p:spPr>
          <a:xfrm>
            <a:off x="11332037" y="4566641"/>
            <a:ext cx="589800" cy="578400"/>
          </a:xfrm>
          <a:prstGeom prst="ellipse">
            <a:avLst/>
          </a:prstGeom>
          <a:solidFill>
            <a:srgbClr val="4285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3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4" name="Google Shape;134;p16"/>
          <p:cNvSpPr/>
          <p:nvPr/>
        </p:nvSpPr>
        <p:spPr>
          <a:xfrm>
            <a:off x="11332037" y="5222099"/>
            <a:ext cx="589800" cy="578400"/>
          </a:xfrm>
          <a:prstGeom prst="ellipse">
            <a:avLst/>
          </a:prstGeom>
          <a:solidFill>
            <a:srgbClr val="4285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4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1921800" y="3255725"/>
            <a:ext cx="58695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UC1: &lt;Microscopic error-detection system&gt;</a:t>
            </a:r>
            <a:endParaRPr sz="20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1921798" y="3903015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UC2: &lt;Production optimizer&gt;</a:t>
            </a:r>
            <a:endParaRPr sz="20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11921798" y="4550302"/>
            <a:ext cx="42450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UC3: &lt;Transfer pricing analyzer&gt;</a:t>
            </a:r>
            <a:endParaRPr sz="20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" name="Google Shape;138;p16"/>
          <p:cNvSpPr txBox="1"/>
          <p:nvPr/>
        </p:nvSpPr>
        <p:spPr>
          <a:xfrm>
            <a:off x="11921801" y="5197600"/>
            <a:ext cx="56805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285F4"/>
                </a:solidFill>
                <a:latin typeface="Open Sans"/>
                <a:ea typeface="Open Sans"/>
                <a:cs typeface="Open Sans"/>
                <a:sym typeface="Open Sans"/>
              </a:rPr>
              <a:t>UC4: &lt;Sales offices allocation tool&gt;</a:t>
            </a:r>
            <a:endParaRPr sz="2000">
              <a:solidFill>
                <a:srgbClr val="4285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9" name="Google Shape;139;p16"/>
          <p:cNvCxnSpPr/>
          <p:nvPr/>
        </p:nvCxnSpPr>
        <p:spPr>
          <a:xfrm flipH="1">
            <a:off x="5952695" y="2466329"/>
            <a:ext cx="13200" cy="55026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16"/>
          <p:cNvCxnSpPr/>
          <p:nvPr/>
        </p:nvCxnSpPr>
        <p:spPr>
          <a:xfrm>
            <a:off x="1980877" y="5234905"/>
            <a:ext cx="7967700" cy="18600"/>
          </a:xfrm>
          <a:prstGeom prst="straightConnector1">
            <a:avLst/>
          </a:prstGeom>
          <a:noFill/>
          <a:ln cap="flat" cmpd="sng" w="38100">
            <a:solidFill>
              <a:srgbClr val="666666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6"/>
          <p:cNvCxnSpPr/>
          <p:nvPr/>
        </p:nvCxnSpPr>
        <p:spPr>
          <a:xfrm>
            <a:off x="1868271" y="2394150"/>
            <a:ext cx="36000" cy="57240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6"/>
          <p:cNvCxnSpPr/>
          <p:nvPr/>
        </p:nvCxnSpPr>
        <p:spPr>
          <a:xfrm flipH="1">
            <a:off x="1929924" y="8088822"/>
            <a:ext cx="7892400" cy="4200"/>
          </a:xfrm>
          <a:prstGeom prst="straightConnector1">
            <a:avLst/>
          </a:prstGeom>
          <a:noFill/>
          <a:ln cap="flat" cmpd="sng" w="38100">
            <a:solidFill>
              <a:srgbClr val="0B539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16"/>
          <p:cNvSpPr txBox="1"/>
          <p:nvPr/>
        </p:nvSpPr>
        <p:spPr>
          <a:xfrm>
            <a:off x="685800" y="4968966"/>
            <a:ext cx="13041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Impact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310100" y="8088822"/>
            <a:ext cx="5417400" cy="7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pen Sans"/>
                <a:ea typeface="Open Sans"/>
                <a:cs typeface="Open Sans"/>
                <a:sym typeface="Open Sans"/>
              </a:rPr>
              <a:t>Feasibility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1930066" y="8088822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217891" y="7280920"/>
            <a:ext cx="104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low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9520873" y="8088822"/>
            <a:ext cx="1275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1086173" y="2317947"/>
            <a:ext cx="1275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Open Sans"/>
                <a:ea typeface="Open Sans"/>
                <a:cs typeface="Open Sans"/>
                <a:sym typeface="Open Sans"/>
              </a:rPr>
              <a:t>high</a:t>
            </a:r>
            <a:endParaRPr sz="2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8998962" y="3089019"/>
            <a:ext cx="589800" cy="578400"/>
          </a:xfrm>
          <a:prstGeom prst="ellipse">
            <a:avLst/>
          </a:prstGeom>
          <a:solidFill>
            <a:srgbClr val="4285F4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1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8061937" y="3772934"/>
            <a:ext cx="589800" cy="578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2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017512" y="4954991"/>
            <a:ext cx="589800" cy="578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3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6618149" y="4351324"/>
            <a:ext cx="589800" cy="5784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UC</a:t>
            </a:r>
            <a:br>
              <a:rPr lang="en" sz="1500">
                <a:solidFill>
                  <a:srgbClr val="FFFFFF"/>
                </a:solidFill>
              </a:rPr>
            </a:br>
            <a:r>
              <a:rPr lang="en" sz="1500">
                <a:solidFill>
                  <a:srgbClr val="FFFFFF"/>
                </a:solidFill>
              </a:rPr>
              <a:t>4</a:t>
            </a:r>
            <a:endParaRPr sz="1500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Transforming Our Business Using ML/AI with These Top Two Use Cases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8" name="Google Shape;158;p17"/>
          <p:cNvCxnSpPr/>
          <p:nvPr/>
        </p:nvCxnSpPr>
        <p:spPr>
          <a:xfrm flipH="1">
            <a:off x="8319702" y="2244025"/>
            <a:ext cx="48000" cy="4470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/>
        </p:nvSpPr>
        <p:spPr>
          <a:xfrm>
            <a:off x="807725" y="2477400"/>
            <a:ext cx="5697900" cy="4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Microscopic error-detection system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A system using computer vision to automatically identify product defects during the manufacturing process.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10181777" y="2477400"/>
            <a:ext cx="5592900" cy="4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Production optimizer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Open Sans"/>
                <a:ea typeface="Open Sans"/>
                <a:cs typeface="Open Sans"/>
                <a:sym typeface="Open Sans"/>
              </a:rPr>
              <a:t>An AI-driven tool that forecasts demand and adjusts production schedules to minimize costs and maximize efficiency.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529411" y="7404292"/>
            <a:ext cx="151527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200">
                <a:latin typeface="Open Sans"/>
                <a:ea typeface="Open Sans"/>
                <a:cs typeface="Open Sans"/>
                <a:sym typeface="Open Sans"/>
              </a:rPr>
              <a:t>By executing on these two projects I believe we can drive operational excellence for our business by improving quality and aligning production with demand and become a data-driven manufacturing business.</a:t>
            </a:r>
            <a:endParaRPr i="1" sz="3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Microscopic error-detection system Deep Dive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" name="Google Shape;167;p18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8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311725" y="1679450"/>
            <a:ext cx="57480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Process Today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Mass-producing and it is difficult to reduce the error up to 0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Operation depends on the manual tasks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When the error is detected, it is fixed manually but human error can happen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Quality is maintained as much as possible but risk concerns are raised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311725" y="4240325"/>
            <a:ext cx="6048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Collect and classify a large number of product images and prepare them as training data sets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Cameras and computer vision are installed on the production line to achieve real-time automatic inspection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It instantly detects and classifies defects, and the AI even predicts causes and analyzes trends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Defect rates are reduced, minimizing the cost and risk of defects. Improved quality and reliability, resulting in a competitive advantage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38882" y="7292795"/>
            <a:ext cx="60951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latin typeface="Open Sans"/>
                <a:ea typeface="Open Sans"/>
                <a:cs typeface="Open Sans"/>
                <a:sym typeface="Open Sans"/>
              </a:rPr>
              <a:t>The impact of quality </a:t>
            </a:r>
            <a:r>
              <a:rPr b="1" i="1" lang="en" sz="2800">
                <a:latin typeface="Open Sans"/>
                <a:ea typeface="Open Sans"/>
                <a:cs typeface="Open Sans"/>
                <a:sym typeface="Open Sans"/>
              </a:rPr>
              <a:t>assurance</a:t>
            </a:r>
            <a:r>
              <a:rPr b="1" i="1" lang="en" sz="2800">
                <a:latin typeface="Open Sans"/>
                <a:ea typeface="Open Sans"/>
                <a:cs typeface="Open Sans"/>
                <a:sym typeface="Open Sans"/>
              </a:rPr>
              <a:t> will be improved thanks to </a:t>
            </a:r>
            <a:r>
              <a:rPr b="1" i="1" lang="en" sz="2800">
                <a:latin typeface="Open Sans"/>
                <a:ea typeface="Open Sans"/>
                <a:cs typeface="Open Sans"/>
                <a:sym typeface="Open Sans"/>
              </a:rPr>
              <a:t>Microscopic error-detection system</a:t>
            </a:r>
            <a:r>
              <a:rPr b="1" i="1" lang="en" sz="2800"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i="1" sz="28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18" title="Screenshot 2025-05-23 at 23.02.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825" y="2658631"/>
            <a:ext cx="10713876" cy="5921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19"/>
          <p:cNvCxnSpPr/>
          <p:nvPr/>
        </p:nvCxnSpPr>
        <p:spPr>
          <a:xfrm>
            <a:off x="6623722" y="1833862"/>
            <a:ext cx="50400" cy="67467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19"/>
          <p:cNvSpPr txBox="1"/>
          <p:nvPr/>
        </p:nvSpPr>
        <p:spPr>
          <a:xfrm>
            <a:off x="6792116" y="1706756"/>
            <a:ext cx="6957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Example Architecture</a:t>
            </a:r>
            <a:endParaRPr sz="3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9" name="Google Shape;179;p19" title="Screenshot 2025-05-23 at 23.03.0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075" y="2614731"/>
            <a:ext cx="10713876" cy="584345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9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Production optimizer</a:t>
            </a: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 Deep Dive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19"/>
          <p:cNvSpPr txBox="1"/>
          <p:nvPr/>
        </p:nvSpPr>
        <p:spPr>
          <a:xfrm>
            <a:off x="311725" y="1679450"/>
            <a:ext cx="60099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Process Today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Multiple vehicle and battery models are manufactured at each plant, and model changeovers take significant time and cost.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Market demand and inventory status are monitored manually, and production scheduling relies on experience and intuition.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Incorrect demand forecasts lead to excess inventory and shortages, increasing switching and storage costs.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Production planning is inefficient and vulnerable to fluctuations, putting pressure on profitability. Risk of missing sales opportunities due to delayed market response.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19"/>
          <p:cNvSpPr txBox="1"/>
          <p:nvPr/>
        </p:nvSpPr>
        <p:spPr>
          <a:xfrm>
            <a:off x="311725" y="4240325"/>
            <a:ext cx="60951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Open Sans"/>
                <a:ea typeface="Open Sans"/>
                <a:cs typeface="Open Sans"/>
                <a:sym typeface="Open Sans"/>
              </a:rPr>
              <a:t>Process Tomorrow</a:t>
            </a:r>
            <a:endParaRPr b="1" sz="32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Integrated collection and visualization of production performance, demand data, and supply chain status.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Demand forecasts and inventory trends are predicted with high accuracy using AI/ML to optimize model switching and parts supply.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A mathematical optimization model automatically calculates factory changeover, parts inventory, and manufacturing timing at minimum cost.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Open Sans"/>
              <a:buChar char="-"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The company has achieved production without excesses or deficiencies, reduced inventory and changeover costs, improved on-time delivery rates, and improved cash flow health.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19"/>
          <p:cNvSpPr txBox="1"/>
          <p:nvPr/>
        </p:nvSpPr>
        <p:spPr>
          <a:xfrm>
            <a:off x="438882" y="7292795"/>
            <a:ext cx="60951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800">
                <a:latin typeface="Open Sans"/>
                <a:ea typeface="Open Sans"/>
                <a:cs typeface="Open Sans"/>
                <a:sym typeface="Open Sans"/>
              </a:rPr>
              <a:t>The impact of production planning will be improved thanks to </a:t>
            </a:r>
            <a:r>
              <a:rPr b="1" i="1" lang="en" sz="2800">
                <a:latin typeface="Open Sans"/>
                <a:ea typeface="Open Sans"/>
                <a:cs typeface="Open Sans"/>
                <a:sym typeface="Open Sans"/>
              </a:rPr>
              <a:t>Production optimizer</a:t>
            </a:r>
            <a:r>
              <a:rPr b="1" i="1" lang="en" sz="2800"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i="1" sz="2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"/>
          <p:cNvSpPr txBox="1"/>
          <p:nvPr>
            <p:ph type="title"/>
          </p:nvPr>
        </p:nvSpPr>
        <p:spPr>
          <a:xfrm>
            <a:off x="685800" y="307965"/>
            <a:ext cx="16916400" cy="15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Font typeface="Open Sans"/>
              <a:buNone/>
            </a:pPr>
            <a:r>
              <a:rPr b="1" lang="en">
                <a:latin typeface="Open Sans"/>
                <a:ea typeface="Open Sans"/>
                <a:cs typeface="Open Sans"/>
                <a:sym typeface="Open Sans"/>
              </a:rPr>
              <a:t>Risks / Mitigations</a:t>
            </a:r>
            <a:endParaRPr b="1" sz="1000"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9" name="Google Shape;189;p20"/>
          <p:cNvGraphicFramePr/>
          <p:nvPr/>
        </p:nvGraphicFramePr>
        <p:xfrm>
          <a:off x="343025" y="159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{407832A2-315F-48DA-8202-0F98604D93AD}</a:tableStyleId>
              </a:tblPr>
              <a:tblGrid>
                <a:gridCol w="5407900"/>
                <a:gridCol w="6339350"/>
                <a:gridCol w="5873625"/>
              </a:tblGrid>
              <a:tr h="79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Microscopic error-detection system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Production optimizer</a:t>
                      </a:r>
                      <a:endParaRPr b="1" sz="28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Accuracy</a:t>
                      </a:r>
                      <a:br>
                        <a:rPr b="1" lang="en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correctly the model predicts or detects outcomes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It may miss rare defects or flag too many false positives.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Improve training data quality and monitor precision and recall.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Forecasts may not reflect real market demand.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Continuously update and validate forecasts with live data.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Underfitting/Overfitting</a:t>
                      </a:r>
                      <a:br>
                        <a:rPr b="1" lang="en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Underfitting: when a model is too simple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Overfitting: when it memorizes training data too closely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A model may ignore subtle patterns or overfit to specific defect types.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Use cross-validation and augment image data to balance the model.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Models may miss demand patterns or react to noise.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Tune model complexity and test on out-of-sample periods.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98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Ethical Concerns</a:t>
                      </a:r>
                      <a:br>
                        <a:rPr b="1" lang="en" sz="28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i="1"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Risks where AI may create unfair, biased, or harmful outcomes.</a:t>
                      </a:r>
                      <a:endParaRPr i="1"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 Overreliance on automation may lead to unnecessary production stops.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Keep human review for critical decisions and log override frequency.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Concerns: Optimizing for profit may deprioritize smaller markets unfairly.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Plan: Set fairness constraints and monitor regional service levels.</a:t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Udacity 2024 Student Template">
  <a:themeElements>
    <a:clrScheme name="Simple Light">
      <a:dk1>
        <a:srgbClr val="0B0B0B"/>
      </a:dk1>
      <a:lt1>
        <a:srgbClr val="FFFFFF"/>
      </a:lt1>
      <a:dk2>
        <a:srgbClr val="171A53"/>
      </a:dk2>
      <a:lt2>
        <a:srgbClr val="F6F6F6"/>
      </a:lt2>
      <a:accent1>
        <a:srgbClr val="2015FF"/>
      </a:accent1>
      <a:accent2>
        <a:srgbClr val="00C5A1"/>
      </a:accent2>
      <a:accent3>
        <a:srgbClr val="DBE2E8"/>
      </a:accent3>
      <a:accent4>
        <a:srgbClr val="BDEA09"/>
      </a:accent4>
      <a:accent5>
        <a:srgbClr val="6597FF"/>
      </a:accent5>
      <a:accent6>
        <a:srgbClr val="B181FF"/>
      </a:accent6>
      <a:hlink>
        <a:srgbClr val="2015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