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Roboto Mono Light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  <p:embeddedFont>
      <p:font typeface="Open Sans Light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1704A6-8ED7-414B-B201-3C3E2C74F855}">
  <a:tblStyle styleId="{BD1704A6-8ED7-414B-B201-3C3E2C74F85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obotoMonoLight-bold.fntdata"/><Relationship Id="rId21" Type="http://schemas.openxmlformats.org/officeDocument/2006/relationships/font" Target="fonts/RobotoMonoLight-regular.fntdata"/><Relationship Id="rId24" Type="http://schemas.openxmlformats.org/officeDocument/2006/relationships/font" Target="fonts/RobotoMonoLight-boldItalic.fntdata"/><Relationship Id="rId23" Type="http://schemas.openxmlformats.org/officeDocument/2006/relationships/font" Target="fonts/RobotoMon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Light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Light-italic.fntdata"/><Relationship Id="rId30" Type="http://schemas.openxmlformats.org/officeDocument/2006/relationships/font" Target="fonts/OpenSansLight-bold.fntdata"/><Relationship Id="rId11" Type="http://schemas.openxmlformats.org/officeDocument/2006/relationships/slide" Target="slides/slide4.xml"/><Relationship Id="rId33" Type="http://schemas.openxmlformats.org/officeDocument/2006/relationships/font" Target="fonts/OpenSans-regular.fntdata"/><Relationship Id="rId10" Type="http://schemas.openxmlformats.org/officeDocument/2006/relationships/slide" Target="slides/slide3.xml"/><Relationship Id="rId32" Type="http://schemas.openxmlformats.org/officeDocument/2006/relationships/font" Target="fonts/OpenSansLight-boldItalic.fntdata"/><Relationship Id="rId13" Type="http://schemas.openxmlformats.org/officeDocument/2006/relationships/slide" Target="slides/slide6.xml"/><Relationship Id="rId35" Type="http://schemas.openxmlformats.org/officeDocument/2006/relationships/font" Target="fonts/OpenSans-italic.fntdata"/><Relationship Id="rId12" Type="http://schemas.openxmlformats.org/officeDocument/2006/relationships/slide" Target="slides/slide5.xml"/><Relationship Id="rId34" Type="http://schemas.openxmlformats.org/officeDocument/2006/relationships/font" Target="fonts/Open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316490116_2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5316490116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3164901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353164901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316490116_2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35316490116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316490116_2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35316490116_2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316490116_2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35316490116_2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316490116_2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35316490116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316490116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35316490116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316490116_2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35316490116_2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316490116_2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35316490116_2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316490116_2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35316490116_2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316490116_2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35316490116_2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316490116_2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35316490116_2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316490116_2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35316490116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a Lesson Title ">
  <p:cSld name="TITLE_1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-3408" l="0" r="0" t="3418"/>
          <a:stretch/>
        </p:blipFill>
        <p:spPr>
          <a:xfrm>
            <a:off x="619825" y="627125"/>
            <a:ext cx="1438650" cy="2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type="ctrTitle"/>
          </p:nvPr>
        </p:nvSpPr>
        <p:spPr>
          <a:xfrm>
            <a:off x="612600" y="1406975"/>
            <a:ext cx="50352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Open Sans Light"/>
              <a:buNone/>
              <a:defRPr sz="45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Open Sans Light"/>
              <a:buNone/>
              <a:defRPr sz="5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8" name="Google Shape;58;p14"/>
          <p:cNvSpPr txBox="1"/>
          <p:nvPr/>
        </p:nvSpPr>
        <p:spPr>
          <a:xfrm>
            <a:off x="612600" y="2968775"/>
            <a:ext cx="50352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628100" y="2979838"/>
            <a:ext cx="5019750" cy="41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a Full Bullet">
  <p:cSld name="TITLE_AND_BODY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572000"/>
            <a:ext cx="914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/>
          <p:nvPr/>
        </p:nvSpPr>
        <p:spPr>
          <a:xfrm>
            <a:off x="-125" y="0"/>
            <a:ext cx="9144000" cy="457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4705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342900" y="153982"/>
            <a:ext cx="8458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42913" y="914400"/>
            <a:ext cx="84582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16">
          <p15:clr>
            <a:schemeClr val="accent1"/>
          </p15:clr>
        </p15:guide>
        <p15:guide id="2" pos="5544">
          <p15:clr>
            <a:schemeClr val="accent1"/>
          </p15:clr>
        </p15:guide>
        <p15:guide id="3" orient="horz" pos="216">
          <p15:clr>
            <a:schemeClr val="accent1"/>
          </p15:clr>
        </p15:guide>
        <p15:guide id="4" orient="horz" pos="2880">
          <p15:clr>
            <a:schemeClr val="accent1"/>
          </p15:clr>
        </p15:guide>
        <p15:guide id="5" orient="horz" pos="468">
          <p15:clr>
            <a:schemeClr val="accent1"/>
          </p15:clr>
        </p15:guide>
        <p15:guide id="6" orient="horz" pos="2664">
          <p15:clr>
            <a:schemeClr val="accent1"/>
          </p15:clr>
        </p15:guide>
        <p15:guide id="7" orient="horz" pos="576">
          <p15:clr>
            <a:schemeClr val="accent1"/>
          </p15:clr>
        </p15:guide>
        <p15:guide id="8" pos="2880">
          <p15:clr>
            <a:srgbClr val="E46962"/>
          </p15:clr>
        </p15:guide>
        <p15:guide id="9" orient="horz" pos="1566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b Lesson Title (Designer or Producer Only)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0"/>
            <a:ext cx="9144000" cy="5143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6"/>
          <p:cNvPicPr preferRelativeResize="0"/>
          <p:nvPr/>
        </p:nvPicPr>
        <p:blipFill rotWithShape="1">
          <a:blip r:embed="rId4">
            <a:alphaModFix/>
          </a:blip>
          <a:srcRect b="10" l="0" r="0" t="0"/>
          <a:stretch/>
        </p:blipFill>
        <p:spPr>
          <a:xfrm>
            <a:off x="287600" y="4763628"/>
            <a:ext cx="759701" cy="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6"/>
          <p:cNvSpPr txBox="1"/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 Light"/>
              <a:buNone/>
              <a:defRPr sz="3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 Light"/>
              <a:buNone/>
              <a:defRPr sz="3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g Full Graphic">
  <p:cSld name="TITLE_ONLY_1_1_1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150" y="0"/>
            <a:ext cx="9144000" cy="56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342900" y="0"/>
            <a:ext cx="84582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Light"/>
              <a:buNone/>
              <a:defRPr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2" name="Google Shape;72;p17"/>
          <p:cNvPicPr preferRelativeResize="0"/>
          <p:nvPr/>
        </p:nvPicPr>
        <p:blipFill rotWithShape="1">
          <a:blip r:embed="rId2">
            <a:alphaModFix/>
          </a:blip>
          <a:srcRect b="10" l="0" r="0" t="0"/>
          <a:stretch/>
        </p:blipFill>
        <p:spPr>
          <a:xfrm>
            <a:off x="342900" y="4748444"/>
            <a:ext cx="1151939" cy="218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16">
          <p15:clr>
            <a:schemeClr val="accent1"/>
          </p15:clr>
        </p15:guide>
        <p15:guide id="2" pos="5544">
          <p15:clr>
            <a:schemeClr val="accent1"/>
          </p15:clr>
        </p15:guide>
        <p15:guide id="3" orient="horz" pos="2880">
          <p15:clr>
            <a:schemeClr val="accent1"/>
          </p15:clr>
        </p15:guide>
        <p15:guide id="4" orient="horz" pos="359">
          <p15:clr>
            <a:schemeClr val="accent1"/>
          </p15:clr>
        </p15:guide>
        <p15:guide id="5" pos="2880">
          <p15:clr>
            <a:srgbClr val="E46962"/>
          </p15:clr>
        </p15:guide>
        <p15:guide id="6" orient="horz" pos="16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b Third Card">
  <p:cSld name="TITLE_AND_BODY_1_1_1_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572000"/>
            <a:ext cx="914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8"/>
          <p:cNvSpPr/>
          <p:nvPr/>
        </p:nvSpPr>
        <p:spPr>
          <a:xfrm>
            <a:off x="-125" y="0"/>
            <a:ext cx="9144000" cy="457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4705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8"/>
          <p:cNvSpPr/>
          <p:nvPr/>
        </p:nvSpPr>
        <p:spPr>
          <a:xfrm>
            <a:off x="5811900" y="342150"/>
            <a:ext cx="2989200" cy="3886950"/>
          </a:xfrm>
          <a:prstGeom prst="round1Rect">
            <a:avLst>
              <a:gd fmla="val 28421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6029175" y="761694"/>
            <a:ext cx="1957500" cy="182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6029175" y="1314750"/>
            <a:ext cx="2554650" cy="26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2" type="subTitle"/>
          </p:nvPr>
        </p:nvSpPr>
        <p:spPr>
          <a:xfrm>
            <a:off x="6029175" y="560250"/>
            <a:ext cx="24342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0" name="Google Shape;80;p18"/>
          <p:cNvSpPr txBox="1"/>
          <p:nvPr>
            <p:ph type="title"/>
          </p:nvPr>
        </p:nvSpPr>
        <p:spPr>
          <a:xfrm>
            <a:off x="342900" y="153988"/>
            <a:ext cx="51261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3" type="body"/>
          </p:nvPr>
        </p:nvSpPr>
        <p:spPr>
          <a:xfrm>
            <a:off x="342913" y="914400"/>
            <a:ext cx="51261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16">
          <p15:clr>
            <a:schemeClr val="accent1"/>
          </p15:clr>
        </p15:guide>
        <p15:guide id="2" pos="5544">
          <p15:clr>
            <a:schemeClr val="accent1"/>
          </p15:clr>
        </p15:guide>
        <p15:guide id="3" orient="horz" pos="216">
          <p15:clr>
            <a:schemeClr val="accent1"/>
          </p15:clr>
        </p15:guide>
        <p15:guide id="4" orient="horz" pos="2880">
          <p15:clr>
            <a:schemeClr val="accent1"/>
          </p15:clr>
        </p15:guide>
        <p15:guide id="5" orient="horz" pos="2664">
          <p15:clr>
            <a:schemeClr val="accent1"/>
          </p15:clr>
        </p15:guide>
        <p15:guide id="6" pos="5407">
          <p15:clr>
            <a:schemeClr val="accent1"/>
          </p15:clr>
        </p15:guide>
        <p15:guide id="7" pos="3798">
          <p15:clr>
            <a:schemeClr val="accent1"/>
          </p15:clr>
        </p15:guide>
        <p15:guide id="8" orient="horz" pos="2527">
          <p15:clr>
            <a:schemeClr val="accent2"/>
          </p15:clr>
        </p15:guide>
        <p15:guide id="9" pos="3445">
          <p15:clr>
            <a:schemeClr val="accent1"/>
          </p15:clr>
        </p15:guide>
        <p15:guide id="10" pos="3661">
          <p15:clr>
            <a:schemeClr val="accent1"/>
          </p15:clr>
        </p15:guide>
        <p15:guide id="11" orient="horz" pos="576">
          <p15:clr>
            <a:schemeClr val="accent2"/>
          </p15:clr>
        </p15:guide>
        <p15:guide id="12" orient="horz" pos="470">
          <p15:clr>
            <a:schemeClr val="accent1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c Half Card">
  <p:cSld name="TITLE_AND_BODY_1_1_1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572000"/>
            <a:ext cx="914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9"/>
          <p:cNvSpPr/>
          <p:nvPr/>
        </p:nvSpPr>
        <p:spPr>
          <a:xfrm>
            <a:off x="-125" y="0"/>
            <a:ext cx="9144000" cy="457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4705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/>
          <p:nvPr/>
        </p:nvSpPr>
        <p:spPr>
          <a:xfrm>
            <a:off x="4914900" y="342150"/>
            <a:ext cx="3886200" cy="388695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5132250" y="1097400"/>
            <a:ext cx="3451500" cy="29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2" type="subTitle"/>
          </p:nvPr>
        </p:nvSpPr>
        <p:spPr>
          <a:xfrm>
            <a:off x="5132250" y="560250"/>
            <a:ext cx="33312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8" name="Google Shape;88;p19"/>
          <p:cNvSpPr txBox="1"/>
          <p:nvPr>
            <p:ph type="title"/>
          </p:nvPr>
        </p:nvSpPr>
        <p:spPr>
          <a:xfrm>
            <a:off x="342900" y="153988"/>
            <a:ext cx="478935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342913" y="914400"/>
            <a:ext cx="51261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16">
          <p15:clr>
            <a:schemeClr val="accent1"/>
          </p15:clr>
        </p15:guide>
        <p15:guide id="2" pos="5544">
          <p15:clr>
            <a:schemeClr val="accent1"/>
          </p15:clr>
        </p15:guide>
        <p15:guide id="3" orient="horz" pos="216">
          <p15:clr>
            <a:schemeClr val="accent1"/>
          </p15:clr>
        </p15:guide>
        <p15:guide id="4" orient="horz" pos="2664">
          <p15:clr>
            <a:schemeClr val="accent1"/>
          </p15:clr>
        </p15:guide>
        <p15:guide id="5" pos="5407">
          <p15:clr>
            <a:schemeClr val="accent1"/>
          </p15:clr>
        </p15:guide>
        <p15:guide id="6" pos="3233">
          <p15:clr>
            <a:schemeClr val="accent1"/>
          </p15:clr>
        </p15:guide>
        <p15:guide id="7" orient="horz" pos="2527">
          <p15:clr>
            <a:schemeClr val="accent2"/>
          </p15:clr>
        </p15:guide>
        <p15:guide id="8" pos="2880">
          <p15:clr>
            <a:schemeClr val="accent1"/>
          </p15:clr>
        </p15:guide>
        <p15:guide id="9" pos="3096">
          <p15:clr>
            <a:schemeClr val="accent1"/>
          </p15:clr>
        </p15:guide>
        <p15:guide id="10" orient="horz" pos="576">
          <p15:clr>
            <a:schemeClr val="accent2"/>
          </p15:clr>
        </p15:guide>
        <p15:guide id="11" orient="horz" pos="470">
          <p15:clr>
            <a:schemeClr val="accent1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d Half Card Bullet Headshot - R">
  <p:cSld name="TITLE_AND_BODY_1_1_1_2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2">
            <a:alphaModFix/>
          </a:blip>
          <a:srcRect b="0" l="50000" r="0" t="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/>
          <p:nvPr/>
        </p:nvSpPr>
        <p:spPr>
          <a:xfrm>
            <a:off x="4914900" y="342525"/>
            <a:ext cx="3886200" cy="445845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0"/>
          <p:cNvSpPr txBox="1"/>
          <p:nvPr/>
        </p:nvSpPr>
        <p:spPr>
          <a:xfrm>
            <a:off x="604238" y="1956075"/>
            <a:ext cx="3279300" cy="123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TALKING HEADSHOT</a:t>
            </a:r>
            <a:endParaRPr b="0" i="0" sz="2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sng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Needs Editor to use Essential Graphics </a:t>
            </a:r>
            <a:endParaRPr b="1" i="0" sz="2400" u="sng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5132250" y="1097400"/>
            <a:ext cx="34515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20"/>
          <p:cNvSpPr txBox="1"/>
          <p:nvPr>
            <p:ph idx="2" type="subTitle"/>
          </p:nvPr>
        </p:nvSpPr>
        <p:spPr>
          <a:xfrm>
            <a:off x="5132250" y="593718"/>
            <a:ext cx="33312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16">
          <p15:clr>
            <a:schemeClr val="accent1"/>
          </p15:clr>
        </p15:guide>
        <p15:guide id="2" pos="5544">
          <p15:clr>
            <a:schemeClr val="accent1"/>
          </p15:clr>
        </p15:guide>
        <p15:guide id="3" orient="horz" pos="216">
          <p15:clr>
            <a:schemeClr val="accent1"/>
          </p15:clr>
        </p15:guide>
        <p15:guide id="4" orient="horz" pos="692">
          <p15:clr>
            <a:schemeClr val="accent2"/>
          </p15:clr>
        </p15:guide>
        <p15:guide id="5" orient="horz" pos="2664">
          <p15:clr>
            <a:schemeClr val="accent1"/>
          </p15:clr>
        </p15:guide>
        <p15:guide id="6" pos="5407">
          <p15:clr>
            <a:schemeClr val="accent1"/>
          </p15:clr>
        </p15:guide>
        <p15:guide id="7" pos="3233">
          <p15:clr>
            <a:schemeClr val="accent1"/>
          </p15:clr>
        </p15:guide>
        <p15:guide id="8" pos="2880">
          <p15:clr>
            <a:schemeClr val="accent1"/>
          </p15:clr>
        </p15:guide>
        <p15:guide id="9" pos="3096">
          <p15:clr>
            <a:schemeClr val="accent1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d Half Card Bullet Headshot - L">
  <p:cSld name="TITLE_AND_BODY_1_1_1_2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2">
            <a:alphaModFix/>
          </a:blip>
          <a:srcRect b="0" l="50000" r="0" t="0"/>
          <a:stretch/>
        </p:blipFill>
        <p:spPr>
          <a:xfrm flipH="1"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/>
          <p:nvPr/>
        </p:nvSpPr>
        <p:spPr>
          <a:xfrm>
            <a:off x="342900" y="342525"/>
            <a:ext cx="3886200" cy="445845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560250" y="1097395"/>
            <a:ext cx="34515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subTitle"/>
          </p:nvPr>
        </p:nvSpPr>
        <p:spPr>
          <a:xfrm>
            <a:off x="560250" y="593713"/>
            <a:ext cx="323235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03" name="Google Shape;103;p21"/>
          <p:cNvSpPr txBox="1"/>
          <p:nvPr/>
        </p:nvSpPr>
        <p:spPr>
          <a:xfrm>
            <a:off x="5218350" y="1956075"/>
            <a:ext cx="3279300" cy="123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TALKING HEADSHOT</a:t>
            </a:r>
            <a:endParaRPr b="0" i="0" sz="2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sng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Needs Editor to use Essential Graphics </a:t>
            </a:r>
            <a:endParaRPr b="1" i="0" sz="2400" u="sng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16">
          <p15:clr>
            <a:schemeClr val="accent1"/>
          </p15:clr>
        </p15:guide>
        <p15:guide id="2" pos="5544">
          <p15:clr>
            <a:schemeClr val="accent1"/>
          </p15:clr>
        </p15:guide>
        <p15:guide id="3" orient="horz" pos="216">
          <p15:clr>
            <a:schemeClr val="accent1"/>
          </p15:clr>
        </p15:guide>
        <p15:guide id="4" orient="horz" pos="692">
          <p15:clr>
            <a:schemeClr val="accent2"/>
          </p15:clr>
        </p15:guide>
        <p15:guide id="5" orient="horz" pos="2664">
          <p15:clr>
            <a:schemeClr val="accent1"/>
          </p15:clr>
        </p15:guide>
        <p15:guide id="6" pos="5407">
          <p15:clr>
            <a:schemeClr val="accent6"/>
          </p15:clr>
        </p15:guide>
        <p15:guide id="7" pos="3233">
          <p15:clr>
            <a:schemeClr val="accent6"/>
          </p15:clr>
        </p15:guide>
        <p15:guide id="8" pos="2880">
          <p15:clr>
            <a:schemeClr val="accent1"/>
          </p15:clr>
        </p15:guide>
        <p15:guide id="9" pos="3096">
          <p15:clr>
            <a:schemeClr val="accent1"/>
          </p15:clr>
        </p15:guide>
        <p15:guide id="10" pos="2527">
          <p15:clr>
            <a:schemeClr val="accent1"/>
          </p15:clr>
        </p15:guide>
        <p15:guide id="11" pos="353">
          <p15:clr>
            <a:schemeClr val="accent1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e Dual Card">
  <p:cSld name="CUSTOM_1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572000"/>
            <a:ext cx="914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/>
          <p:cNvSpPr/>
          <p:nvPr/>
        </p:nvSpPr>
        <p:spPr>
          <a:xfrm>
            <a:off x="-125" y="0"/>
            <a:ext cx="9144000" cy="457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4705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2"/>
          <p:cNvSpPr/>
          <p:nvPr/>
        </p:nvSpPr>
        <p:spPr>
          <a:xfrm>
            <a:off x="4743550" y="342150"/>
            <a:ext cx="4057500" cy="388695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2"/>
          <p:cNvSpPr/>
          <p:nvPr/>
        </p:nvSpPr>
        <p:spPr>
          <a:xfrm flipH="1" rot="-5400000">
            <a:off x="423150" y="247875"/>
            <a:ext cx="3893100" cy="406875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560250" y="967650"/>
            <a:ext cx="3622950" cy="30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2" type="subTitle"/>
          </p:nvPr>
        </p:nvSpPr>
        <p:spPr>
          <a:xfrm>
            <a:off x="560250" y="503550"/>
            <a:ext cx="3622950" cy="33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11" name="Google Shape;111;p22"/>
          <p:cNvSpPr txBox="1"/>
          <p:nvPr>
            <p:ph idx="3" type="body"/>
          </p:nvPr>
        </p:nvSpPr>
        <p:spPr>
          <a:xfrm>
            <a:off x="4960900" y="967650"/>
            <a:ext cx="3622950" cy="30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4" type="subTitle"/>
          </p:nvPr>
        </p:nvSpPr>
        <p:spPr>
          <a:xfrm>
            <a:off x="4960900" y="503550"/>
            <a:ext cx="3622950" cy="33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440">
          <p15:clr>
            <a:srgbClr val="FF0000"/>
          </p15:clr>
        </p15:guide>
        <p15:guide id="2" pos="2880">
          <p15:clr>
            <a:srgbClr val="FF0000"/>
          </p15:clr>
        </p15:guide>
        <p15:guide id="3" pos="212">
          <p15:clr>
            <a:schemeClr val="accent1"/>
          </p15:clr>
        </p15:guide>
        <p15:guide id="4" orient="horz" pos="212">
          <p15:clr>
            <a:schemeClr val="accent1"/>
          </p15:clr>
        </p15:guide>
        <p15:guide id="5" pos="2777">
          <p15:clr>
            <a:schemeClr val="accent1"/>
          </p15:clr>
        </p15:guide>
        <p15:guide id="6" pos="2988">
          <p15:clr>
            <a:schemeClr val="accent1"/>
          </p15:clr>
        </p15:guide>
        <p15:guide id="7" orient="horz" pos="2664">
          <p15:clr>
            <a:schemeClr val="accent1"/>
          </p15:clr>
        </p15:guide>
        <p15:guide id="8" pos="5544">
          <p15:clr>
            <a:schemeClr val="accent1"/>
          </p15:clr>
        </p15:guide>
        <p15:guide id="9" pos="353">
          <p15:clr>
            <a:schemeClr val="accent1"/>
          </p15:clr>
        </p15:guide>
        <p15:guide id="10" pos="2638">
          <p15:clr>
            <a:schemeClr val="accent1"/>
          </p15:clr>
        </p15:guide>
        <p15:guide id="11" pos="3125">
          <p15:clr>
            <a:schemeClr val="accent1"/>
          </p15:clr>
        </p15:guide>
        <p15:guide id="12" pos="5407">
          <p15:clr>
            <a:schemeClr val="accent1"/>
          </p15:clr>
        </p15:guide>
        <p15:guide id="13" orient="horz" pos="610">
          <p15:clr>
            <a:schemeClr val="accent2"/>
          </p15:clr>
        </p15:guide>
        <p15:guide id="14" orient="horz" pos="2527">
          <p15:clr>
            <a:schemeClr val="accent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f Triple Card ">
  <p:cSld name="CUSTOM_1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572000"/>
            <a:ext cx="914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/>
          <p:nvPr/>
        </p:nvSpPr>
        <p:spPr>
          <a:xfrm>
            <a:off x="-125" y="0"/>
            <a:ext cx="9144000" cy="4572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4705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3273588" y="967950"/>
            <a:ext cx="2596650" cy="326115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342900" y="967950"/>
            <a:ext cx="2596650" cy="326115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6204275" y="967950"/>
            <a:ext cx="2596650" cy="326115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560250" y="1639350"/>
            <a:ext cx="2161950" cy="22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2" type="subTitle"/>
          </p:nvPr>
        </p:nvSpPr>
        <p:spPr>
          <a:xfrm>
            <a:off x="567375" y="1135800"/>
            <a:ext cx="2147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9pPr>
          </a:lstStyle>
          <a:p/>
        </p:txBody>
      </p:sp>
      <p:sp>
        <p:nvSpPr>
          <p:cNvPr id="121" name="Google Shape;121;p23"/>
          <p:cNvSpPr txBox="1"/>
          <p:nvPr>
            <p:ph idx="3" type="body"/>
          </p:nvPr>
        </p:nvSpPr>
        <p:spPr>
          <a:xfrm>
            <a:off x="3490938" y="1639350"/>
            <a:ext cx="2161950" cy="22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23"/>
          <p:cNvSpPr txBox="1"/>
          <p:nvPr>
            <p:ph idx="4" type="subTitle"/>
          </p:nvPr>
        </p:nvSpPr>
        <p:spPr>
          <a:xfrm>
            <a:off x="3498063" y="1135800"/>
            <a:ext cx="2147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9pPr>
          </a:lstStyle>
          <a:p/>
        </p:txBody>
      </p:sp>
      <p:sp>
        <p:nvSpPr>
          <p:cNvPr id="123" name="Google Shape;123;p23"/>
          <p:cNvSpPr txBox="1"/>
          <p:nvPr>
            <p:ph idx="5" type="body"/>
          </p:nvPr>
        </p:nvSpPr>
        <p:spPr>
          <a:xfrm>
            <a:off x="6421625" y="1639350"/>
            <a:ext cx="2161950" cy="2242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6" type="subTitle"/>
          </p:nvPr>
        </p:nvSpPr>
        <p:spPr>
          <a:xfrm>
            <a:off x="6428750" y="1135800"/>
            <a:ext cx="2147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b="1" sz="1300"/>
            </a:lvl9pPr>
          </a:lstStyle>
          <a:p/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342900" y="153982"/>
            <a:ext cx="84582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78">
          <p15:clr>
            <a:srgbClr val="FF0000"/>
          </p15:clr>
        </p15:guide>
        <p15:guide id="2" pos="2062">
          <p15:clr>
            <a:schemeClr val="accent1"/>
          </p15:clr>
        </p15:guide>
        <p15:guide id="3" pos="212">
          <p15:clr>
            <a:schemeClr val="accent1"/>
          </p15:clr>
        </p15:guide>
        <p15:guide id="4" orient="horz" pos="212">
          <p15:clr>
            <a:schemeClr val="accent1"/>
          </p15:clr>
        </p15:guide>
        <p15:guide id="5" pos="1852">
          <p15:clr>
            <a:schemeClr val="accent1"/>
          </p15:clr>
        </p15:guide>
        <p15:guide id="6" pos="3698">
          <p15:clr>
            <a:schemeClr val="accent1"/>
          </p15:clr>
        </p15:guide>
        <p15:guide id="7" orient="horz" pos="2664">
          <p15:clr>
            <a:schemeClr val="accent1"/>
          </p15:clr>
        </p15:guide>
        <p15:guide id="8" pos="5544">
          <p15:clr>
            <a:schemeClr val="accent1"/>
          </p15:clr>
        </p15:guide>
        <p15:guide id="9" orient="horz" pos="610">
          <p15:clr>
            <a:schemeClr val="accent1"/>
          </p15:clr>
        </p15:guide>
        <p15:guide id="10" pos="3908">
          <p15:clr>
            <a:schemeClr val="accent1"/>
          </p15:clr>
        </p15:guide>
        <p15:guide id="11" orient="horz" pos="470">
          <p15:clr>
            <a:schemeClr val="accent1"/>
          </p15:clr>
        </p15:guide>
        <p15:guide id="12" pos="1034">
          <p15:clr>
            <a:srgbClr val="E46962"/>
          </p15:clr>
        </p15:guide>
        <p15:guide id="13" pos="2880">
          <p15:clr>
            <a:srgbClr val="E46962"/>
          </p15:clr>
        </p15:guide>
        <p15:guide id="14" pos="4726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Code">
  <p:cSld name="TITLE_AND_BODY_1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572000"/>
            <a:ext cx="914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/>
          <p:nvPr/>
        </p:nvSpPr>
        <p:spPr>
          <a:xfrm>
            <a:off x="-125" y="-375"/>
            <a:ext cx="9144000" cy="4572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4705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342900" y="217200"/>
            <a:ext cx="8458200" cy="34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B0B0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Title Placeholder</a:t>
            </a:r>
            <a:endParaRPr b="0" i="0" sz="2400" u="none" cap="none" strike="noStrike">
              <a:solidFill>
                <a:srgbClr val="0B0B0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42900" y="777375"/>
            <a:ext cx="8458200" cy="345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 Mono Light"/>
              <a:buChar char="●"/>
              <a:defRPr sz="15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238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16">
          <p15:clr>
            <a:schemeClr val="accent1"/>
          </p15:clr>
        </p15:guide>
        <p15:guide id="2" pos="5544">
          <p15:clr>
            <a:schemeClr val="accent1"/>
          </p15:clr>
        </p15:guide>
        <p15:guide id="3" orient="horz" pos="490">
          <p15:clr>
            <a:schemeClr val="accent1"/>
          </p15:clr>
        </p15:guide>
        <p15:guide id="4" orient="horz" pos="2664">
          <p15:clr>
            <a:schemeClr val="accent1"/>
          </p15:clr>
        </p15:guide>
        <p15:guide id="5" pos="2880">
          <p15:clr>
            <a:srgbClr val="FF0000"/>
          </p15:clr>
        </p15:guide>
        <p15:guide id="6" orient="horz" pos="353">
          <p15:clr>
            <a:schemeClr val="accent1"/>
          </p15:clr>
        </p15:guide>
        <p15:guide id="7" orient="horz" pos="137">
          <p15:clr>
            <a:schemeClr val="accent1"/>
          </p15:clr>
        </p15:guide>
        <p15:guide id="8" orient="horz" pos="157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Dual Code">
  <p:cSld name="TITLE_AND_BODY_1_1_1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572000"/>
            <a:ext cx="91440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/>
          <p:nvPr/>
        </p:nvSpPr>
        <p:spPr>
          <a:xfrm>
            <a:off x="-125" y="-375"/>
            <a:ext cx="9144000" cy="4572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4705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342900" y="217200"/>
            <a:ext cx="8458200" cy="34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B0B0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Title Placeholder</a:t>
            </a:r>
            <a:endParaRPr b="0" i="0" sz="2400" u="none" cap="none" strike="noStrike">
              <a:solidFill>
                <a:srgbClr val="0B0B0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42900" y="777375"/>
            <a:ext cx="4120350" cy="345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 Mono Light"/>
              <a:buChar char="●"/>
              <a:defRPr sz="15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238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2" type="body"/>
          </p:nvPr>
        </p:nvSpPr>
        <p:spPr>
          <a:xfrm>
            <a:off x="4680675" y="777375"/>
            <a:ext cx="4120350" cy="345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 Mono Light"/>
              <a:buChar char="●"/>
              <a:defRPr sz="15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3238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2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16">
          <p15:clr>
            <a:schemeClr val="accent1"/>
          </p15:clr>
        </p15:guide>
        <p15:guide id="2" pos="5544">
          <p15:clr>
            <a:schemeClr val="accent1"/>
          </p15:clr>
        </p15:guide>
        <p15:guide id="3" orient="horz" pos="490">
          <p15:clr>
            <a:schemeClr val="accent1"/>
          </p15:clr>
        </p15:guide>
        <p15:guide id="4" orient="horz" pos="2664">
          <p15:clr>
            <a:schemeClr val="accent1"/>
          </p15:clr>
        </p15:guide>
        <p15:guide id="5" pos="2880">
          <p15:clr>
            <a:srgbClr val="FF0000"/>
          </p15:clr>
        </p15:guide>
        <p15:guide id="6" orient="horz" pos="353">
          <p15:clr>
            <a:schemeClr val="accent1"/>
          </p15:clr>
        </p15:guide>
        <p15:guide id="7" orient="horz" pos="137">
          <p15:clr>
            <a:schemeClr val="accent1"/>
          </p15:clr>
        </p15:guide>
        <p15:guide id="8" pos="2812">
          <p15:clr>
            <a:schemeClr val="accent1"/>
          </p15:clr>
        </p15:guide>
        <p15:guide id="9" pos="2949">
          <p15:clr>
            <a:schemeClr val="accent1"/>
          </p15:clr>
        </p15:guide>
        <p15:guide id="10" orient="horz" pos="16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Over the Shoulder Box">
  <p:cSld name="CUSTOM_12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3731000" y="1586625"/>
            <a:ext cx="4831350" cy="197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TALKING HEADSHOT</a:t>
            </a:r>
            <a:endParaRPr b="0" i="0" sz="2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sng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Needs Designer Review </a:t>
            </a:r>
            <a:endParaRPr b="1" i="0" sz="2400" u="sng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sng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&amp; </a:t>
            </a:r>
            <a:endParaRPr b="1" i="0" sz="2400" u="sng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sng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Editor to use Essential Graphics </a:t>
            </a:r>
            <a:endParaRPr b="1" i="0" sz="2400" u="sng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394400" y="956750"/>
            <a:ext cx="3177000" cy="1858200"/>
          </a:xfrm>
          <a:prstGeom prst="roundRect">
            <a:avLst>
              <a:gd fmla="val 8065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650000" y="1168568"/>
            <a:ext cx="26658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Quote Full Card">
  <p:cSld name="CUSTOM_14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" y="0"/>
            <a:ext cx="9144000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/>
          <p:nvPr/>
        </p:nvSpPr>
        <p:spPr>
          <a:xfrm flipH="1">
            <a:off x="642675" y="504825"/>
            <a:ext cx="7858650" cy="4133850"/>
          </a:xfrm>
          <a:prstGeom prst="round2DiagRect">
            <a:avLst>
              <a:gd fmla="val 20143" name="adj1"/>
              <a:gd fmla="val 0" name="adj2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1055325" y="954000"/>
            <a:ext cx="7033350" cy="32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Char char="●"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Char char="○"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Char char="■"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Char char="●"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Char char="○"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Char char="■"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Char char="●"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Char char="○"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Light"/>
              <a:buChar char="■"/>
              <a:defRPr sz="24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f Post-Production Assets">
  <p:cSld name="CUSTOM_13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/>
          <p:nvPr/>
        </p:nvSpPr>
        <p:spPr>
          <a:xfrm>
            <a:off x="-125" y="4572000"/>
            <a:ext cx="9144000" cy="5715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4705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sng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These Assets Have to get Added in Post-Production</a:t>
            </a:r>
            <a:endParaRPr b="1" i="0" sz="1800" u="sng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8"/>
          <p:cNvSpPr/>
          <p:nvPr/>
        </p:nvSpPr>
        <p:spPr>
          <a:xfrm>
            <a:off x="-125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4705"/>
              </a:srgb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c Demo">
  <p:cSld name="CUSTOM_5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DEMO</a:t>
            </a:r>
            <a:endParaRPr b="0" i="0" sz="4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a Headshot">
  <p:cSld name="CUSTOM_7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TALKING HEADSHOT</a:t>
            </a:r>
            <a:endParaRPr b="0" i="0" sz="4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d End Video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END VIDEO</a:t>
            </a:r>
            <a:endParaRPr b="0" i="0" sz="4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b B-Roll">
  <p:cSld name="CUSTOM_6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B-ROLL</a:t>
            </a:r>
            <a:endParaRPr b="0" i="0" sz="4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e Animation">
  <p:cSld name="CUSTOM_6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Animation </a:t>
            </a:r>
            <a:endParaRPr b="0" i="0" sz="4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Requires Designer &amp; Editor</a:t>
            </a:r>
            <a:endParaRPr b="0" i="0" sz="36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g Break in Deck">
  <p:cSld name="CUSTOM_8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/>
          <p:nvPr/>
        </p:nvSpPr>
        <p:spPr>
          <a:xfrm>
            <a:off x="0" y="63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TEMPLATES</a:t>
            </a:r>
            <a:endParaRPr b="1" i="0" sz="3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Ready For Use Graphics</a:t>
            </a:r>
            <a:endParaRPr b="0" i="1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Designers are on-hand to help with consultation &amp; enhancements 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 your slide deck.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Make sure to </a:t>
            </a:r>
            <a:r>
              <a:rPr b="1" i="0" lang="en" sz="1800" u="sng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TAG YOUR DESIGNER</a:t>
            </a:r>
            <a:r>
              <a:rPr b="0" i="0" lang="en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with any design requests.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c Styleguide">
  <p:cSld name="TITLE_ONLY_1_1_1_1_1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/>
          <p:nvPr/>
        </p:nvSpPr>
        <p:spPr>
          <a:xfrm>
            <a:off x="2380938" y="2154000"/>
            <a:ext cx="6763200" cy="14076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5"/>
          <p:cNvSpPr/>
          <p:nvPr/>
        </p:nvSpPr>
        <p:spPr>
          <a:xfrm>
            <a:off x="0" y="569675"/>
            <a:ext cx="2380950" cy="4573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5"/>
          <p:cNvSpPr/>
          <p:nvPr/>
        </p:nvSpPr>
        <p:spPr>
          <a:xfrm>
            <a:off x="150" y="0"/>
            <a:ext cx="9144000" cy="56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35"/>
          <p:cNvPicPr preferRelativeResize="0"/>
          <p:nvPr/>
        </p:nvPicPr>
        <p:blipFill rotWithShape="1">
          <a:blip r:embed="rId2">
            <a:alphaModFix/>
          </a:blip>
          <a:srcRect b="10" l="0" r="0" t="0"/>
          <a:stretch/>
        </p:blipFill>
        <p:spPr>
          <a:xfrm>
            <a:off x="342900" y="4748444"/>
            <a:ext cx="1151939" cy="21861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3300225" y="1421411"/>
            <a:ext cx="1350150" cy="40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Black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HEX: 	0B0B0B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4721900" y="1421411"/>
            <a:ext cx="1350150" cy="40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Navy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HEX: 	171A53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35"/>
          <p:cNvSpPr txBox="1"/>
          <p:nvPr/>
        </p:nvSpPr>
        <p:spPr>
          <a:xfrm>
            <a:off x="6143575" y="1421411"/>
            <a:ext cx="1350150" cy="40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Brand Blue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HEX: 	2015FF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35"/>
          <p:cNvSpPr txBox="1"/>
          <p:nvPr/>
        </p:nvSpPr>
        <p:spPr>
          <a:xfrm>
            <a:off x="7565250" y="1421411"/>
            <a:ext cx="135015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White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HEX: 	FFFFFFFF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RGBA: 	255 255 255 100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35"/>
          <p:cNvSpPr txBox="1"/>
          <p:nvPr/>
        </p:nvSpPr>
        <p:spPr>
          <a:xfrm>
            <a:off x="3300225" y="3044557"/>
            <a:ext cx="1350150" cy="40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Light Blue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HEX: 	6597FF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4721900" y="3044557"/>
            <a:ext cx="1350150" cy="40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Lime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HEX: 	BDEA09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35"/>
          <p:cNvSpPr txBox="1"/>
          <p:nvPr/>
        </p:nvSpPr>
        <p:spPr>
          <a:xfrm>
            <a:off x="6143575" y="3044557"/>
            <a:ext cx="1350150" cy="40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Purple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HEX: 	B181FF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35"/>
          <p:cNvSpPr txBox="1"/>
          <p:nvPr/>
        </p:nvSpPr>
        <p:spPr>
          <a:xfrm>
            <a:off x="7565250" y="3044557"/>
            <a:ext cx="1350150" cy="40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Seafoam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HEX: 	00C5A1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35"/>
          <p:cNvSpPr/>
          <p:nvPr/>
        </p:nvSpPr>
        <p:spPr>
          <a:xfrm flipH="1" rot="10800000">
            <a:off x="3481200" y="794111"/>
            <a:ext cx="988200" cy="513000"/>
          </a:xfrm>
          <a:prstGeom prst="round2DiagRect">
            <a:avLst>
              <a:gd fmla="val 41254" name="adj1"/>
              <a:gd fmla="val 0" name="adj2"/>
            </a:avLst>
          </a:prstGeom>
          <a:solidFill>
            <a:srgbClr val="0B0B0B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5"/>
          <p:cNvSpPr/>
          <p:nvPr/>
        </p:nvSpPr>
        <p:spPr>
          <a:xfrm flipH="1" rot="10800000">
            <a:off x="4902875" y="794111"/>
            <a:ext cx="988200" cy="513000"/>
          </a:xfrm>
          <a:prstGeom prst="round2DiagRect">
            <a:avLst>
              <a:gd fmla="val 41254" name="adj1"/>
              <a:gd fmla="val 0" name="adj2"/>
            </a:avLst>
          </a:prstGeom>
          <a:solidFill>
            <a:srgbClr val="171A5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5"/>
          <p:cNvSpPr/>
          <p:nvPr/>
        </p:nvSpPr>
        <p:spPr>
          <a:xfrm flipH="1" rot="10800000">
            <a:off x="6324550" y="794111"/>
            <a:ext cx="988200" cy="513000"/>
          </a:xfrm>
          <a:prstGeom prst="round2DiagRect">
            <a:avLst>
              <a:gd fmla="val 41254" name="adj1"/>
              <a:gd fmla="val 0" name="adj2"/>
            </a:avLst>
          </a:prstGeom>
          <a:solidFill>
            <a:srgbClr val="2015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5"/>
          <p:cNvSpPr/>
          <p:nvPr/>
        </p:nvSpPr>
        <p:spPr>
          <a:xfrm flipH="1" rot="10800000">
            <a:off x="7746225" y="794111"/>
            <a:ext cx="988200" cy="513000"/>
          </a:xfrm>
          <a:prstGeom prst="round2DiagRect">
            <a:avLst>
              <a:gd fmla="val 41254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5"/>
          <p:cNvSpPr/>
          <p:nvPr/>
        </p:nvSpPr>
        <p:spPr>
          <a:xfrm flipH="1" rot="10800000">
            <a:off x="3481200" y="2417260"/>
            <a:ext cx="988200" cy="513000"/>
          </a:xfrm>
          <a:prstGeom prst="round2DiagRect">
            <a:avLst>
              <a:gd fmla="val 41254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5"/>
          <p:cNvSpPr/>
          <p:nvPr/>
        </p:nvSpPr>
        <p:spPr>
          <a:xfrm flipH="1" rot="10800000">
            <a:off x="4902875" y="2417260"/>
            <a:ext cx="988200" cy="513000"/>
          </a:xfrm>
          <a:prstGeom prst="round2DiagRect">
            <a:avLst>
              <a:gd fmla="val 41254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5"/>
          <p:cNvSpPr/>
          <p:nvPr/>
        </p:nvSpPr>
        <p:spPr>
          <a:xfrm flipH="1" rot="10800000">
            <a:off x="6324550" y="2417260"/>
            <a:ext cx="988200" cy="513000"/>
          </a:xfrm>
          <a:prstGeom prst="round2DiagRect">
            <a:avLst>
              <a:gd fmla="val 41254" name="adj1"/>
              <a:gd fmla="val 0" name="adj2"/>
            </a:avLst>
          </a:prstGeom>
          <a:solidFill>
            <a:srgbClr val="B181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5"/>
          <p:cNvSpPr/>
          <p:nvPr/>
        </p:nvSpPr>
        <p:spPr>
          <a:xfrm flipH="1" rot="10800000">
            <a:off x="7746225" y="2417260"/>
            <a:ext cx="988200" cy="513000"/>
          </a:xfrm>
          <a:prstGeom prst="round2DiagRect">
            <a:avLst>
              <a:gd fmla="val 41254" name="adj1"/>
              <a:gd fmla="val 0" name="adj2"/>
            </a:avLst>
          </a:prstGeom>
          <a:solidFill>
            <a:srgbClr val="00C5A1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5"/>
          <p:cNvSpPr txBox="1"/>
          <p:nvPr/>
        </p:nvSpPr>
        <p:spPr>
          <a:xfrm>
            <a:off x="152400" y="63112"/>
            <a:ext cx="240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Typography</a:t>
            </a:r>
            <a:endParaRPr b="0" i="0" sz="24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3" name="Google Shape;183;p35"/>
          <p:cNvSpPr txBox="1"/>
          <p:nvPr/>
        </p:nvSpPr>
        <p:spPr>
          <a:xfrm>
            <a:off x="2659350" y="63112"/>
            <a:ext cx="240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Color Pallette</a:t>
            </a:r>
            <a:endParaRPr b="0" i="0" sz="24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84" name="Google Shape;184;p35"/>
          <p:cNvGrpSpPr/>
          <p:nvPr/>
        </p:nvGrpSpPr>
        <p:grpSpPr>
          <a:xfrm>
            <a:off x="342900" y="886500"/>
            <a:ext cx="2403300" cy="784950"/>
            <a:chOff x="685800" y="1290000"/>
            <a:chExt cx="4806600" cy="1569900"/>
          </a:xfrm>
        </p:grpSpPr>
        <p:sp>
          <p:nvSpPr>
            <p:cNvPr id="185" name="Google Shape;185;p35"/>
            <p:cNvSpPr txBox="1"/>
            <p:nvPr/>
          </p:nvSpPr>
          <p:spPr>
            <a:xfrm>
              <a:off x="685800" y="1290000"/>
              <a:ext cx="4806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Titles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6" name="Google Shape;186;p35"/>
            <p:cNvSpPr txBox="1"/>
            <p:nvPr/>
          </p:nvSpPr>
          <p:spPr>
            <a:xfrm>
              <a:off x="685800" y="1936500"/>
              <a:ext cx="4806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Open Sans Light</a:t>
              </a:r>
              <a:endPara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52pt</a:t>
              </a:r>
              <a:endPara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7" name="Google Shape;187;p35"/>
          <p:cNvGrpSpPr/>
          <p:nvPr/>
        </p:nvGrpSpPr>
        <p:grpSpPr>
          <a:xfrm>
            <a:off x="342900" y="1800725"/>
            <a:ext cx="2403300" cy="784950"/>
            <a:chOff x="685800" y="3568900"/>
            <a:chExt cx="4806600" cy="1569900"/>
          </a:xfrm>
        </p:grpSpPr>
        <p:sp>
          <p:nvSpPr>
            <p:cNvPr id="188" name="Google Shape;188;p35"/>
            <p:cNvSpPr txBox="1"/>
            <p:nvPr/>
          </p:nvSpPr>
          <p:spPr>
            <a:xfrm>
              <a:off x="685800" y="3568900"/>
              <a:ext cx="4806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Subheadings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9" name="Google Shape;189;p35"/>
            <p:cNvSpPr txBox="1"/>
            <p:nvPr/>
          </p:nvSpPr>
          <p:spPr>
            <a:xfrm>
              <a:off x="685800" y="4215400"/>
              <a:ext cx="4806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Open Sans Normal</a:t>
              </a:r>
              <a:endPara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36pt</a:t>
              </a:r>
              <a:endPara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0" name="Google Shape;190;p35"/>
          <p:cNvGrpSpPr/>
          <p:nvPr/>
        </p:nvGrpSpPr>
        <p:grpSpPr>
          <a:xfrm>
            <a:off x="342900" y="3629174"/>
            <a:ext cx="2403300" cy="784950"/>
            <a:chOff x="685800" y="8014900"/>
            <a:chExt cx="4806600" cy="1569900"/>
          </a:xfrm>
        </p:grpSpPr>
        <p:sp>
          <p:nvSpPr>
            <p:cNvPr id="191" name="Google Shape;191;p35"/>
            <p:cNvSpPr txBox="1"/>
            <p:nvPr/>
          </p:nvSpPr>
          <p:spPr>
            <a:xfrm>
              <a:off x="685800" y="8014900"/>
              <a:ext cx="4806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Code</a:t>
              </a:r>
              <a:endParaRPr b="1" i="0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92" name="Google Shape;192;p35"/>
            <p:cNvSpPr txBox="1"/>
            <p:nvPr/>
          </p:nvSpPr>
          <p:spPr>
            <a:xfrm>
              <a:off x="685800" y="8661400"/>
              <a:ext cx="4806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Roboto Mono Normal</a:t>
              </a:r>
              <a:endParaRPr b="0" i="0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sng" cap="none" strike="noStrike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30pt Minimum</a:t>
              </a:r>
              <a:endParaRPr b="0" i="0" sz="1200" u="sng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93" name="Google Shape;193;p35"/>
          <p:cNvGrpSpPr/>
          <p:nvPr/>
        </p:nvGrpSpPr>
        <p:grpSpPr>
          <a:xfrm>
            <a:off x="342900" y="2714949"/>
            <a:ext cx="2403300" cy="784950"/>
            <a:chOff x="685800" y="6086800"/>
            <a:chExt cx="4806600" cy="1569900"/>
          </a:xfrm>
        </p:grpSpPr>
        <p:sp>
          <p:nvSpPr>
            <p:cNvPr id="194" name="Google Shape;194;p35"/>
            <p:cNvSpPr txBox="1"/>
            <p:nvPr/>
          </p:nvSpPr>
          <p:spPr>
            <a:xfrm>
              <a:off x="685800" y="6086800"/>
              <a:ext cx="4806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Body</a:t>
              </a:r>
              <a:endParaRPr b="1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" name="Google Shape;195;p35"/>
            <p:cNvSpPr txBox="1"/>
            <p:nvPr/>
          </p:nvSpPr>
          <p:spPr>
            <a:xfrm>
              <a:off x="685800" y="6733300"/>
              <a:ext cx="4806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25" lIns="45725" spcFirstLastPara="1" rIns="45725" wrap="square" tIns="457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Open Sans Normal</a:t>
              </a:r>
              <a:endParaRPr b="0" i="0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" sz="1200" u="sng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30pt Minimum </a:t>
              </a:r>
              <a:endParaRPr b="1" i="0" sz="1200" u="sng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6" name="Google Shape;196;p35"/>
          <p:cNvSpPr txBox="1"/>
          <p:nvPr/>
        </p:nvSpPr>
        <p:spPr>
          <a:xfrm>
            <a:off x="3300225" y="4394014"/>
            <a:ext cx="135015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Transparent Light Blue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HEX: 	6597FF 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RGBA: 	100 151 255 20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35"/>
          <p:cNvSpPr/>
          <p:nvPr/>
        </p:nvSpPr>
        <p:spPr>
          <a:xfrm flipH="1" rot="10800000">
            <a:off x="3481200" y="3766717"/>
            <a:ext cx="988200" cy="513000"/>
          </a:xfrm>
          <a:prstGeom prst="round2DiagRect">
            <a:avLst>
              <a:gd fmla="val 41254" name="adj1"/>
              <a:gd fmla="val 0" name="adj2"/>
            </a:avLst>
          </a:prstGeom>
          <a:solidFill>
            <a:srgbClr val="6597FF">
              <a:alpha val="2000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5"/>
          <p:cNvSpPr txBox="1"/>
          <p:nvPr/>
        </p:nvSpPr>
        <p:spPr>
          <a:xfrm>
            <a:off x="6143575" y="4394014"/>
            <a:ext cx="135015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Transparent Purple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HEX: 	B181FF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RGBA: 	177 129 255 20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35"/>
          <p:cNvSpPr/>
          <p:nvPr/>
        </p:nvSpPr>
        <p:spPr>
          <a:xfrm flipH="1" rot="10800000">
            <a:off x="6324550" y="3766717"/>
            <a:ext cx="988200" cy="513000"/>
          </a:xfrm>
          <a:prstGeom prst="round2DiagRect">
            <a:avLst>
              <a:gd fmla="val 41254" name="adj1"/>
              <a:gd fmla="val 0" name="adj2"/>
            </a:avLst>
          </a:prstGeom>
          <a:solidFill>
            <a:srgbClr val="B181FF">
              <a:alpha val="2000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5"/>
          <p:cNvSpPr txBox="1"/>
          <p:nvPr/>
        </p:nvSpPr>
        <p:spPr>
          <a:xfrm>
            <a:off x="2468550" y="1176678"/>
            <a:ext cx="692250" cy="36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Text &amp; Primary</a:t>
            </a:r>
            <a:endParaRPr b="1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35"/>
          <p:cNvSpPr txBox="1"/>
          <p:nvPr/>
        </p:nvSpPr>
        <p:spPr>
          <a:xfrm>
            <a:off x="2419835" y="4044150"/>
            <a:ext cx="84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&amp; Charts</a:t>
            </a:r>
            <a:endParaRPr b="1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80% Transparent</a:t>
            </a:r>
            <a:endParaRPr b="1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35"/>
          <p:cNvSpPr txBox="1"/>
          <p:nvPr/>
        </p:nvSpPr>
        <p:spPr>
          <a:xfrm>
            <a:off x="2468550" y="2603369"/>
            <a:ext cx="69225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Accent, Data &amp; Icons</a:t>
            </a:r>
            <a:endParaRPr b="1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35"/>
          <p:cNvSpPr/>
          <p:nvPr/>
        </p:nvSpPr>
        <p:spPr>
          <a:xfrm flipH="1" rot="10800000">
            <a:off x="7746225" y="3766717"/>
            <a:ext cx="988200" cy="513000"/>
          </a:xfrm>
          <a:prstGeom prst="round2DiagRect">
            <a:avLst>
              <a:gd fmla="val 41254" name="adj1"/>
              <a:gd fmla="val 0" name="adj2"/>
            </a:avLst>
          </a:prstGeom>
          <a:solidFill>
            <a:srgbClr val="00C5A1">
              <a:alpha val="2000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 txBox="1"/>
          <p:nvPr/>
        </p:nvSpPr>
        <p:spPr>
          <a:xfrm>
            <a:off x="7565250" y="4394014"/>
            <a:ext cx="135015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Transparent Seafoam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HEX: 	00C5A1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RGBA: 	177 129 255 20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4721900" y="4394014"/>
            <a:ext cx="135015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Transparent Lime</a:t>
            </a:r>
            <a:endParaRPr b="1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HEX: 	BDEA09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RGBA: 	177 129 255 20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35"/>
          <p:cNvSpPr/>
          <p:nvPr/>
        </p:nvSpPr>
        <p:spPr>
          <a:xfrm flipH="1" rot="10800000">
            <a:off x="4902875" y="3766717"/>
            <a:ext cx="988200" cy="513000"/>
          </a:xfrm>
          <a:prstGeom prst="round2DiagRect">
            <a:avLst>
              <a:gd fmla="val 41254" name="adj1"/>
              <a:gd fmla="val 0" name="adj2"/>
            </a:avLst>
          </a:prstGeom>
          <a:solidFill>
            <a:srgbClr val="BDEA09">
              <a:alpha val="2000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35"/>
          <p:cNvCxnSpPr/>
          <p:nvPr/>
        </p:nvCxnSpPr>
        <p:spPr>
          <a:xfrm>
            <a:off x="2380943" y="576972"/>
            <a:ext cx="0" cy="456465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35"/>
          <p:cNvCxnSpPr/>
          <p:nvPr/>
        </p:nvCxnSpPr>
        <p:spPr>
          <a:xfrm>
            <a:off x="394388" y="1738238"/>
            <a:ext cx="166515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35"/>
          <p:cNvCxnSpPr/>
          <p:nvPr/>
        </p:nvCxnSpPr>
        <p:spPr>
          <a:xfrm>
            <a:off x="394388" y="2643875"/>
            <a:ext cx="166515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35"/>
          <p:cNvCxnSpPr/>
          <p:nvPr/>
        </p:nvCxnSpPr>
        <p:spPr>
          <a:xfrm>
            <a:off x="394388" y="3583511"/>
            <a:ext cx="166515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35"/>
          <p:cNvCxnSpPr/>
          <p:nvPr/>
        </p:nvCxnSpPr>
        <p:spPr>
          <a:xfrm>
            <a:off x="2380943" y="-3"/>
            <a:ext cx="0" cy="562350"/>
          </a:xfrm>
          <a:prstGeom prst="straightConnector1">
            <a:avLst/>
          </a:prstGeom>
          <a:noFill/>
          <a:ln cap="flat" cmpd="sng" w="38100">
            <a:solidFill>
              <a:srgbClr val="F0F0F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16">
          <p15:clr>
            <a:schemeClr val="accent1"/>
          </p15:clr>
        </p15:guide>
        <p15:guide id="2" pos="5544">
          <p15:clr>
            <a:schemeClr val="accent1"/>
          </p15:clr>
        </p15:guide>
        <p15:guide id="3" orient="horz" pos="2880">
          <p15:clr>
            <a:schemeClr val="accent1"/>
          </p15:clr>
        </p15:guide>
        <p15:guide id="4" orient="horz" pos="359">
          <p15:clr>
            <a:schemeClr val="accent1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a Resources ">
  <p:cSld name="CUSTOM_9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6"/>
          <p:cNvPicPr preferRelativeResize="0"/>
          <p:nvPr/>
        </p:nvPicPr>
        <p:blipFill rotWithShape="1">
          <a:blip r:embed="rId2">
            <a:alphaModFix/>
          </a:blip>
          <a:srcRect b="10" l="0" r="0" t="0"/>
          <a:stretch/>
        </p:blipFill>
        <p:spPr>
          <a:xfrm>
            <a:off x="342900" y="4748444"/>
            <a:ext cx="1151939" cy="21861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6"/>
          <p:cNvSpPr/>
          <p:nvPr/>
        </p:nvSpPr>
        <p:spPr>
          <a:xfrm>
            <a:off x="150" y="0"/>
            <a:ext cx="9144000" cy="56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6"/>
          <p:cNvSpPr txBox="1"/>
          <p:nvPr/>
        </p:nvSpPr>
        <p:spPr>
          <a:xfrm>
            <a:off x="342900" y="53550"/>
            <a:ext cx="420675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Resources</a:t>
            </a:r>
            <a:r>
              <a:rPr b="0" i="0" lang="en" sz="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36"/>
          <p:cNvSpPr/>
          <p:nvPr/>
        </p:nvSpPr>
        <p:spPr>
          <a:xfrm flipH="1">
            <a:off x="5811900" y="800750"/>
            <a:ext cx="2989200" cy="3947700"/>
          </a:xfrm>
          <a:prstGeom prst="round1Rect">
            <a:avLst>
              <a:gd fmla="val 28421" name="adj"/>
            </a:avLst>
          </a:prstGeom>
          <a:solidFill>
            <a:srgbClr val="171A5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6"/>
          <p:cNvSpPr txBox="1"/>
          <p:nvPr/>
        </p:nvSpPr>
        <p:spPr>
          <a:xfrm>
            <a:off x="6194850" y="2561431"/>
            <a:ext cx="22233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Need a more </a:t>
            </a:r>
            <a:br>
              <a:rPr b="1" i="0" lang="en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en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complex graphic?</a:t>
            </a:r>
            <a:endParaRPr b="1" i="0" sz="15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Reach out to your Curriculum Manager immediately for designer assistance</a:t>
            </a:r>
            <a:endParaRPr b="0" i="0" sz="15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8" name="Google Shape;21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6882" y="1423262"/>
            <a:ext cx="719230" cy="7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b Essential Graphics ">
  <p:cSld name="CUSTOM_9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/>
          <p:nvPr/>
        </p:nvSpPr>
        <p:spPr>
          <a:xfrm>
            <a:off x="196988" y="699575"/>
            <a:ext cx="5311350" cy="43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1" name="Google Shape;221;p37"/>
          <p:cNvPicPr preferRelativeResize="0"/>
          <p:nvPr/>
        </p:nvPicPr>
        <p:blipFill rotWithShape="1">
          <a:blip r:embed="rId2">
            <a:alphaModFix/>
          </a:blip>
          <a:srcRect b="10" l="0" r="0" t="0"/>
          <a:stretch/>
        </p:blipFill>
        <p:spPr>
          <a:xfrm>
            <a:off x="342900" y="4748444"/>
            <a:ext cx="1151939" cy="21861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7"/>
          <p:cNvSpPr/>
          <p:nvPr/>
        </p:nvSpPr>
        <p:spPr>
          <a:xfrm>
            <a:off x="150" y="0"/>
            <a:ext cx="9144000" cy="56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7"/>
          <p:cNvSpPr txBox="1"/>
          <p:nvPr/>
        </p:nvSpPr>
        <p:spPr>
          <a:xfrm>
            <a:off x="342900" y="53550"/>
            <a:ext cx="420675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Essential Graphics Available </a:t>
            </a:r>
            <a:r>
              <a:rPr b="0" i="0" lang="en" sz="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37"/>
          <p:cNvSpPr/>
          <p:nvPr/>
        </p:nvSpPr>
        <p:spPr>
          <a:xfrm flipH="1">
            <a:off x="5811900" y="800750"/>
            <a:ext cx="2989200" cy="3947700"/>
          </a:xfrm>
          <a:prstGeom prst="round1Rect">
            <a:avLst>
              <a:gd fmla="val 28421" name="adj"/>
            </a:avLst>
          </a:prstGeom>
          <a:solidFill>
            <a:srgbClr val="171A5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7"/>
          <p:cNvSpPr txBox="1"/>
          <p:nvPr/>
        </p:nvSpPr>
        <p:spPr>
          <a:xfrm>
            <a:off x="6295725" y="2561438"/>
            <a:ext cx="2021550" cy="2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Essential Graphics are made available through Adobe Creative Cloud</a:t>
            </a:r>
            <a:endParaRPr b="1" i="0" sz="15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Reach out to a Producer for assistance.</a:t>
            </a:r>
            <a:endParaRPr b="0" i="0" sz="15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37"/>
          <p:cNvSpPr txBox="1"/>
          <p:nvPr/>
        </p:nvSpPr>
        <p:spPr>
          <a:xfrm>
            <a:off x="342913" y="800750"/>
            <a:ext cx="4772850" cy="218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TCD’s &amp; Producers:</a:t>
            </a:r>
            <a:endParaRPr b="0" i="0" sz="1500" u="none" cap="none" strike="noStrike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7" name="Google Shape;22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8619" y="1263513"/>
            <a:ext cx="905650" cy="9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7"/>
          <p:cNvSpPr txBox="1"/>
          <p:nvPr/>
        </p:nvSpPr>
        <p:spPr>
          <a:xfrm>
            <a:off x="342913" y="1267750"/>
            <a:ext cx="4772850" cy="37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0" i="0" lang="en" sz="1500" u="none" cap="none" strike="noStrike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Title Card - (2 Options)</a:t>
            </a:r>
            <a:endParaRPr b="0" i="0" sz="1500" u="none" cap="none" strike="noStrike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0" i="0" lang="en" sz="1500" u="none" cap="none" strike="noStrike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Lower Thirds - (3 Options)</a:t>
            </a:r>
            <a:endParaRPr b="0" i="0" sz="1500" u="none" cap="none" strike="noStrike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0" i="0" lang="en" sz="1500" u="none" cap="none" strike="noStrike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Bullets Full Card</a:t>
            </a:r>
            <a:endParaRPr b="0" i="0" sz="1500" u="none" cap="none" strike="noStrike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0" i="0" lang="en" sz="1500" u="none" cap="none" strike="noStrike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Full Card</a:t>
            </a:r>
            <a:endParaRPr b="0" i="0" sz="1500" u="none" cap="none" strike="noStrike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0" i="0" lang="en" sz="1500" u="none" cap="none" strike="noStrike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Bullets Half Card Left or Right</a:t>
            </a:r>
            <a:endParaRPr b="0" i="0" sz="1500" u="none" cap="none" strike="noStrike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0" i="0" lang="en" sz="1500" u="none" cap="none" strike="noStrike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Half Card</a:t>
            </a:r>
            <a:endParaRPr b="0" i="0" sz="1500" u="none" cap="none" strike="noStrike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0" i="0" lang="en" sz="1500" u="none" cap="none" strike="noStrike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Over the Shoulder Box</a:t>
            </a:r>
            <a:endParaRPr b="0" i="0" sz="1500" u="none" cap="none" strike="noStrike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0" i="0" lang="en" sz="1500" u="none" cap="none" strike="noStrike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Quote Full Screen</a:t>
            </a:r>
            <a:endParaRPr b="0" i="0" sz="1500" u="none" cap="none" strike="noStrike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b="0" i="0" lang="en" sz="1500" u="none" cap="none" strike="noStrike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Outro - (2 Options)</a:t>
            </a:r>
            <a:endParaRPr b="0" i="0" sz="1500" u="none" cap="none" strike="noStrike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d Program Icons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/>
          <p:nvPr/>
        </p:nvSpPr>
        <p:spPr>
          <a:xfrm>
            <a:off x="150" y="0"/>
            <a:ext cx="9144000" cy="56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38"/>
          <p:cNvPicPr preferRelativeResize="0"/>
          <p:nvPr/>
        </p:nvPicPr>
        <p:blipFill rotWithShape="1">
          <a:blip r:embed="rId2">
            <a:alphaModFix/>
          </a:blip>
          <a:srcRect b="10" l="0" r="0" t="0"/>
          <a:stretch/>
        </p:blipFill>
        <p:spPr>
          <a:xfrm>
            <a:off x="342900" y="4748444"/>
            <a:ext cx="1151939" cy="218613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8"/>
          <p:cNvSpPr txBox="1"/>
          <p:nvPr/>
        </p:nvSpPr>
        <p:spPr>
          <a:xfrm>
            <a:off x="342900" y="53550"/>
            <a:ext cx="420675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Program Specific Icons </a:t>
            </a:r>
            <a:r>
              <a:rPr b="0" i="0" lang="en" sz="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12600" y="605125"/>
            <a:ext cx="79188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Light"/>
              <a:buNone/>
              <a:defRPr b="0" i="0" sz="2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12600" y="1553875"/>
            <a:ext cx="7918800" cy="30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ctrTitle"/>
          </p:nvPr>
        </p:nvSpPr>
        <p:spPr>
          <a:xfrm>
            <a:off x="612600" y="1406975"/>
            <a:ext cx="52194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Senario: AI-Powered Expert Advisor</a:t>
            </a:r>
            <a:endParaRPr/>
          </a:p>
        </p:txBody>
      </p:sp>
      <p:sp>
        <p:nvSpPr>
          <p:cNvPr id="238" name="Google Shape;238;p39"/>
          <p:cNvSpPr txBox="1"/>
          <p:nvPr>
            <p:ph idx="1" type="subTitle"/>
          </p:nvPr>
        </p:nvSpPr>
        <p:spPr>
          <a:xfrm>
            <a:off x="628100" y="2979838"/>
            <a:ext cx="5019750" cy="41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Innovative Business Solutions with Large Language Models (LLMs)</a:t>
            </a:r>
            <a:endParaRPr sz="1800"/>
          </a:p>
        </p:txBody>
      </p:sp>
      <p:sp>
        <p:nvSpPr>
          <p:cNvPr id="239" name="Google Shape;239;p39"/>
          <p:cNvSpPr txBox="1"/>
          <p:nvPr>
            <p:ph idx="1" type="subTitle"/>
          </p:nvPr>
        </p:nvSpPr>
        <p:spPr>
          <a:xfrm>
            <a:off x="612600" y="3796263"/>
            <a:ext cx="50199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Asuka Ikemoto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689550" y="1202888"/>
            <a:ext cx="77682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8" name="Google Shape;298;p48"/>
          <p:cNvSpPr txBox="1"/>
          <p:nvPr>
            <p:ph type="title"/>
          </p:nvPr>
        </p:nvSpPr>
        <p:spPr>
          <a:xfrm>
            <a:off x="342900" y="0"/>
            <a:ext cx="8458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System Architecture</a:t>
            </a:r>
            <a:endParaRPr/>
          </a:p>
        </p:txBody>
      </p:sp>
      <p:sp>
        <p:nvSpPr>
          <p:cNvPr id="299" name="Google Shape;299;p48"/>
          <p:cNvSpPr txBox="1"/>
          <p:nvPr>
            <p:ph type="title"/>
          </p:nvPr>
        </p:nvSpPr>
        <p:spPr>
          <a:xfrm>
            <a:off x="342900" y="644448"/>
            <a:ext cx="8458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accent1"/>
                </a:solidFill>
              </a:rPr>
              <a:t>What type of AI system are you building?</a:t>
            </a:r>
            <a:endParaRPr sz="1800">
              <a:solidFill>
                <a:schemeClr val="accent1"/>
              </a:solidFill>
            </a:endParaRPr>
          </a:p>
        </p:txBody>
      </p:sp>
      <p:pic>
        <p:nvPicPr>
          <p:cNvPr id="300" name="Google Shape;300;p48" title="Screenshot 2025-04-30 at 15.09.5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325" y="1088575"/>
            <a:ext cx="3292226" cy="345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/>
          <p:nvPr>
            <p:ph type="title"/>
          </p:nvPr>
        </p:nvSpPr>
        <p:spPr>
          <a:xfrm>
            <a:off x="342900" y="0"/>
            <a:ext cx="8458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LLM Configuration</a:t>
            </a:r>
            <a:endParaRPr/>
          </a:p>
        </p:txBody>
      </p:sp>
      <p:sp>
        <p:nvSpPr>
          <p:cNvPr id="306" name="Google Shape;306;p49"/>
          <p:cNvSpPr txBox="1"/>
          <p:nvPr>
            <p:ph type="title"/>
          </p:nvPr>
        </p:nvSpPr>
        <p:spPr>
          <a:xfrm>
            <a:off x="342900" y="644448"/>
            <a:ext cx="8458200" cy="354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accent1"/>
                </a:solidFill>
              </a:rPr>
              <a:t>Which properties and settings do you recommend?</a:t>
            </a:r>
            <a:endParaRPr sz="1800">
              <a:solidFill>
                <a:schemeClr val="accent1"/>
              </a:solidFill>
            </a:endParaRPr>
          </a:p>
        </p:txBody>
      </p:sp>
      <p:graphicFrame>
        <p:nvGraphicFramePr>
          <p:cNvPr id="307" name="Google Shape;307;p49"/>
          <p:cNvGraphicFramePr/>
          <p:nvPr/>
        </p:nvGraphicFramePr>
        <p:xfrm>
          <a:off x="661250" y="1372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{BD1704A6-8ED7-414B-B201-3C3E2C74F855}</a:tableStyleId>
              </a:tblPr>
              <a:tblGrid>
                <a:gridCol w="1818100"/>
                <a:gridCol w="1431450"/>
                <a:gridCol w="4773350"/>
              </a:tblGrid>
              <a:tr h="334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Property</a:t>
                      </a:r>
                      <a:endParaRPr b="1"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Value</a:t>
                      </a:r>
                      <a:endParaRPr b="1"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Rationale</a:t>
                      </a:r>
                      <a:endParaRPr b="1"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License type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Open-source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Flexibility in deployment, cost control, and potential for fine-tuning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Deployment type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Private cloud 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Ensures data privacy and regulatory compliance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</a:tr>
            </a:tbl>
          </a:graphicData>
        </a:graphic>
      </p:graphicFrame>
      <p:graphicFrame>
        <p:nvGraphicFramePr>
          <p:cNvPr id="308" name="Google Shape;308;p49"/>
          <p:cNvGraphicFramePr/>
          <p:nvPr/>
        </p:nvGraphicFramePr>
        <p:xfrm>
          <a:off x="661250" y="271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{BD1704A6-8ED7-414B-B201-3C3E2C74F855}</a:tableStyleId>
              </a:tblPr>
              <a:tblGrid>
                <a:gridCol w="1818100"/>
                <a:gridCol w="1431450"/>
                <a:gridCol w="477337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Setting</a:t>
                      </a:r>
                      <a:endParaRPr b="1"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Value</a:t>
                      </a:r>
                      <a:endParaRPr b="1"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Rationale</a:t>
                      </a:r>
                      <a:endParaRPr b="1"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</a:tr>
              <a:tr h="24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Temperature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0.2 – 0.4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Factual and consistent response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Top K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Control sampling diversity while maintaining relevance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Measurement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" name="Google Shape;318;p51"/>
          <p:cNvGraphicFramePr/>
          <p:nvPr/>
        </p:nvGraphicFramePr>
        <p:xfrm>
          <a:off x="911725" y="177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{BD1704A6-8ED7-414B-B201-3C3E2C74F855}</a:tableStyleId>
              </a:tblPr>
              <a:tblGrid>
                <a:gridCol w="1817650"/>
                <a:gridCol w="1255375"/>
                <a:gridCol w="424752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Metric</a:t>
                      </a:r>
                      <a:endParaRPr b="1"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Ideal value</a:t>
                      </a:r>
                      <a:endParaRPr b="1"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Purpose</a:t>
                      </a:r>
                      <a:endParaRPr b="1"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Average response time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 3 seconds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Ensure system is usable in fast-paced environment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Escalation rate 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 10%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Reduce workloads on support staff while ensuring the safety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Unsafe output rate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&lt; 0.1%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Monitor LLM 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hallucinations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harmful output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</a:tr>
            </a:tbl>
          </a:graphicData>
        </a:graphic>
      </p:graphicFrame>
      <p:sp>
        <p:nvSpPr>
          <p:cNvPr id="319" name="Google Shape;319;p51"/>
          <p:cNvSpPr txBox="1"/>
          <p:nvPr>
            <p:ph type="title"/>
          </p:nvPr>
        </p:nvSpPr>
        <p:spPr>
          <a:xfrm>
            <a:off x="342900" y="0"/>
            <a:ext cx="8458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Metrics</a:t>
            </a:r>
            <a:endParaRPr/>
          </a:p>
        </p:txBody>
      </p:sp>
      <p:sp>
        <p:nvSpPr>
          <p:cNvPr id="320" name="Google Shape;320;p51"/>
          <p:cNvSpPr txBox="1"/>
          <p:nvPr>
            <p:ph type="title"/>
          </p:nvPr>
        </p:nvSpPr>
        <p:spPr>
          <a:xfrm>
            <a:off x="342900" y="644448"/>
            <a:ext cx="8458200" cy="354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accent1"/>
                </a:solidFill>
              </a:rPr>
              <a:t>How will you know your product is successful?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Product Definition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685800" y="1202888"/>
            <a:ext cx="77718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user</a:t>
            </a:r>
            <a:endParaRPr/>
          </a:p>
          <a:p>
            <a:pPr indent="-20955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Field</a:t>
            </a:r>
            <a:r>
              <a:rPr lang="en"/>
              <a:t> </a:t>
            </a:r>
            <a:r>
              <a:rPr lang="en"/>
              <a:t>Technician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Demographic and behavioral characteristics</a:t>
            </a:r>
            <a:endParaRPr/>
          </a:p>
          <a:p>
            <a:pPr indent="-20955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Age: 20-60</a:t>
            </a:r>
            <a:endParaRPr/>
          </a:p>
          <a:p>
            <a:pPr indent="-20955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Education:</a:t>
            </a:r>
            <a:endParaRPr/>
          </a:p>
          <a:p>
            <a:pPr indent="-190500" lvl="2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85% High school</a:t>
            </a:r>
            <a:endParaRPr/>
          </a:p>
          <a:p>
            <a:pPr indent="-190500" lvl="2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35% Community college</a:t>
            </a:r>
            <a:endParaRPr/>
          </a:p>
          <a:p>
            <a:pPr indent="-20955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Languages</a:t>
            </a:r>
            <a:endParaRPr/>
          </a:p>
          <a:p>
            <a:pPr indent="-190500" lvl="2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English, Spanish, Cantonese, Mandarin, Urdu</a:t>
            </a:r>
            <a:endParaRPr/>
          </a:p>
          <a:p>
            <a:pPr indent="-20955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Devices</a:t>
            </a:r>
            <a:endParaRPr/>
          </a:p>
          <a:p>
            <a:pPr indent="-190500" lvl="2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95% Mobile</a:t>
            </a:r>
            <a:endParaRPr/>
          </a:p>
          <a:p>
            <a:pPr indent="-190500" lvl="2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75% Computer</a:t>
            </a:r>
            <a:endParaRPr/>
          </a:p>
          <a:p>
            <a:pPr indent="-190500" lvl="2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25% Tablet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1"/>
          <p:cNvSpPr txBox="1"/>
          <p:nvPr>
            <p:ph type="title"/>
          </p:nvPr>
        </p:nvSpPr>
        <p:spPr>
          <a:xfrm>
            <a:off x="342900" y="0"/>
            <a:ext cx="8458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Your Customer</a:t>
            </a:r>
            <a:endParaRPr/>
          </a:p>
        </p:txBody>
      </p:sp>
      <p:sp>
        <p:nvSpPr>
          <p:cNvPr id="251" name="Google Shape;251;p41"/>
          <p:cNvSpPr txBox="1"/>
          <p:nvPr>
            <p:ph type="title"/>
          </p:nvPr>
        </p:nvSpPr>
        <p:spPr>
          <a:xfrm>
            <a:off x="342900" y="644448"/>
            <a:ext cx="8458200" cy="354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accent1"/>
                </a:solidFill>
              </a:rPr>
              <a:t>Who are you serving?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42900" y="0"/>
            <a:ext cx="8458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The Problem</a:t>
            </a:r>
            <a:endParaRPr/>
          </a:p>
        </p:txBody>
      </p:sp>
      <p:sp>
        <p:nvSpPr>
          <p:cNvPr id="257" name="Google Shape;257;p42"/>
          <p:cNvSpPr txBox="1"/>
          <p:nvPr>
            <p:ph type="title"/>
          </p:nvPr>
        </p:nvSpPr>
        <p:spPr>
          <a:xfrm>
            <a:off x="342900" y="644448"/>
            <a:ext cx="8458200" cy="354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accent1"/>
                </a:solidFill>
              </a:rPr>
              <a:t>What user need are you addressing?</a:t>
            </a:r>
            <a:endParaRPr sz="1800">
              <a:solidFill>
                <a:schemeClr val="accent1"/>
              </a:solidFill>
            </a:endParaRPr>
          </a:p>
        </p:txBody>
      </p:sp>
      <p:graphicFrame>
        <p:nvGraphicFramePr>
          <p:cNvPr id="258" name="Google Shape;258;p42"/>
          <p:cNvGraphicFramePr/>
          <p:nvPr/>
        </p:nvGraphicFramePr>
        <p:xfrm>
          <a:off x="412138" y="1451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{BD1704A6-8ED7-414B-B201-3C3E2C74F855}</a:tableStyleId>
              </a:tblPr>
              <a:tblGrid>
                <a:gridCol w="2588275"/>
                <a:gridCol w="2665525"/>
                <a:gridCol w="302017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What is the user trying to do?</a:t>
                      </a:r>
                      <a:endParaRPr b="1"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How do they currently do it?</a:t>
                      </a:r>
                      <a:endParaRPr b="1"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What are the biggest problems with the current approach?</a:t>
                      </a:r>
                      <a:endParaRPr b="1"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 understand the meaning of machine errors and respond quickly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-20955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Open Sans"/>
                        <a:buAutoNum type="arabicPeriod"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Knowledge base search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0955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Open Sans"/>
                        <a:buAutoNum type="arabicPeriod"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</a:t>
                      </a:r>
                      <a:r>
                        <a:rPr lang="en" sz="15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aper manuals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0955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Open Sans"/>
                        <a:buAutoNum type="arabicPeriod"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</a:t>
                      </a:r>
                      <a:r>
                        <a:rPr lang="en" sz="15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sk supervisor or colleagues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-20955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0B0B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rgbClr val="0B0B0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Searching is slow</a:t>
                      </a:r>
                      <a:endParaRPr sz="1500">
                        <a:solidFill>
                          <a:srgbClr val="0B0B0B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0955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0B0B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rgbClr val="0B0B0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Language and terminology is difficult</a:t>
                      </a:r>
                      <a:endParaRPr sz="1500">
                        <a:solidFill>
                          <a:srgbClr val="0B0B0B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09550" lvl="0" marL="2286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B0B0B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rgbClr val="0B0B0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Source of </a:t>
                      </a:r>
                      <a:r>
                        <a:rPr lang="en" sz="1500">
                          <a:solidFill>
                            <a:srgbClr val="0B0B0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truth</a:t>
                      </a:r>
                      <a:r>
                        <a:rPr lang="en" sz="1500">
                          <a:solidFill>
                            <a:srgbClr val="0B0B0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is unclear</a:t>
                      </a:r>
                      <a:endParaRPr sz="1500">
                        <a:solidFill>
                          <a:srgbClr val="0B0B0B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solidFill>
                            <a:srgbClr val="0B0B0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 check the procedures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-2095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AutoNum type="arabicPeriod"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Knowledge base search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095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AutoNum type="arabicPeriod"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Paper manuals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095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AutoNum type="arabicPeriod"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Ask supervisor or colleagues</a:t>
                      </a:r>
                      <a:endParaRPr sz="700"/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-209550" lvl="0" marL="228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Procedures are outdated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09550" lvl="0" marL="228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Hard to view on a smartphone</a:t>
                      </a:r>
                      <a:endParaRPr sz="15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09550" lvl="0" marL="228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Unclear safety</a:t>
                      </a:r>
                      <a:endParaRPr sz="700"/>
                    </a:p>
                  </a:txBody>
                  <a:tcPr marT="45725" marB="45725" marR="45725" marL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689550" y="1202888"/>
            <a:ext cx="776805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095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It Does</a:t>
            </a:r>
            <a:endParaRPr sz="1500"/>
          </a:p>
          <a:p>
            <a:pPr indent="-1905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Immediate answers to field technicians' questions in natural language using LLM</a:t>
            </a:r>
            <a:endParaRPr sz="1200"/>
          </a:p>
          <a:p>
            <a:pPr indent="-1905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Conversational support for interpreting error codes, presenting procedures, safety checks</a:t>
            </a:r>
            <a:endParaRPr sz="1200"/>
          </a:p>
          <a:p>
            <a:pPr indent="-1905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Multilingual and mobile support</a:t>
            </a:r>
            <a:endParaRPr sz="1200"/>
          </a:p>
          <a:p>
            <a:pPr indent="-2095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 It Replaces / Requires</a:t>
            </a:r>
            <a:endParaRPr sz="1500"/>
          </a:p>
          <a:p>
            <a:pPr indent="-1905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Replaces: Knowledge base search, paper manuals</a:t>
            </a:r>
            <a:endParaRPr sz="1200"/>
          </a:p>
          <a:p>
            <a:pPr indent="-1905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Requires: </a:t>
            </a:r>
            <a:r>
              <a:rPr lang="en" sz="1200"/>
              <a:t>Restructuring knowledge base, preparing the documents in multiple languages</a:t>
            </a:r>
            <a:endParaRPr sz="1200"/>
          </a:p>
          <a:p>
            <a:pPr indent="-2095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Privacy &amp; Connectivity</a:t>
            </a:r>
            <a:endParaRPr sz="1500"/>
          </a:p>
          <a:p>
            <a:pPr indent="-1905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Design not to contain PII</a:t>
            </a:r>
            <a:endParaRPr sz="1200"/>
          </a:p>
          <a:p>
            <a:pPr indent="-1905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Utilized the factory wifi with API connections</a:t>
            </a:r>
            <a:endParaRPr sz="1200"/>
          </a:p>
          <a:p>
            <a:pPr indent="-20955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Why LLM?</a:t>
            </a:r>
            <a:endParaRPr sz="1500"/>
          </a:p>
          <a:p>
            <a:pPr indent="-190500" lvl="1" marL="4572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Understands flexible expression of input and considers context</a:t>
            </a:r>
            <a:endParaRPr sz="1200"/>
          </a:p>
          <a:p>
            <a:pPr indent="-190500" lvl="1" marL="4572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Great summarization in one interaction</a:t>
            </a:r>
            <a:endParaRPr sz="1200"/>
          </a:p>
          <a:p>
            <a:pPr indent="-190500" lvl="1" marL="4572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Easy to deal with differences in specifications and local terminology</a:t>
            </a:r>
            <a:endParaRPr sz="1200"/>
          </a:p>
        </p:txBody>
      </p:sp>
      <p:sp>
        <p:nvSpPr>
          <p:cNvPr id="264" name="Google Shape;264;p43"/>
          <p:cNvSpPr txBox="1"/>
          <p:nvPr>
            <p:ph type="title"/>
          </p:nvPr>
        </p:nvSpPr>
        <p:spPr>
          <a:xfrm>
            <a:off x="342900" y="0"/>
            <a:ext cx="8458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The Solution</a:t>
            </a:r>
            <a:endParaRPr/>
          </a:p>
        </p:txBody>
      </p:sp>
      <p:sp>
        <p:nvSpPr>
          <p:cNvPr id="265" name="Google Shape;265;p43"/>
          <p:cNvSpPr txBox="1"/>
          <p:nvPr>
            <p:ph type="title"/>
          </p:nvPr>
        </p:nvSpPr>
        <p:spPr>
          <a:xfrm>
            <a:off x="342900" y="644448"/>
            <a:ext cx="8458200" cy="354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accent1"/>
                </a:solidFill>
              </a:rPr>
              <a:t>How will you solve it?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689550" y="1202050"/>
            <a:ext cx="776805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Product Risk and Mitigation Strategies</a:t>
            </a:r>
            <a:endParaRPr/>
          </a:p>
        </p:txBody>
      </p:sp>
      <p:graphicFrame>
        <p:nvGraphicFramePr>
          <p:cNvPr id="271" name="Google Shape;271;p44"/>
          <p:cNvGraphicFramePr/>
          <p:nvPr/>
        </p:nvGraphicFramePr>
        <p:xfrm>
          <a:off x="908200" y="160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{BD1704A6-8ED7-414B-B201-3C3E2C74F855}</a:tableStyleId>
              </a:tblPr>
              <a:tblGrid>
                <a:gridCol w="2499750"/>
                <a:gridCol w="4599175"/>
              </a:tblGrid>
              <a:tr h="53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Risk</a:t>
                      </a:r>
                      <a:endParaRPr b="1"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Mitigation</a:t>
                      </a:r>
                      <a:endParaRPr b="1"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</a:tr>
              <a:tr h="130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Encourage the 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dangerous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procedure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Force insertion of the template for the safety procedures 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 reconfirmation flow for high-risk operations with 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other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colleagues, supervisors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</a:tr>
              <a:tr h="53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Unclear, unrealistic response</a:t>
                      </a:r>
                      <a:endParaRPr sz="1500" u="none" cap="none" strike="noStrik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  <a:tc>
                  <a:txBody>
                    <a:bodyPr/>
                    <a:lstStyle/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Place LLM syntax rules following the answer templates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3238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Open Sans"/>
                        <a:buChar char="●"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Update the escalation workflow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45725" marB="45725" marR="45725" marL="45725"/>
                </a:tc>
              </a:tr>
            </a:tbl>
          </a:graphicData>
        </a:graphic>
      </p:graphicFrame>
      <p:sp>
        <p:nvSpPr>
          <p:cNvPr id="272" name="Google Shape;272;p44"/>
          <p:cNvSpPr txBox="1"/>
          <p:nvPr>
            <p:ph type="title"/>
          </p:nvPr>
        </p:nvSpPr>
        <p:spPr>
          <a:xfrm>
            <a:off x="342900" y="0"/>
            <a:ext cx="8458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Risks</a:t>
            </a:r>
            <a:endParaRPr/>
          </a:p>
        </p:txBody>
      </p:sp>
      <p:sp>
        <p:nvSpPr>
          <p:cNvPr id="273" name="Google Shape;273;p44"/>
          <p:cNvSpPr txBox="1"/>
          <p:nvPr>
            <p:ph type="title"/>
          </p:nvPr>
        </p:nvSpPr>
        <p:spPr>
          <a:xfrm>
            <a:off x="342900" y="644448"/>
            <a:ext cx="8458200" cy="354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accent1"/>
                </a:solidFill>
              </a:rPr>
              <a:t>What could go wrong?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5"/>
          <p:cNvSpPr txBox="1"/>
          <p:nvPr>
            <p:ph type="title"/>
          </p:nvPr>
        </p:nvSpPr>
        <p:spPr>
          <a:xfrm>
            <a:off x="612600" y="1867650"/>
            <a:ext cx="7918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"/>
              <a:t>System Details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687900" y="1232047"/>
            <a:ext cx="7768200" cy="23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product benefit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</a:t>
            </a:r>
            <a:r>
              <a:rPr lang="en"/>
              <a:t>field</a:t>
            </a:r>
            <a:r>
              <a:rPr lang="en"/>
              <a:t> </a:t>
            </a:r>
            <a:r>
              <a:rPr lang="en"/>
              <a:t>technicians</a:t>
            </a:r>
            <a:r>
              <a:rPr lang="en"/>
              <a:t> fast, reliable response in their own languages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Benefits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</a:t>
            </a:r>
            <a:r>
              <a:rPr lang="en"/>
              <a:t>unnecessary</a:t>
            </a:r>
            <a:r>
              <a:rPr lang="en"/>
              <a:t> escalations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 confidence in decision making </a:t>
            </a:r>
            <a:r>
              <a:rPr lang="en"/>
              <a:t>among</a:t>
            </a:r>
            <a:r>
              <a:rPr lang="en"/>
              <a:t> less experienced workers</a:t>
            </a:r>
            <a:endParaRPr/>
          </a:p>
        </p:txBody>
      </p:sp>
      <p:sp>
        <p:nvSpPr>
          <p:cNvPr id="284" name="Google Shape;284;p46"/>
          <p:cNvSpPr txBox="1"/>
          <p:nvPr>
            <p:ph type="title"/>
          </p:nvPr>
        </p:nvSpPr>
        <p:spPr>
          <a:xfrm>
            <a:off x="342900" y="0"/>
            <a:ext cx="8458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System Attributes</a:t>
            </a:r>
            <a:endParaRPr/>
          </a:p>
        </p:txBody>
      </p:sp>
      <p:sp>
        <p:nvSpPr>
          <p:cNvPr id="285" name="Google Shape;285;p46"/>
          <p:cNvSpPr txBox="1"/>
          <p:nvPr>
            <p:ph type="title"/>
          </p:nvPr>
        </p:nvSpPr>
        <p:spPr>
          <a:xfrm>
            <a:off x="342900" y="644448"/>
            <a:ext cx="8458200" cy="354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accent1"/>
                </a:solidFill>
              </a:rPr>
              <a:t>What must your product do?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idx="1" type="body"/>
          </p:nvPr>
        </p:nvSpPr>
        <p:spPr>
          <a:xfrm>
            <a:off x="689550" y="1202888"/>
            <a:ext cx="776805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Overview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Build an AI-Powered Expert Advisor that integrates structures robot data, multilingual support, and user context, will delivered via a conversational interface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Key Components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UI: Multilingual chat interface, language auto detection (text + voice)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LLM Engine: Core of </a:t>
            </a:r>
            <a:r>
              <a:rPr lang="en"/>
              <a:t>natural</a:t>
            </a:r>
            <a:r>
              <a:rPr lang="en"/>
              <a:t> language reasoning, enhanced with custom </a:t>
            </a:r>
            <a:r>
              <a:rPr lang="en"/>
              <a:t>prompt</a:t>
            </a:r>
            <a:r>
              <a:rPr lang="en"/>
              <a:t> engineering, RAG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Knowledge Source: 7,500 KB articles, parts DB, robot configuration DB(real-time via API), troubleshooting logs, SOPs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Context Layer: Inject user device type, robot model, error checking, local setting into prompts</a:t>
            </a:r>
            <a:endParaRPr sz="1800"/>
          </a:p>
        </p:txBody>
      </p:sp>
      <p:sp>
        <p:nvSpPr>
          <p:cNvPr id="291" name="Google Shape;291;p47"/>
          <p:cNvSpPr txBox="1"/>
          <p:nvPr>
            <p:ph type="title"/>
          </p:nvPr>
        </p:nvSpPr>
        <p:spPr>
          <a:xfrm>
            <a:off x="342900" y="0"/>
            <a:ext cx="84582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System Architecture</a:t>
            </a:r>
            <a:endParaRPr/>
          </a:p>
        </p:txBody>
      </p:sp>
      <p:sp>
        <p:nvSpPr>
          <p:cNvPr id="292" name="Google Shape;292;p47"/>
          <p:cNvSpPr txBox="1"/>
          <p:nvPr>
            <p:ph type="title"/>
          </p:nvPr>
        </p:nvSpPr>
        <p:spPr>
          <a:xfrm>
            <a:off x="342900" y="644448"/>
            <a:ext cx="8458200" cy="354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chemeClr val="accent1"/>
                </a:solidFill>
              </a:rPr>
              <a:t>What type of AI system are you building?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dacity 2023 Content">
  <a:themeElements>
    <a:clrScheme name="Simple Light">
      <a:dk1>
        <a:srgbClr val="0B0B0B"/>
      </a:dk1>
      <a:lt1>
        <a:srgbClr val="FFFFFF"/>
      </a:lt1>
      <a:dk2>
        <a:srgbClr val="171A53"/>
      </a:dk2>
      <a:lt2>
        <a:srgbClr val="F6F6F6"/>
      </a:lt2>
      <a:accent1>
        <a:srgbClr val="2015FF"/>
      </a:accent1>
      <a:accent2>
        <a:srgbClr val="00C5A1"/>
      </a:accent2>
      <a:accent3>
        <a:srgbClr val="DBE2E8"/>
      </a:accent3>
      <a:accent4>
        <a:srgbClr val="BDEA09"/>
      </a:accent4>
      <a:accent5>
        <a:srgbClr val="6597FF"/>
      </a:accent5>
      <a:accent6>
        <a:srgbClr val="B181FF"/>
      </a:accent6>
      <a:hlink>
        <a:srgbClr val="2015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