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4381"/>
    <a:srgbClr val="FFD966"/>
    <a:srgbClr val="5754FF"/>
    <a:srgbClr val="FFA857"/>
    <a:srgbClr val="FFA491"/>
    <a:srgbClr val="FF8C8C"/>
    <a:srgbClr val="702F73"/>
    <a:srgbClr val="E6D1E7"/>
    <a:srgbClr val="753A78"/>
    <a:srgbClr val="F7B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>
        <p:guide orient="horz" pos="2092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8C990-4B60-4A54-ACB1-976FE75E1F40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A53D-CBC8-41AE-90F7-EB26C8020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A53D-CBC8-41AE-90F7-EB26C8020D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2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53A78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rgbClr val="753A78"/>
          </a:solidFill>
          <a:ln>
            <a:solidFill>
              <a:srgbClr val="753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2"/>
          <a:stretch>
            <a:fillRect/>
          </a:stretch>
        </p:blipFill>
        <p:spPr>
          <a:xfrm>
            <a:off x="0" y="0"/>
            <a:ext cx="4254759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0"/>
            <a:ext cx="4254759" cy="6858000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977702" y="3151944"/>
            <a:ext cx="554111" cy="554111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753A78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290486" y="3197165"/>
            <a:ext cx="463670" cy="463670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35902"/>
            <a:ext cx="513184" cy="503853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35563" y="335902"/>
            <a:ext cx="10515600" cy="54927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02F7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82231" y="335902"/>
            <a:ext cx="45719" cy="503853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43817" r="4540" b="13726"/>
          <a:stretch>
            <a:fillRect/>
          </a:stretch>
        </p:blipFill>
        <p:spPr>
          <a:xfrm>
            <a:off x="10028853" y="259285"/>
            <a:ext cx="1940768" cy="7025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 flipV="1">
            <a:off x="0" y="6338350"/>
            <a:ext cx="3600000" cy="36000"/>
          </a:xfrm>
          <a:prstGeom prst="rect">
            <a:avLst/>
          </a:prstGeom>
          <a:solidFill>
            <a:srgbClr val="753A78"/>
          </a:solidFill>
          <a:ln>
            <a:solidFill>
              <a:srgbClr val="753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753A7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35902"/>
            <a:ext cx="513184" cy="503853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35563" y="335902"/>
            <a:ext cx="10515600" cy="54927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02F7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82231" y="335902"/>
            <a:ext cx="45719" cy="503853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43817" r="4540" b="13726"/>
          <a:stretch>
            <a:fillRect/>
          </a:stretch>
        </p:blipFill>
        <p:spPr>
          <a:xfrm>
            <a:off x="10028853" y="259285"/>
            <a:ext cx="1940768" cy="7025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 flipV="1">
            <a:off x="0" y="6197033"/>
            <a:ext cx="3600000" cy="36000"/>
          </a:xfrm>
          <a:prstGeom prst="rect">
            <a:avLst/>
          </a:prstGeom>
          <a:solidFill>
            <a:srgbClr val="753A78"/>
          </a:solidFill>
          <a:ln>
            <a:solidFill>
              <a:srgbClr val="753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753A7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35902"/>
            <a:ext cx="513184" cy="503853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35563" y="335902"/>
            <a:ext cx="10515600" cy="54927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02F7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82231" y="335902"/>
            <a:ext cx="45719" cy="503853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43817" r="4540" b="13726"/>
          <a:stretch>
            <a:fillRect/>
          </a:stretch>
        </p:blipFill>
        <p:spPr>
          <a:xfrm>
            <a:off x="10028853" y="259285"/>
            <a:ext cx="1940768" cy="702508"/>
          </a:xfrm>
          <a:prstGeom prst="rect">
            <a:avLst/>
          </a:prstGeom>
        </p:spPr>
      </p:pic>
      <p:sp>
        <p:nvSpPr>
          <p:cNvPr id="13" name="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753A7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9C70F3-3C93-4DC1-BEF0-76932D5F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A84A5-1279-4099-8501-6CDE77607821}"/>
              </a:ext>
            </a:extLst>
          </p:cNvPr>
          <p:cNvSpPr txBox="1"/>
          <p:nvPr/>
        </p:nvSpPr>
        <p:spPr>
          <a:xfrm>
            <a:off x="1419861" y="2706757"/>
            <a:ext cx="9352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0" dirty="0">
                <a:solidFill>
                  <a:srgbClr val="753A78"/>
                </a:solidFill>
                <a:effectLst/>
                <a:latin typeface="Fira Code" panose="020B0809050000020004" pitchFamily="49" charset="0"/>
              </a:rPr>
              <a:t>周期汇报</a:t>
            </a:r>
          </a:p>
          <a:p>
            <a:pPr algn="ctr"/>
            <a:r>
              <a:rPr lang="en-US" altLang="zh-CN" sz="2400" dirty="0">
                <a:solidFill>
                  <a:srgbClr val="70388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——</a:t>
            </a:r>
            <a:r>
              <a:rPr lang="zh-CN" altLang="en-US" sz="2400" dirty="0">
                <a:solidFill>
                  <a:srgbClr val="70388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第六周</a:t>
            </a:r>
          </a:p>
        </p:txBody>
      </p:sp>
      <p:sp>
        <p:nvSpPr>
          <p:cNvPr id="4" name="user-avatar-profile_70039">
            <a:extLst>
              <a:ext uri="{FF2B5EF4-FFF2-40B4-BE49-F238E27FC236}">
                <a16:creationId xmlns:a16="http://schemas.microsoft.com/office/drawing/2014/main" id="{FBD5982D-9FAC-4328-AEFF-69259C1D7A6D}"/>
              </a:ext>
            </a:extLst>
          </p:cNvPr>
          <p:cNvSpPr>
            <a:spLocks noChangeAspect="1"/>
          </p:cNvSpPr>
          <p:nvPr/>
        </p:nvSpPr>
        <p:spPr bwMode="auto">
          <a:xfrm>
            <a:off x="7606675" y="3871621"/>
            <a:ext cx="324453" cy="324000"/>
          </a:xfrm>
          <a:custGeom>
            <a:avLst/>
            <a:gdLst>
              <a:gd name="connsiteX0" fmla="*/ 203130 w 605451"/>
              <a:gd name="connsiteY0" fmla="*/ 345841 h 604605"/>
              <a:gd name="connsiteX1" fmla="*/ 302807 w 605451"/>
              <a:gd name="connsiteY1" fmla="*/ 396386 h 604605"/>
              <a:gd name="connsiteX2" fmla="*/ 402301 w 605451"/>
              <a:gd name="connsiteY2" fmla="*/ 345933 h 604605"/>
              <a:gd name="connsiteX3" fmla="*/ 450630 w 605451"/>
              <a:gd name="connsiteY3" fmla="*/ 394101 h 604605"/>
              <a:gd name="connsiteX4" fmla="*/ 469119 w 605451"/>
              <a:gd name="connsiteY4" fmla="*/ 433038 h 604605"/>
              <a:gd name="connsiteX5" fmla="*/ 302807 w 605451"/>
              <a:gd name="connsiteY5" fmla="*/ 513928 h 604605"/>
              <a:gd name="connsiteX6" fmla="*/ 136403 w 605451"/>
              <a:gd name="connsiteY6" fmla="*/ 432947 h 604605"/>
              <a:gd name="connsiteX7" fmla="*/ 154893 w 605451"/>
              <a:gd name="connsiteY7" fmla="*/ 394101 h 604605"/>
              <a:gd name="connsiteX8" fmla="*/ 203130 w 605451"/>
              <a:gd name="connsiteY8" fmla="*/ 345841 h 604605"/>
              <a:gd name="connsiteX9" fmla="*/ 302771 w 605451"/>
              <a:gd name="connsiteY9" fmla="*/ 170278 h 604605"/>
              <a:gd name="connsiteX10" fmla="*/ 240548 w 605451"/>
              <a:gd name="connsiteY10" fmla="*/ 248130 h 604605"/>
              <a:gd name="connsiteX11" fmla="*/ 302771 w 605451"/>
              <a:gd name="connsiteY11" fmla="*/ 325798 h 604605"/>
              <a:gd name="connsiteX12" fmla="*/ 364903 w 605451"/>
              <a:gd name="connsiteY12" fmla="*/ 248130 h 604605"/>
              <a:gd name="connsiteX13" fmla="*/ 302771 w 605451"/>
              <a:gd name="connsiteY13" fmla="*/ 170278 h 604605"/>
              <a:gd name="connsiteX14" fmla="*/ 302771 w 605451"/>
              <a:gd name="connsiteY14" fmla="*/ 129982 h 604605"/>
              <a:gd name="connsiteX15" fmla="*/ 405257 w 605451"/>
              <a:gd name="connsiteY15" fmla="*/ 248130 h 604605"/>
              <a:gd name="connsiteX16" fmla="*/ 302771 w 605451"/>
              <a:gd name="connsiteY16" fmla="*/ 366094 h 604605"/>
              <a:gd name="connsiteX17" fmla="*/ 200194 w 605451"/>
              <a:gd name="connsiteY17" fmla="*/ 248130 h 604605"/>
              <a:gd name="connsiteX18" fmla="*/ 302771 w 605451"/>
              <a:gd name="connsiteY18" fmla="*/ 129982 h 604605"/>
              <a:gd name="connsiteX19" fmla="*/ 302771 w 605451"/>
              <a:gd name="connsiteY19" fmla="*/ 60415 h 604605"/>
              <a:gd name="connsiteX20" fmla="*/ 60591 w 605451"/>
              <a:gd name="connsiteY20" fmla="*/ 302348 h 604605"/>
              <a:gd name="connsiteX21" fmla="*/ 302771 w 605451"/>
              <a:gd name="connsiteY21" fmla="*/ 544190 h 604605"/>
              <a:gd name="connsiteX22" fmla="*/ 544952 w 605451"/>
              <a:gd name="connsiteY22" fmla="*/ 302348 h 604605"/>
              <a:gd name="connsiteX23" fmla="*/ 302771 w 605451"/>
              <a:gd name="connsiteY23" fmla="*/ 60415 h 604605"/>
              <a:gd name="connsiteX24" fmla="*/ 302771 w 605451"/>
              <a:gd name="connsiteY24" fmla="*/ 0 h 604605"/>
              <a:gd name="connsiteX25" fmla="*/ 605451 w 605451"/>
              <a:gd name="connsiteY25" fmla="*/ 302348 h 604605"/>
              <a:gd name="connsiteX26" fmla="*/ 302771 w 605451"/>
              <a:gd name="connsiteY26" fmla="*/ 604605 h 604605"/>
              <a:gd name="connsiteX27" fmla="*/ 0 w 605451"/>
              <a:gd name="connsiteY27" fmla="*/ 302348 h 604605"/>
              <a:gd name="connsiteX28" fmla="*/ 302771 w 605451"/>
              <a:gd name="connsiteY28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5451" h="604605">
                <a:moveTo>
                  <a:pt x="203130" y="345841"/>
                </a:moveTo>
                <a:cubicBezTo>
                  <a:pt x="227568" y="376735"/>
                  <a:pt x="263082" y="396386"/>
                  <a:pt x="302807" y="396386"/>
                </a:cubicBezTo>
                <a:cubicBezTo>
                  <a:pt x="342440" y="396386"/>
                  <a:pt x="378046" y="376735"/>
                  <a:pt x="402301" y="345933"/>
                </a:cubicBezTo>
                <a:cubicBezTo>
                  <a:pt x="423079" y="355895"/>
                  <a:pt x="440378" y="372530"/>
                  <a:pt x="450630" y="394101"/>
                </a:cubicBezTo>
                <a:lnTo>
                  <a:pt x="469119" y="433038"/>
                </a:lnTo>
                <a:cubicBezTo>
                  <a:pt x="430310" y="482212"/>
                  <a:pt x="370174" y="513928"/>
                  <a:pt x="302807" y="513928"/>
                </a:cubicBezTo>
                <a:cubicBezTo>
                  <a:pt x="235257" y="513928"/>
                  <a:pt x="175212" y="482212"/>
                  <a:pt x="136403" y="432947"/>
                </a:cubicBezTo>
                <a:lnTo>
                  <a:pt x="154893" y="394101"/>
                </a:lnTo>
                <a:cubicBezTo>
                  <a:pt x="165144" y="372530"/>
                  <a:pt x="182443" y="355804"/>
                  <a:pt x="203130" y="345841"/>
                </a:cubicBezTo>
                <a:close/>
                <a:moveTo>
                  <a:pt x="302771" y="170278"/>
                </a:moveTo>
                <a:cubicBezTo>
                  <a:pt x="268457" y="170278"/>
                  <a:pt x="240548" y="205184"/>
                  <a:pt x="240548" y="248130"/>
                </a:cubicBezTo>
                <a:cubicBezTo>
                  <a:pt x="240548" y="290984"/>
                  <a:pt x="268457" y="325798"/>
                  <a:pt x="302771" y="325798"/>
                </a:cubicBezTo>
                <a:cubicBezTo>
                  <a:pt x="336994" y="325798"/>
                  <a:pt x="364903" y="290984"/>
                  <a:pt x="364903" y="248130"/>
                </a:cubicBezTo>
                <a:cubicBezTo>
                  <a:pt x="364903" y="205184"/>
                  <a:pt x="336994" y="170278"/>
                  <a:pt x="302771" y="170278"/>
                </a:cubicBezTo>
                <a:close/>
                <a:moveTo>
                  <a:pt x="302771" y="129982"/>
                </a:moveTo>
                <a:cubicBezTo>
                  <a:pt x="359230" y="129982"/>
                  <a:pt x="405257" y="182980"/>
                  <a:pt x="405257" y="248130"/>
                </a:cubicBezTo>
                <a:cubicBezTo>
                  <a:pt x="405257" y="313188"/>
                  <a:pt x="359230" y="366094"/>
                  <a:pt x="302771" y="366094"/>
                </a:cubicBezTo>
                <a:cubicBezTo>
                  <a:pt x="246221" y="366094"/>
                  <a:pt x="200194" y="313188"/>
                  <a:pt x="200194" y="248130"/>
                </a:cubicBezTo>
                <a:cubicBezTo>
                  <a:pt x="200194" y="182980"/>
                  <a:pt x="246221" y="129982"/>
                  <a:pt x="302771" y="129982"/>
                </a:cubicBezTo>
                <a:close/>
                <a:moveTo>
                  <a:pt x="302771" y="60415"/>
                </a:moveTo>
                <a:cubicBezTo>
                  <a:pt x="169142" y="60415"/>
                  <a:pt x="60591" y="168997"/>
                  <a:pt x="60591" y="302348"/>
                </a:cubicBezTo>
                <a:cubicBezTo>
                  <a:pt x="60591" y="435700"/>
                  <a:pt x="169142" y="544190"/>
                  <a:pt x="302771" y="544190"/>
                </a:cubicBezTo>
                <a:cubicBezTo>
                  <a:pt x="436309" y="544190"/>
                  <a:pt x="544952" y="435700"/>
                  <a:pt x="544952" y="302348"/>
                </a:cubicBezTo>
                <a:cubicBezTo>
                  <a:pt x="544952" y="168997"/>
                  <a:pt x="436309" y="60415"/>
                  <a:pt x="302771" y="60415"/>
                </a:cubicBezTo>
                <a:close/>
                <a:moveTo>
                  <a:pt x="302771" y="0"/>
                </a:moveTo>
                <a:cubicBezTo>
                  <a:pt x="469717" y="0"/>
                  <a:pt x="605451" y="135636"/>
                  <a:pt x="605451" y="302348"/>
                </a:cubicBezTo>
                <a:cubicBezTo>
                  <a:pt x="605451" y="468969"/>
                  <a:pt x="469717" y="604605"/>
                  <a:pt x="302771" y="604605"/>
                </a:cubicBezTo>
                <a:cubicBezTo>
                  <a:pt x="135826" y="604605"/>
                  <a:pt x="0" y="468969"/>
                  <a:pt x="0" y="302348"/>
                </a:cubicBezTo>
                <a:cubicBezTo>
                  <a:pt x="0" y="135636"/>
                  <a:pt x="135826" y="0"/>
                  <a:pt x="302771" y="0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029DC3-0FC8-42B7-8CA8-061969235C9E}"/>
              </a:ext>
            </a:extLst>
          </p:cNvPr>
          <p:cNvSpPr txBox="1"/>
          <p:nvPr/>
        </p:nvSpPr>
        <p:spPr>
          <a:xfrm>
            <a:off x="8095762" y="3872439"/>
            <a:ext cx="2743200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pc="300" dirty="0">
                <a:solidFill>
                  <a:srgbClr val="703881"/>
                </a:solidFill>
                <a:latin typeface="+mn-ea"/>
              </a:rPr>
              <a:t>闫济洲 张善斌 马正华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B071D87-BF7E-42D8-B86D-7585B459F72B}"/>
              </a:ext>
            </a:extLst>
          </p:cNvPr>
          <p:cNvCxnSpPr>
            <a:cxnSpLocks/>
          </p:cNvCxnSpPr>
          <p:nvPr/>
        </p:nvCxnSpPr>
        <p:spPr>
          <a:xfrm>
            <a:off x="1353038" y="3694725"/>
            <a:ext cx="9485924" cy="0"/>
          </a:xfrm>
          <a:prstGeom prst="line">
            <a:avLst/>
          </a:prstGeom>
          <a:ln w="28575">
            <a:solidFill>
              <a:srgbClr val="660874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6450B0-592A-45B9-857A-52B74D987CDF}"/>
              </a:ext>
            </a:extLst>
          </p:cNvPr>
          <p:cNvSpPr txBox="1"/>
          <p:nvPr/>
        </p:nvSpPr>
        <p:spPr>
          <a:xfrm>
            <a:off x="4992951" y="6374861"/>
            <a:ext cx="2368634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pc="300" dirty="0">
                <a:solidFill>
                  <a:srgbClr val="703881"/>
                </a:solidFill>
                <a:latin typeface="+mn-ea"/>
              </a:rPr>
              <a:t>2024</a:t>
            </a:r>
            <a:r>
              <a:rPr lang="zh-CN" altLang="en-US" spc="300" dirty="0">
                <a:solidFill>
                  <a:srgbClr val="703881"/>
                </a:solidFill>
                <a:latin typeface="+mn-ea"/>
              </a:rPr>
              <a:t>年</a:t>
            </a:r>
            <a:r>
              <a:rPr lang="en-US" altLang="zh-CN" spc="300" dirty="0">
                <a:solidFill>
                  <a:srgbClr val="703881"/>
                </a:solidFill>
                <a:latin typeface="+mn-ea"/>
              </a:rPr>
              <a:t>4</a:t>
            </a:r>
            <a:r>
              <a:rPr lang="zh-CN" altLang="en-US" spc="300" dirty="0">
                <a:solidFill>
                  <a:srgbClr val="703881"/>
                </a:solidFill>
                <a:latin typeface="+mn-ea"/>
              </a:rPr>
              <a:t>月</a:t>
            </a:r>
            <a:r>
              <a:rPr lang="en-US" altLang="zh-CN" spc="300" dirty="0">
                <a:solidFill>
                  <a:srgbClr val="703881"/>
                </a:solidFill>
                <a:latin typeface="+mn-ea"/>
              </a:rPr>
              <a:t>6</a:t>
            </a:r>
            <a:r>
              <a:rPr lang="zh-CN" altLang="en-US" spc="300" dirty="0">
                <a:solidFill>
                  <a:srgbClr val="703881"/>
                </a:solidFill>
                <a:latin typeface="+mn-ea"/>
              </a:rPr>
              <a:t>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97723B7-F4E5-4D9A-ACFF-D89078B6A04E}"/>
              </a:ext>
            </a:extLst>
          </p:cNvPr>
          <p:cNvGrpSpPr>
            <a:grpSpLocks noChangeAspect="1"/>
          </p:cNvGrpSpPr>
          <p:nvPr/>
        </p:nvGrpSpPr>
        <p:grpSpPr>
          <a:xfrm>
            <a:off x="322863" y="6193109"/>
            <a:ext cx="1561684" cy="469972"/>
            <a:chOff x="2685028" y="2876682"/>
            <a:chExt cx="5502784" cy="1656004"/>
          </a:xfrm>
        </p:grpSpPr>
        <p:sp>
          <p:nvSpPr>
            <p:cNvPr id="9" name="i$ľïdê">
              <a:extLst>
                <a:ext uri="{FF2B5EF4-FFF2-40B4-BE49-F238E27FC236}">
                  <a16:creationId xmlns:a16="http://schemas.microsoft.com/office/drawing/2014/main" id="{BE77D7FC-1719-487E-A2A4-2BD951B37DA6}"/>
                </a:ext>
              </a:extLst>
            </p:cNvPr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0" name="îṥlîḋê">
              <a:extLst>
                <a:ext uri="{FF2B5EF4-FFF2-40B4-BE49-F238E27FC236}">
                  <a16:creationId xmlns:a16="http://schemas.microsoft.com/office/drawing/2014/main" id="{FCE02FAE-A8B5-4896-927E-98E2EA94F83B}"/>
                </a:ext>
              </a:extLst>
            </p:cNvPr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E25C8F6-C071-495A-B5B6-6E01A369F5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2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30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75BD-CC29-4AA6-9C9D-10A65AE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制图与建模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936701-C835-46E6-9674-699E17CB4666}"/>
              </a:ext>
            </a:extLst>
          </p:cNvPr>
          <p:cNvSpPr txBox="1"/>
          <p:nvPr/>
        </p:nvSpPr>
        <p:spPr>
          <a:xfrm>
            <a:off x="344245" y="6390042"/>
            <a:ext cx="1039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装配体文件和建模文件见附件，包括上下法兰与六种装配方式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76868B-9446-429E-B361-A03F4025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28" y="2459783"/>
            <a:ext cx="3584144" cy="35603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E4FAD4-9BA1-4987-BACC-1AB74F876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6" y="1025646"/>
            <a:ext cx="3691424" cy="35603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9410DE-8BB0-46D6-8794-688C110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63" y="3109445"/>
            <a:ext cx="5387332" cy="3168263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862C5E-F631-414D-8D72-4991A171E83C}"/>
              </a:ext>
            </a:extLst>
          </p:cNvPr>
          <p:cNvCxnSpPr>
            <a:cxnSpLocks/>
          </p:cNvCxnSpPr>
          <p:nvPr/>
        </p:nvCxnSpPr>
        <p:spPr>
          <a:xfrm>
            <a:off x="5794131" y="885177"/>
            <a:ext cx="0" cy="5392531"/>
          </a:xfrm>
          <a:prstGeom prst="line">
            <a:avLst/>
          </a:prstGeom>
          <a:ln w="28575">
            <a:solidFill>
              <a:srgbClr val="660874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9CBD6EE-1D51-464F-BBB5-29F7E7EED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363" y="1025646"/>
            <a:ext cx="5387332" cy="37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22CFC-CE70-423C-A66F-A65B230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装配方式分析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D843FA-175F-43D8-B7DD-BCBAACC7691C}"/>
              </a:ext>
            </a:extLst>
          </p:cNvPr>
          <p:cNvSpPr txBox="1"/>
          <p:nvPr/>
        </p:nvSpPr>
        <p:spPr>
          <a:xfrm>
            <a:off x="624254" y="1160585"/>
            <a:ext cx="1012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根据装配相位的不同共有六种装配方式，每种装配方式中可以给出每个相位面的初始间隙。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72F71-D4F2-46A4-852F-7763FDD1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3" y="1631033"/>
            <a:ext cx="8851635" cy="3368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9C2852-9844-4B93-AF3E-E18D33BFFE06}"/>
              </a:ext>
            </a:extLst>
          </p:cNvPr>
          <p:cNvSpPr txBox="1"/>
          <p:nvPr/>
        </p:nvSpPr>
        <p:spPr>
          <a:xfrm>
            <a:off x="735563" y="5435805"/>
            <a:ext cx="10017429" cy="523220"/>
          </a:xfrm>
          <a:prstGeom prst="rect">
            <a:avLst/>
          </a:prstGeom>
          <a:noFill/>
          <a:ln w="28575">
            <a:solidFill>
              <a:srgbClr val="7E438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E4381"/>
                </a:solidFill>
              </a:rPr>
              <a:t>是否装配的初始间隙的方差最小最有利于装配后同轴度？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0E462-4E56-4C69-9B0A-0FBEEF19ED75}"/>
              </a:ext>
            </a:extLst>
          </p:cNvPr>
          <p:cNvSpPr txBox="1"/>
          <p:nvPr/>
        </p:nvSpPr>
        <p:spPr>
          <a:xfrm>
            <a:off x="9733083" y="1609113"/>
            <a:ext cx="163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黄色 </a:t>
            </a:r>
            <a:r>
              <a:rPr lang="en-US" altLang="zh-CN" dirty="0"/>
              <a:t>– </a:t>
            </a:r>
            <a:r>
              <a:rPr lang="zh-CN" altLang="en-US" dirty="0"/>
              <a:t>接触面</a:t>
            </a:r>
            <a:endParaRPr lang="en-US" altLang="zh-CN" dirty="0"/>
          </a:p>
          <a:p>
            <a:r>
              <a:rPr lang="zh-CN" altLang="en-US" dirty="0"/>
              <a:t>绿色 </a:t>
            </a:r>
            <a:r>
              <a:rPr lang="en-US" altLang="zh-CN" dirty="0"/>
              <a:t>– </a:t>
            </a:r>
            <a:r>
              <a:rPr lang="zh-CN" altLang="en-US" dirty="0"/>
              <a:t>最小方差</a:t>
            </a:r>
            <a:endParaRPr lang="en-US" altLang="zh-CN" dirty="0"/>
          </a:p>
          <a:p>
            <a:r>
              <a:rPr lang="zh-CN" altLang="en-US" dirty="0"/>
              <a:t>红色 </a:t>
            </a:r>
            <a:r>
              <a:rPr lang="en-US" altLang="zh-CN" dirty="0"/>
              <a:t>– </a:t>
            </a:r>
            <a:r>
              <a:rPr lang="zh-CN" altLang="en-US" dirty="0"/>
              <a:t>最大方差</a:t>
            </a:r>
          </a:p>
        </p:txBody>
      </p:sp>
    </p:spTree>
    <p:extLst>
      <p:ext uri="{BB962C8B-B14F-4D97-AF65-F5344CB8AC3E}">
        <p14:creationId xmlns:p14="http://schemas.microsoft.com/office/powerpoint/2010/main" val="36025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808EB-D55C-44F5-9437-C970E8DD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有限元分析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B439887-727E-47EB-80C6-60534E888F06}"/>
              </a:ext>
            </a:extLst>
          </p:cNvPr>
          <p:cNvCxnSpPr>
            <a:cxnSpLocks/>
          </p:cNvCxnSpPr>
          <p:nvPr/>
        </p:nvCxnSpPr>
        <p:spPr>
          <a:xfrm>
            <a:off x="4894384" y="885177"/>
            <a:ext cx="0" cy="5328138"/>
          </a:xfrm>
          <a:prstGeom prst="line">
            <a:avLst/>
          </a:prstGeom>
          <a:ln w="28575">
            <a:solidFill>
              <a:srgbClr val="660874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667CAD1-0E3D-4DA5-B922-87EF12D0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09" y="885177"/>
            <a:ext cx="6406661" cy="48049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7CD9F3-F182-4082-B6F5-51804546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885177"/>
            <a:ext cx="4325338" cy="48049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8A0928-3D69-4BA9-901F-EF73DDFA34A4}"/>
              </a:ext>
            </a:extLst>
          </p:cNvPr>
          <p:cNvSpPr txBox="1"/>
          <p:nvPr/>
        </p:nvSpPr>
        <p:spPr>
          <a:xfrm>
            <a:off x="222740" y="5820508"/>
            <a:ext cx="4325338" cy="400110"/>
          </a:xfrm>
          <a:prstGeom prst="rect">
            <a:avLst/>
          </a:prstGeom>
          <a:noFill/>
          <a:ln w="28575">
            <a:solidFill>
              <a:srgbClr val="7E438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有限元分析过程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EAFA4E-F551-42CC-B5C4-5BB2FB0958D0}"/>
              </a:ext>
            </a:extLst>
          </p:cNvPr>
          <p:cNvSpPr txBox="1"/>
          <p:nvPr/>
        </p:nvSpPr>
        <p:spPr>
          <a:xfrm>
            <a:off x="5240690" y="5813205"/>
            <a:ext cx="6356779" cy="400110"/>
          </a:xfrm>
          <a:prstGeom prst="rect">
            <a:avLst/>
          </a:prstGeom>
          <a:noFill/>
          <a:ln w="28575">
            <a:solidFill>
              <a:srgbClr val="7E438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截面圆度、同轴度分析过程</a:t>
            </a:r>
          </a:p>
        </p:txBody>
      </p:sp>
    </p:spTree>
    <p:extLst>
      <p:ext uri="{BB962C8B-B14F-4D97-AF65-F5344CB8AC3E}">
        <p14:creationId xmlns:p14="http://schemas.microsoft.com/office/powerpoint/2010/main" val="8208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FB3C8-50D3-4586-ADE2-B336E418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02285"/>
            <a:ext cx="10515600" cy="549275"/>
          </a:xfrm>
        </p:spPr>
        <p:txBody>
          <a:bodyPr/>
          <a:lstStyle/>
          <a:p>
            <a:r>
              <a:rPr lang="zh-CN" altLang="en-US" dirty="0"/>
              <a:t>有限元分析自动化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11D998-2D62-4539-B6AE-AFBD10381037}"/>
              </a:ext>
            </a:extLst>
          </p:cNvPr>
          <p:cNvSpPr txBox="1"/>
          <p:nvPr/>
        </p:nvSpPr>
        <p:spPr>
          <a:xfrm>
            <a:off x="735563" y="1169349"/>
            <a:ext cx="4961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尝试通过 </a:t>
            </a:r>
            <a:r>
              <a:rPr lang="en-US" altLang="zh-CN" dirty="0"/>
              <a:t>python </a:t>
            </a:r>
            <a:r>
              <a:rPr lang="zh-CN" altLang="en-US" dirty="0"/>
              <a:t>脚本启动 </a:t>
            </a:r>
            <a:r>
              <a:rPr lang="en-US" altLang="zh-CN" dirty="0" err="1"/>
              <a:t>Anays</a:t>
            </a:r>
            <a:r>
              <a:rPr lang="en-US" altLang="zh-CN" dirty="0"/>
              <a:t> </a:t>
            </a:r>
            <a:r>
              <a:rPr lang="zh-CN" altLang="en-US" dirty="0"/>
              <a:t>分析软件并完成装配、添加网格、施加预紧力的过程。失败。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 </a:t>
            </a:r>
            <a:r>
              <a:rPr lang="en-US" altLang="zh-CN" dirty="0" err="1"/>
              <a:t>Anays</a:t>
            </a:r>
            <a:r>
              <a:rPr lang="en-US" altLang="zh-CN" dirty="0"/>
              <a:t> </a:t>
            </a:r>
            <a:r>
              <a:rPr lang="zh-CN" altLang="en-US" dirty="0"/>
              <a:t>软件内脚本，通过手动完成装配后使用 </a:t>
            </a:r>
            <a:r>
              <a:rPr lang="en-US" altLang="zh-CN" dirty="0"/>
              <a:t>python </a:t>
            </a:r>
            <a:r>
              <a:rPr lang="zh-CN" altLang="en-US" dirty="0"/>
              <a:t>添加各相位预紧力。成功。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E87AB1B-2072-4284-8D78-F27ABDBD81D9}"/>
              </a:ext>
            </a:extLst>
          </p:cNvPr>
          <p:cNvCxnSpPr>
            <a:cxnSpLocks/>
          </p:cNvCxnSpPr>
          <p:nvPr/>
        </p:nvCxnSpPr>
        <p:spPr>
          <a:xfrm>
            <a:off x="6096000" y="851560"/>
            <a:ext cx="0" cy="5328138"/>
          </a:xfrm>
          <a:prstGeom prst="line">
            <a:avLst/>
          </a:prstGeom>
          <a:ln w="28575">
            <a:solidFill>
              <a:srgbClr val="660874">
                <a:alpha val="5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FBEA1DB-A7FC-45D4-81B2-A559841AD275}"/>
              </a:ext>
            </a:extLst>
          </p:cNvPr>
          <p:cNvSpPr txBox="1"/>
          <p:nvPr/>
        </p:nvSpPr>
        <p:spPr>
          <a:xfrm>
            <a:off x="6400800" y="885177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E4381"/>
                </a:solidFill>
              </a:rPr>
              <a:t>后期工作安排：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7CB47D-8353-475A-AED9-80A542F92056}"/>
              </a:ext>
            </a:extLst>
          </p:cNvPr>
          <p:cNvSpPr txBox="1"/>
          <p:nvPr/>
        </p:nvSpPr>
        <p:spPr>
          <a:xfrm>
            <a:off x="6400800" y="1433146"/>
            <a:ext cx="5055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运行脚本比较数据获得最佳装配及预紧力方案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尝试实现软件外启动脚本并完成分析流程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封装工作，实现输入各数据测量值输出最优装配方案。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28C010-1D28-49B0-B5AD-12DF99FC3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6902" y="3859424"/>
            <a:ext cx="1676399" cy="2421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2BCC4C-FAC6-4210-BB34-1E5107B99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3059723"/>
            <a:ext cx="425827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4149C2-FEBA-401B-B9A0-33E60C59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6C75FB-5F0B-4B47-9288-213BA1BF4D25}"/>
              </a:ext>
            </a:extLst>
          </p:cNvPr>
          <p:cNvSpPr txBox="1"/>
          <p:nvPr/>
        </p:nvSpPr>
        <p:spPr>
          <a:xfrm>
            <a:off x="2609850" y="2828835"/>
            <a:ext cx="697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请老师批评指正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532700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9a24906-21fa-456a-9600-27174733160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7867</TotalTime>
  <Words>198</Words>
  <Application>Microsoft Office PowerPoint</Application>
  <PresentationFormat>宽屏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黑体</vt:lpstr>
      <vt:lpstr>华文中宋</vt:lpstr>
      <vt:lpstr>微软雅黑</vt:lpstr>
      <vt:lpstr>Arial</vt:lpstr>
      <vt:lpstr>Arial Black</vt:lpstr>
      <vt:lpstr>Fira Code</vt:lpstr>
      <vt:lpstr>Office 主题</vt:lpstr>
      <vt:lpstr>PowerPoint 演示文稿</vt:lpstr>
      <vt:lpstr>制图与建模</vt:lpstr>
      <vt:lpstr>装配方式分析</vt:lpstr>
      <vt:lpstr>有限元分析</vt:lpstr>
      <vt:lpstr>有限元分析自动化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依 星</cp:lastModifiedBy>
  <cp:revision>1050</cp:revision>
  <dcterms:created xsi:type="dcterms:W3CDTF">2015-05-05T08:02:00Z</dcterms:created>
  <dcterms:modified xsi:type="dcterms:W3CDTF">2024-04-06T01:34:17Z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D486B56BE652461E83BA9DC033BD7529</vt:lpwstr>
  </property>
  <property fmtid="{D5CDD505-2E9C-101B-9397-08002B2CF9AE}" pid="3" name="KSOProductBuildVer">
    <vt:lpwstr>2052-11.1.0.12763</vt:lpwstr>
  </property>
</Properties>
</file>