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77" r:id="rId5"/>
    <p:sldId id="278" r:id="rId6"/>
    <p:sldId id="279" r:id="rId7"/>
    <p:sldId id="280" r:id="rId8"/>
    <p:sldId id="260" r:id="rId9"/>
    <p:sldId id="275" r:id="rId10"/>
    <p:sldId id="261" r:id="rId11"/>
    <p:sldId id="262" r:id="rId12"/>
    <p:sldId id="263" r:id="rId13"/>
    <p:sldId id="273" r:id="rId14"/>
    <p:sldId id="274" r:id="rId15"/>
    <p:sldId id="276" r:id="rId16"/>
    <p:sldId id="264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4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0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55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85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3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56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0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8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8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06C1D9-29B4-422A-9F08-65462D6FDB6E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B09640D-9C21-4367-BA07-A37F23207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943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80936" y="3473587"/>
            <a:ext cx="7315200" cy="879928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/>
              <a:t>ソフトウェア制作発表</a:t>
            </a:r>
            <a:r>
              <a:rPr kumimoji="1" lang="en-US" altLang="ja-JP" sz="5400"/>
              <a:t>7A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0936" y="4353515"/>
            <a:ext cx="7315200" cy="177329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～チャット機能付き予定管理アプリ～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1w172097  </a:t>
            </a:r>
            <a:r>
              <a:rPr lang="ja-JP" altLang="en-US" dirty="0"/>
              <a:t>  河岡 諒　       </a:t>
            </a:r>
            <a:r>
              <a:rPr lang="en-US" altLang="ja-JP" dirty="0"/>
              <a:t>1w172310   </a:t>
            </a:r>
            <a:r>
              <a:rPr lang="ja-JP" altLang="en-US" dirty="0"/>
              <a:t>南澤 勇太</a:t>
            </a:r>
            <a:endParaRPr lang="en-US" altLang="ja-JP" dirty="0"/>
          </a:p>
          <a:p>
            <a:r>
              <a:rPr lang="en-US" altLang="ja-JP" dirty="0"/>
              <a:t>1w172089    </a:t>
            </a:r>
            <a:r>
              <a:rPr lang="ja-JP" altLang="en-US" dirty="0"/>
              <a:t>加藤 優太       </a:t>
            </a:r>
            <a:r>
              <a:rPr lang="en-US" altLang="ja-JP" dirty="0"/>
              <a:t>1w172282   </a:t>
            </a:r>
            <a:r>
              <a:rPr lang="ja-JP" altLang="en-US" dirty="0"/>
              <a:t>福永 拓海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47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400" y="512502"/>
            <a:ext cx="10571998" cy="970450"/>
          </a:xfrm>
        </p:spPr>
        <p:txBody>
          <a:bodyPr/>
          <a:lstStyle/>
          <a:p>
            <a:r>
              <a:rPr kumimoji="1" lang="ja-JP" altLang="en-US" dirty="0"/>
              <a:t>プロポーザルと</a:t>
            </a:r>
            <a:r>
              <a:rPr lang="ja-JP" altLang="en-US" dirty="0"/>
              <a:t>現在のアプリとの比較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できたこと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カレンダーの月・年の移動</a:t>
            </a:r>
            <a:endParaRPr lang="en-US" altLang="ja-JP" dirty="0"/>
          </a:p>
          <a:p>
            <a:r>
              <a:rPr lang="ja-JP" altLang="en-US" dirty="0"/>
              <a:t>予定の登録・削除</a:t>
            </a:r>
            <a:endParaRPr lang="en-US" altLang="ja-JP" dirty="0"/>
          </a:p>
          <a:p>
            <a:r>
              <a:rPr lang="ja-JP" altLang="en-US" dirty="0"/>
              <a:t>プロフィールの登録・変更</a:t>
            </a:r>
            <a:endParaRPr lang="en-US" altLang="ja-JP" dirty="0"/>
          </a:p>
          <a:p>
            <a:r>
              <a:rPr lang="ja-JP" altLang="en-US" dirty="0"/>
              <a:t>ユーザーのログイン</a:t>
            </a:r>
            <a:endParaRPr lang="en-US" altLang="ja-JP" dirty="0"/>
          </a:p>
          <a:p>
            <a:r>
              <a:rPr lang="ja-JP" altLang="en-US" dirty="0"/>
              <a:t>ファイルの送受信</a:t>
            </a:r>
            <a:endParaRPr lang="en-US" altLang="ja-JP" dirty="0"/>
          </a:p>
          <a:p>
            <a:r>
              <a:rPr lang="ja-JP" altLang="en-US" dirty="0"/>
              <a:t>ユーザー間のチャット</a:t>
            </a:r>
            <a:endParaRPr lang="en-US" alt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できなかったこと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/>
          <a:lstStyle/>
          <a:p>
            <a:r>
              <a:rPr kumimoji="1" lang="ja-JP" altLang="en-US" dirty="0"/>
              <a:t>検索機能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・時間割、おすすめユーザの検索の実装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→サーバーによる科目情報の管理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おすすめユーザーの表示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・各ユーザーの類似度の判定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→プロフィールの内容を比較</a:t>
            </a:r>
            <a:r>
              <a:rPr kumimoji="1" lang="en-US" altLang="ja-JP" dirty="0"/>
              <a:t>(</a:t>
            </a:r>
            <a:r>
              <a:rPr kumimoji="1" lang="en-US" altLang="ja-JP" dirty="0">
                <a:latin typeface="+mj-ea"/>
                <a:ea typeface="+mj-ea"/>
              </a:rPr>
              <a:t>?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42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工夫したアルゴリズムとデータ構造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パスワードの秘匿</a:t>
            </a:r>
            <a:r>
              <a:rPr lang="en-US" altLang="ja-JP" dirty="0"/>
              <a:t>(</a:t>
            </a:r>
            <a:r>
              <a:rPr lang="ja-JP" altLang="en-US" dirty="0"/>
              <a:t>ハッシュ化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580"/>
          </a:xfrm>
        </p:spPr>
        <p:txBody>
          <a:bodyPr/>
          <a:lstStyle/>
          <a:p>
            <a:r>
              <a:rPr lang="ja-JP" altLang="en-US" dirty="0"/>
              <a:t>入力されたパスワードを他人に漏洩させないために</a:t>
            </a:r>
            <a:r>
              <a:rPr lang="en-US" altLang="ja-JP" dirty="0"/>
              <a:t>, </a:t>
            </a:r>
            <a:r>
              <a:rPr lang="ja-JP" altLang="en-US" dirty="0"/>
              <a:t>入力されたパスワードは即座にハッシュ化され</a:t>
            </a:r>
            <a:r>
              <a:rPr lang="en-US" altLang="ja-JP" dirty="0"/>
              <a:t>, </a:t>
            </a:r>
            <a:r>
              <a:rPr lang="ja-JP" altLang="en-US" dirty="0"/>
              <a:t>その状態で受渡しがされる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67418" y="3446890"/>
            <a:ext cx="8326583" cy="2783977"/>
            <a:chOff x="1460270" y="3201238"/>
            <a:chExt cx="8326583" cy="2783977"/>
          </a:xfrm>
        </p:grpSpPr>
        <p:sp>
          <p:nvSpPr>
            <p:cNvPr id="6" name="楕円 5"/>
            <p:cNvSpPr/>
            <p:nvPr/>
          </p:nvSpPr>
          <p:spPr>
            <a:xfrm>
              <a:off x="1756756" y="3201238"/>
              <a:ext cx="207264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ユーザ</a:t>
              </a:r>
              <a:endParaRPr kumimoji="1" lang="ja-JP" altLang="en-US" dirty="0"/>
            </a:p>
          </p:txBody>
        </p:sp>
        <p:cxnSp>
          <p:nvCxnSpPr>
            <p:cNvPr id="7" name="直線矢印コネクタ 6"/>
            <p:cNvCxnSpPr>
              <a:cxnSpLocks/>
              <a:endCxn id="8" idx="0"/>
            </p:cNvCxnSpPr>
            <p:nvPr/>
          </p:nvCxnSpPr>
          <p:spPr>
            <a:xfrm>
              <a:off x="2793046" y="3810838"/>
              <a:ext cx="0" cy="417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756756" y="4228420"/>
              <a:ext cx="2072580" cy="6669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パスワード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30834" y="3870844"/>
              <a:ext cx="77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</a:t>
              </a:r>
            </a:p>
          </p:txBody>
        </p:sp>
        <p:cxnSp>
          <p:nvCxnSpPr>
            <p:cNvPr id="10" name="直線矢印コネクタ 9"/>
            <p:cNvCxnSpPr>
              <a:stCxn id="8" idx="2"/>
            </p:cNvCxnSpPr>
            <p:nvPr/>
          </p:nvCxnSpPr>
          <p:spPr>
            <a:xfrm>
              <a:off x="2793046" y="4895371"/>
              <a:ext cx="30" cy="43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/>
            <p:cNvSpPr/>
            <p:nvPr/>
          </p:nvSpPr>
          <p:spPr>
            <a:xfrm>
              <a:off x="1695796" y="5325700"/>
              <a:ext cx="213342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謎の文字列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460270" y="4932857"/>
              <a:ext cx="144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ハッシュ化</a:t>
              </a:r>
            </a:p>
          </p:txBody>
        </p:sp>
        <p:cxnSp>
          <p:nvCxnSpPr>
            <p:cNvPr id="13" name="直線矢印コネクタ 12"/>
            <p:cNvCxnSpPr>
              <a:stCxn id="11" idx="3"/>
            </p:cNvCxnSpPr>
            <p:nvPr/>
          </p:nvCxnSpPr>
          <p:spPr>
            <a:xfrm>
              <a:off x="3829216" y="5630500"/>
              <a:ext cx="2372079" cy="5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4494415" y="5255467"/>
              <a:ext cx="98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送信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201295" y="5255467"/>
              <a:ext cx="2427316" cy="729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謎の文字列</a:t>
              </a:r>
            </a:p>
          </p:txBody>
        </p:sp>
        <p:sp>
          <p:nvSpPr>
            <p:cNvPr id="16" name="楕円 15"/>
            <p:cNvSpPr/>
            <p:nvPr/>
          </p:nvSpPr>
          <p:spPr>
            <a:xfrm>
              <a:off x="6162502" y="3347258"/>
              <a:ext cx="2515983" cy="67612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サーバー</a:t>
              </a:r>
            </a:p>
          </p:txBody>
        </p:sp>
        <p:cxnSp>
          <p:nvCxnSpPr>
            <p:cNvPr id="17" name="直線矢印コネクタ 16"/>
            <p:cNvCxnSpPr>
              <a:stCxn id="15" idx="0"/>
              <a:endCxn id="16" idx="4"/>
            </p:cNvCxnSpPr>
            <p:nvPr/>
          </p:nvCxnSpPr>
          <p:spPr>
            <a:xfrm flipV="1">
              <a:off x="7414953" y="4023386"/>
              <a:ext cx="5541" cy="123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7525789" y="4228420"/>
              <a:ext cx="2261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パスワードとして</a:t>
              </a:r>
              <a:endParaRPr kumimoji="1" lang="en-US" altLang="ja-JP" dirty="0"/>
            </a:p>
            <a:p>
              <a:r>
                <a:rPr kumimoji="1" lang="ja-JP" altLang="en-US" dirty="0"/>
                <a:t>保存</a:t>
              </a: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3829216" y="3912524"/>
              <a:ext cx="2610377" cy="14131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810301" y="4154566"/>
              <a:ext cx="1124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照合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18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パスワードの秘匿</a:t>
            </a:r>
            <a:r>
              <a:rPr lang="en-US" altLang="ja-JP" dirty="0"/>
              <a:t>(</a:t>
            </a:r>
            <a:r>
              <a:rPr lang="ja-JP" altLang="en-US" dirty="0"/>
              <a:t>ハッシュ化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29511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ハッシュ化を自分の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内で行うので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実際に送信するのはハッシュ化した後の文字列</a:t>
            </a:r>
            <a:endParaRPr lang="en-US" altLang="ja-JP" dirty="0"/>
          </a:p>
          <a:p>
            <a:r>
              <a:rPr lang="ja-JP" altLang="en-US" dirty="0"/>
              <a:t>ハッシュ化された文字列を元に戻すのは非常に困難</a:t>
            </a:r>
            <a:r>
              <a:rPr lang="en-US" altLang="ja-JP" dirty="0"/>
              <a:t>(</a:t>
            </a:r>
            <a:r>
              <a:rPr lang="ja-JP" altLang="en-US" dirty="0"/>
              <a:t>不可能</a:t>
            </a:r>
            <a:r>
              <a:rPr lang="en-US" altLang="ja-JP" dirty="0">
                <a:latin typeface="+mj-ea"/>
                <a:ea typeface="+mj-ea"/>
              </a:rPr>
              <a:t>?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3600" dirty="0"/>
              <a:t>通信</a:t>
            </a:r>
            <a:r>
              <a:rPr lang="ja-JP" altLang="en-US" sz="3600" dirty="0"/>
              <a:t>路やサーバー側のデータ群から</a:t>
            </a:r>
            <a:r>
              <a:rPr lang="en-US" altLang="ja-JP" sz="3600" dirty="0"/>
              <a:t>, </a:t>
            </a:r>
          </a:p>
          <a:p>
            <a:pPr marL="0" indent="0" algn="ctr">
              <a:buNone/>
            </a:pPr>
            <a:r>
              <a:rPr lang="ja-JP" altLang="en-US" sz="3600" dirty="0"/>
              <a:t>ユーザのパスワードが漏洩することを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高い確率で防げる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5656333" y="3042605"/>
            <a:ext cx="687823" cy="59071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パスワードの秘匿</a:t>
            </a:r>
            <a:r>
              <a:rPr lang="en-US" altLang="ja-JP" dirty="0"/>
              <a:t>(</a:t>
            </a:r>
            <a:r>
              <a:rPr lang="ja-JP" altLang="en-US" dirty="0"/>
              <a:t>ハッシュ化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424" y="2403336"/>
            <a:ext cx="10554574" cy="3940820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今回ハッシュ化に使用したのは</a:t>
            </a:r>
            <a:r>
              <a:rPr kumimoji="1" lang="en-US" altLang="ja-JP" dirty="0"/>
              <a:t>,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>
                <a:solidFill>
                  <a:srgbClr val="FFC000"/>
                </a:solidFill>
              </a:rPr>
              <a:t>SHA</a:t>
            </a:r>
            <a:r>
              <a:rPr lang="en-US" altLang="ja-JP" dirty="0"/>
              <a:t>-</a:t>
            </a:r>
            <a:r>
              <a:rPr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512</a:t>
            </a:r>
            <a:r>
              <a:rPr lang="en-US" altLang="ja-JP" dirty="0"/>
              <a:t> (</a:t>
            </a:r>
            <a:r>
              <a:rPr lang="en-US" altLang="ja-JP" dirty="0" err="1"/>
              <a:t>SHA:</a:t>
            </a:r>
            <a:r>
              <a:rPr lang="en-US" altLang="ja-JP" dirty="0" err="1">
                <a:solidFill>
                  <a:srgbClr val="FFC000"/>
                </a:solidFill>
              </a:rPr>
              <a:t>S</a:t>
            </a:r>
            <a:r>
              <a:rPr lang="en-US" altLang="ja-JP" dirty="0" err="1"/>
              <a:t>ecure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C000"/>
                </a:solidFill>
              </a:rPr>
              <a:t>H</a:t>
            </a:r>
            <a:r>
              <a:rPr lang="en-US" altLang="ja-JP" dirty="0"/>
              <a:t>ash </a:t>
            </a:r>
            <a:r>
              <a:rPr lang="en-US" altLang="ja-JP" dirty="0">
                <a:solidFill>
                  <a:srgbClr val="FFC000"/>
                </a:solidFill>
              </a:rPr>
              <a:t>A</a:t>
            </a:r>
            <a:r>
              <a:rPr lang="en-US" altLang="ja-JP" dirty="0"/>
              <a:t>lgorithm)</a:t>
            </a:r>
          </a:p>
          <a:p>
            <a:pPr marL="0" indent="0">
              <a:buNone/>
            </a:pPr>
            <a:r>
              <a:rPr lang="ja-JP" altLang="en-US" dirty="0"/>
              <a:t>  と呼ばれるアルゴリズム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端的に説明すると</a:t>
            </a:r>
            <a:r>
              <a:rPr lang="en-US" altLang="ja-JP" dirty="0"/>
              <a:t>, </a:t>
            </a:r>
            <a:r>
              <a:rPr lang="ja-JP" altLang="en-US" dirty="0"/>
              <a:t>ある文字列の入力に対し</a:t>
            </a:r>
            <a:r>
              <a:rPr lang="en-US" altLang="ja-JP" dirty="0"/>
              <a:t>, 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  </a:t>
            </a:r>
            <a:r>
              <a:rPr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512</a:t>
            </a:r>
            <a:r>
              <a:rPr lang="en-US" altLang="ja-JP" dirty="0"/>
              <a:t>bit</a:t>
            </a:r>
            <a:r>
              <a:rPr lang="ja-JP" altLang="en-US" dirty="0"/>
              <a:t>の適当な値を返してくれるアルゴリズム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MessageDigest</a:t>
            </a:r>
            <a:r>
              <a:rPr lang="ja-JP" altLang="en-US" dirty="0"/>
              <a:t>クラスを使用して適用できる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942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通信部分とデータ保存の簡素化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1309" y="2119545"/>
            <a:ext cx="11027391" cy="363651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4" name="テキスト プレースホルダー 2"/>
          <p:cNvSpPr>
            <a:spLocks noGrp="1"/>
          </p:cNvSpPr>
          <p:nvPr/>
        </p:nvSpPr>
        <p:spPr>
          <a:xfrm>
            <a:off x="1489506" y="2848829"/>
            <a:ext cx="3142593" cy="8583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err="1">
                <a:latin typeface="Monaco" pitchFamily="2" charset="0"/>
              </a:rPr>
              <a:t>ObjectInputStream</a:t>
            </a:r>
            <a:endParaRPr lang="en-US" altLang="ja-JP" dirty="0">
              <a:latin typeface="Monaco" pitchFamily="2" charset="0"/>
            </a:endParaRPr>
          </a:p>
          <a:p>
            <a:pPr algn="l"/>
            <a:r>
              <a:rPr kumimoji="1" lang="en-US" altLang="ja-JP" dirty="0" err="1">
                <a:latin typeface="Monaco" pitchFamily="2" charset="0"/>
              </a:rPr>
              <a:t>ObjectOutputStream</a:t>
            </a:r>
            <a:endParaRPr kumimoji="1" lang="ja-JP" altLang="en-US" dirty="0">
              <a:latin typeface="Monaco" pitchFamily="2" charset="0"/>
            </a:endParaRPr>
          </a:p>
        </p:txBody>
      </p:sp>
      <p:sp>
        <p:nvSpPr>
          <p:cNvPr id="5" name="コンテンツ プレースホルダー 5"/>
          <p:cNvSpPr>
            <a:spLocks noGrp="1"/>
          </p:cNvSpPr>
          <p:nvPr/>
        </p:nvSpPr>
        <p:spPr>
          <a:xfrm>
            <a:off x="6678439" y="2209984"/>
            <a:ext cx="5194583" cy="4098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・リクエストの形式を統一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9B745-70E8-F343-8B4B-625AF56AD13A}"/>
              </a:ext>
            </a:extLst>
          </p:cNvPr>
          <p:cNvSpPr txBox="1">
            <a:spLocks/>
          </p:cNvSpPr>
          <p:nvPr/>
        </p:nvSpPr>
        <p:spPr>
          <a:xfrm>
            <a:off x="810000" y="2227468"/>
            <a:ext cx="4501606" cy="4229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・送受信に使う関数を以下の二つに限定</a:t>
            </a:r>
            <a:endParaRPr lang="en-US" altLang="ja-JP" dirty="0"/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E8D111FB-62CA-404F-BE90-ECDF4766BE34}"/>
              </a:ext>
            </a:extLst>
          </p:cNvPr>
          <p:cNvSpPr txBox="1">
            <a:spLocks/>
          </p:cNvSpPr>
          <p:nvPr/>
        </p:nvSpPr>
        <p:spPr>
          <a:xfrm>
            <a:off x="930694" y="4150968"/>
            <a:ext cx="5194583" cy="467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・オブジェクト単位での保存と読み込み</a:t>
            </a:r>
            <a:endParaRPr lang="en-US" altLang="ja-JP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1C216B32-7F00-E640-885C-58934D493866}"/>
              </a:ext>
            </a:extLst>
          </p:cNvPr>
          <p:cNvSpPr txBox="1">
            <a:spLocks/>
          </p:cNvSpPr>
          <p:nvPr/>
        </p:nvSpPr>
        <p:spPr>
          <a:xfrm>
            <a:off x="1489506" y="4729287"/>
            <a:ext cx="3822100" cy="8583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ja-JP" dirty="0"/>
              <a:t> </a:t>
            </a:r>
            <a:r>
              <a:rPr lang="en" altLang="ja-JP" sz="2000" dirty="0">
                <a:latin typeface="Monaco" pitchFamily="2" charset="0"/>
              </a:rPr>
              <a:t>Serializable</a:t>
            </a:r>
          </a:p>
          <a:p>
            <a:pPr algn="l"/>
            <a:r>
              <a:rPr lang="ja-JP" altLang="en-US" sz="2000" dirty="0">
                <a:latin typeface="Monaco" pitchFamily="2" charset="0"/>
              </a:rPr>
              <a:t>インターフェースの利用</a:t>
            </a:r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288E366A-01A3-CE4E-B93A-848E3FF646F0}"/>
              </a:ext>
            </a:extLst>
          </p:cNvPr>
          <p:cNvSpPr txBox="1">
            <a:spLocks/>
          </p:cNvSpPr>
          <p:nvPr/>
        </p:nvSpPr>
        <p:spPr>
          <a:xfrm>
            <a:off x="7250226" y="2911891"/>
            <a:ext cx="4622796" cy="7952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ja-JP" dirty="0">
                <a:latin typeface="Monaco" pitchFamily="2" charset="0"/>
              </a:rPr>
              <a:t> </a:t>
            </a:r>
            <a:r>
              <a:rPr lang="en-US" altLang="ja-JP" sz="2400" dirty="0" err="1">
                <a:latin typeface="Monaco" pitchFamily="2" charset="0"/>
              </a:rPr>
              <a:t>ArrayList</a:t>
            </a:r>
            <a:r>
              <a:rPr lang="en-US" altLang="ja-JP" sz="2400" dirty="0">
                <a:latin typeface="Monaco" pitchFamily="2" charset="0"/>
              </a:rPr>
              <a:t> =</a:t>
            </a:r>
          </a:p>
          <a:p>
            <a:pPr algn="l"/>
            <a:r>
              <a:rPr lang="en-US" altLang="ja-JP" sz="2400" dirty="0">
                <a:latin typeface="Monaco" pitchFamily="2" charset="0"/>
              </a:rPr>
              <a:t>	{“</a:t>
            </a:r>
            <a:r>
              <a:rPr lang="en-US" altLang="ja-JP" sz="2400" dirty="0" err="1">
                <a:latin typeface="Monaco" pitchFamily="2" charset="0"/>
              </a:rPr>
              <a:t>requestHeader</a:t>
            </a:r>
            <a:r>
              <a:rPr lang="en-US" altLang="ja-JP" sz="2400" dirty="0">
                <a:latin typeface="Monaco" pitchFamily="2" charset="0"/>
              </a:rPr>
              <a:t>”, ...}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79E6E50D-27C1-0546-9A34-7C5E1554E56C}"/>
              </a:ext>
            </a:extLst>
          </p:cNvPr>
          <p:cNvSpPr txBox="1">
            <a:spLocks/>
          </p:cNvSpPr>
          <p:nvPr/>
        </p:nvSpPr>
        <p:spPr>
          <a:xfrm>
            <a:off x="6678439" y="4150968"/>
            <a:ext cx="5194583" cy="40986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・もしものためにバックアップ</a:t>
            </a:r>
            <a:endParaRPr lang="en-US" altLang="ja-JP" dirty="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0A23D617-3EE3-5C4F-AA08-D073EE771E2F}"/>
              </a:ext>
            </a:extLst>
          </p:cNvPr>
          <p:cNvSpPr txBox="1">
            <a:spLocks/>
          </p:cNvSpPr>
          <p:nvPr/>
        </p:nvSpPr>
        <p:spPr>
          <a:xfrm>
            <a:off x="6387359" y="4729287"/>
            <a:ext cx="5067109" cy="8583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各オブジェクトの保存時に過去のファイルをアーカイブ化</a:t>
            </a:r>
            <a:endParaRPr lang="ja-JP" altLang="en-US" sz="20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3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各自の担当箇所・感想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61194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担当箇所・感想　（河岡 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担当箇所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・サーバーの</a:t>
            </a:r>
            <a:r>
              <a:rPr lang="en-US" altLang="ja-JP" dirty="0">
                <a:latin typeface="Monaco" pitchFamily="2" charset="0"/>
              </a:rPr>
              <a:t>GUI</a:t>
            </a:r>
            <a:r>
              <a:rPr lang="ja-JP" altLang="en-US" dirty="0" err="1">
                <a:latin typeface="Monaco" pitchFamily="2" charset="0"/>
              </a:rPr>
              <a:t>、</a:t>
            </a:r>
            <a:r>
              <a:rPr lang="ja-JP" altLang="en-US" dirty="0">
                <a:latin typeface="Monaco" pitchFamily="2" charset="0"/>
              </a:rPr>
              <a:t>通信部分、ファイル保存と送受信部分、ユーザの認証</a:t>
            </a:r>
            <a:endParaRPr lang="en-US" altLang="ja-JP" dirty="0">
              <a:latin typeface="Monaco" pitchFamily="2" charset="0"/>
            </a:endParaRPr>
          </a:p>
          <a:p>
            <a:pPr marL="0" indent="0">
              <a:buNone/>
            </a:pPr>
            <a:r>
              <a:rPr lang="ja-JP" altLang="en-US" dirty="0">
                <a:latin typeface="Monaco" pitchFamily="2" charset="0"/>
              </a:rPr>
              <a:t>　・クライアントの通信部分、ファイル保存と送受信部分、</a:t>
            </a:r>
            <a:r>
              <a:rPr lang="en-US" altLang="ja-JP" dirty="0">
                <a:latin typeface="Monaco" pitchFamily="2" charset="0"/>
              </a:rPr>
              <a:t> GUI</a:t>
            </a:r>
            <a:r>
              <a:rPr lang="ja-JP" altLang="en-US" dirty="0">
                <a:latin typeface="Monaco" pitchFamily="2" charset="0"/>
              </a:rPr>
              <a:t>の修正</a:t>
            </a:r>
            <a:endParaRPr lang="en-US" altLang="ja-JP" dirty="0">
              <a:latin typeface="Monaco" pitchFamily="2" charset="0"/>
            </a:endParaRPr>
          </a:p>
          <a:p>
            <a:pPr marL="0" indent="0">
              <a:buNone/>
            </a:pPr>
            <a:r>
              <a:rPr lang="ja-JP" altLang="en-US" dirty="0">
                <a:latin typeface="Monaco" pitchFamily="2" charset="0"/>
              </a:rPr>
              <a:t>　・チャット部分</a:t>
            </a:r>
            <a:endParaRPr lang="en-US" altLang="ja-JP" dirty="0">
              <a:latin typeface="Monaco" pitchFamily="2" charset="0"/>
            </a:endParaRPr>
          </a:p>
          <a:p>
            <a:r>
              <a:rPr lang="ja-JP" altLang="en-US" dirty="0"/>
              <a:t>感想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・ソケットを用いたデータ通信では接続状況の把握が難しく、接続が切れた際の処理についてもう</a:t>
            </a:r>
            <a:r>
              <a:rPr lang="en-US" altLang="ja-JP" dirty="0"/>
              <a:t>	</a:t>
            </a:r>
            <a:r>
              <a:rPr lang="ja-JP" altLang="en-US" dirty="0"/>
              <a:t>少し詳しく知りたいと感じた。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GUI</a:t>
            </a:r>
            <a:r>
              <a:rPr lang="ja-JP" altLang="en-US" dirty="0"/>
              <a:t>ではレイアウトを考えることに多くの時間を取られ、</a:t>
            </a:r>
            <a:r>
              <a:rPr lang="en-US" altLang="ja-JP" dirty="0"/>
              <a:t>UI</a:t>
            </a:r>
            <a:r>
              <a:rPr lang="ja-JP" altLang="en-US" dirty="0"/>
              <a:t>設計の大変さを感じた。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 err="1"/>
              <a:t>git</a:t>
            </a:r>
            <a:r>
              <a:rPr lang="ja-JP" altLang="en-US" dirty="0"/>
              <a:t>の使い方が習得でき、また、複数人で協力して作業ができてよかった。</a:t>
            </a:r>
          </a:p>
        </p:txBody>
      </p:sp>
    </p:spTree>
    <p:extLst>
      <p:ext uri="{BB962C8B-B14F-4D97-AF65-F5344CB8AC3E}">
        <p14:creationId xmlns:p14="http://schemas.microsoft.com/office/powerpoint/2010/main" val="419366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担当箇所・感想　（南澤 勇太）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81409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dirty="0"/>
              <a:t>担当箇所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・予定登録画面部分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・カレンダーの年・月の遷移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・プロフィール登録画面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感想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・今回</a:t>
            </a:r>
            <a:r>
              <a:rPr lang="en-US" altLang="ja-JP" dirty="0"/>
              <a:t>GUI</a:t>
            </a:r>
            <a:r>
              <a:rPr lang="ja-JP" altLang="en-US" dirty="0"/>
              <a:t>を用いたプログラムの実装は初めてで、分からない箇所について調べてコードに</a:t>
            </a:r>
            <a:r>
              <a:rPr lang="ja-JP" altLang="en-US" dirty="0" err="1"/>
              <a:t>起こ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err="1"/>
              <a:t>すの</a:t>
            </a:r>
            <a:r>
              <a:rPr lang="ja-JP" altLang="en-US" dirty="0"/>
              <a:t>繰り返しだった。しかし、今回の制作を通して複数人である程度のスパンの開発をすると</a:t>
            </a:r>
            <a:r>
              <a:rPr lang="en-US" altLang="ja-JP" dirty="0"/>
              <a:t>	</a:t>
            </a:r>
            <a:r>
              <a:rPr lang="ja-JP" altLang="en-US" dirty="0"/>
              <a:t>　いう貴重な体験ができた。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31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担当箇所・感想　（加藤 優太）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0488"/>
          </a:xfrm>
        </p:spPr>
        <p:txBody>
          <a:bodyPr/>
          <a:lstStyle/>
          <a:p>
            <a:r>
              <a:rPr lang="ja-JP" altLang="en-US" dirty="0"/>
              <a:t>担当箇所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・ログイン画面・機能プロトタイプ作成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・パスワードハッシュ化機構作成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感想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・今まで曖昧にしていた</a:t>
            </a:r>
            <a:r>
              <a:rPr lang="en-US" altLang="ja-JP" dirty="0"/>
              <a:t>java</a:t>
            </a:r>
            <a:r>
              <a:rPr lang="ja-JP" altLang="en-US" dirty="0"/>
              <a:t>のソケットによるデータ送受信の仕様を、実際に触れてみることに</a:t>
            </a:r>
            <a:r>
              <a:rPr lang="en-US" altLang="ja-JP" dirty="0"/>
              <a:t>	</a:t>
            </a:r>
            <a:r>
              <a:rPr lang="ja-JP" altLang="en-US" dirty="0"/>
              <a:t>　よって以前よりは理解することが出来るようになった。また、</a:t>
            </a:r>
            <a:r>
              <a:rPr lang="en-US" altLang="ja-JP" dirty="0"/>
              <a:t>GUI(</a:t>
            </a:r>
            <a:r>
              <a:rPr lang="en-US" altLang="ja-JP" dirty="0" err="1"/>
              <a:t>javafx</a:t>
            </a:r>
            <a:r>
              <a:rPr lang="en-US" altLang="ja-JP" dirty="0"/>
              <a:t>)</a:t>
            </a:r>
            <a:r>
              <a:rPr lang="ja-JP" altLang="en-US" dirty="0"/>
              <a:t>は今回初めて</a:t>
            </a:r>
            <a:r>
              <a:rPr lang="ja-JP" altLang="en-US" dirty="0" err="1"/>
              <a:t>触っ</a:t>
            </a:r>
            <a:r>
              <a:rPr lang="en-US" altLang="ja-JP" dirty="0"/>
              <a:t>	</a:t>
            </a:r>
            <a:r>
              <a:rPr lang="ja-JP" altLang="en-US" dirty="0"/>
              <a:t>　たがそれなりに習得できたので今後も色々試してみたいと思う。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86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731" y="1364105"/>
            <a:ext cx="11447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/>
              <a:t>まずは実際に</a:t>
            </a:r>
            <a:endParaRPr kumimoji="1" lang="en-US" altLang="ja-JP" sz="8800" dirty="0"/>
          </a:p>
          <a:p>
            <a:r>
              <a:rPr kumimoji="1" lang="ja-JP" altLang="en-US" sz="8800" dirty="0"/>
              <a:t>デモンストレーションを行います。</a:t>
            </a:r>
          </a:p>
        </p:txBody>
      </p:sp>
    </p:spTree>
    <p:extLst>
      <p:ext uri="{BB962C8B-B14F-4D97-AF65-F5344CB8AC3E}">
        <p14:creationId xmlns:p14="http://schemas.microsoft.com/office/powerpoint/2010/main" val="202683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担当箇所・感想　（福永 拓海）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dirty="0"/>
              <a:t>担当箇所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・時間割・プロフィール画面の</a:t>
            </a:r>
            <a:r>
              <a:rPr lang="en-US" altLang="ja-JP" dirty="0"/>
              <a:t>GUI</a:t>
            </a:r>
            <a:r>
              <a:rPr lang="ja-JP" altLang="en-US" dirty="0"/>
              <a:t>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・中間発表までの</a:t>
            </a:r>
            <a:r>
              <a:rPr lang="en-US" altLang="ja-JP" dirty="0"/>
              <a:t>GUI</a:t>
            </a:r>
            <a:r>
              <a:rPr lang="ja-JP" altLang="en-US" dirty="0"/>
              <a:t>の担当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感想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 ・初めてグループで開発をしたが、どこがどう修正したかわからなくなった。今回は不明な点を</a:t>
            </a:r>
            <a:r>
              <a:rPr lang="en-US" altLang="ja-JP" dirty="0"/>
              <a:t>	</a:t>
            </a:r>
            <a:r>
              <a:rPr lang="ja-JP" altLang="en-US" dirty="0"/>
              <a:t>　みんなで共有できたからよかったが、実際の開発はブラックボックスとなっている箇所が多数</a:t>
            </a:r>
            <a:r>
              <a:rPr lang="en-US" altLang="ja-JP" dirty="0"/>
              <a:t>	</a:t>
            </a:r>
            <a:r>
              <a:rPr lang="ja-JP" altLang="en-US" dirty="0"/>
              <a:t>　存在するのだと思う。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1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アカウント作成とログイン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3AABE03-5DD5-274F-A172-F85B4EC9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06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デモの様子</a:t>
            </a:r>
            <a:r>
              <a:rPr lang="en-US" altLang="ja-JP" dirty="0"/>
              <a:t>(</a:t>
            </a:r>
            <a:r>
              <a:rPr lang="ja-JP" altLang="en-US" dirty="0"/>
              <a:t>予定の登録と削除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C96B84F-A0DF-E74F-952F-D34FA952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573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デモの様子</a:t>
            </a:r>
            <a:r>
              <a:rPr lang="en-US" altLang="ja-JP" dirty="0"/>
              <a:t>(</a:t>
            </a:r>
            <a:r>
              <a:rPr lang="ja-JP" altLang="en-US" dirty="0"/>
              <a:t>プロフィール設定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56CEBC3-F3FF-2843-BAF3-2A3242AE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0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デモの様子</a:t>
            </a:r>
            <a:r>
              <a:rPr lang="en-US" altLang="ja-JP" dirty="0"/>
              <a:t>(</a:t>
            </a:r>
            <a:r>
              <a:rPr lang="ja-JP" altLang="en-US" dirty="0"/>
              <a:t>ファイルの送受信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2B06DAA-6CE5-494C-890F-77E416BC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64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デモの様子</a:t>
            </a:r>
            <a:r>
              <a:rPr lang="en-US" altLang="ja-JP" dirty="0"/>
              <a:t>(</a:t>
            </a:r>
            <a:r>
              <a:rPr lang="ja-JP" altLang="en-US" dirty="0"/>
              <a:t>チャット機能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D5D86AC-8DC5-7943-9B4C-DFF3351C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754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  <a:r>
              <a:rPr kumimoji="1" lang="en-US" altLang="ja-JP" dirty="0"/>
              <a:t>(6/7)</a:t>
            </a:r>
            <a:r>
              <a:rPr kumimoji="1" lang="ja-JP" altLang="en-US" dirty="0"/>
              <a:t>時の様子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プロポーザルの内容</a:t>
            </a:r>
            <a:r>
              <a:rPr lang="en-US" altLang="ja-JP" dirty="0"/>
              <a:t>(</a:t>
            </a:r>
            <a:r>
              <a:rPr lang="ja-JP" altLang="en-US" dirty="0"/>
              <a:t>当時の目標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・カレンダー年・月の移動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・日付ごとに予定の管理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・検索機能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・マッチング機能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中間発表時の様子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</a:t>
            </a:r>
            <a:r>
              <a:rPr lang="en-US" altLang="ja-JP" dirty="0"/>
              <a:t>GUI</a:t>
            </a:r>
            <a:r>
              <a:rPr lang="ja-JP" altLang="en-US" dirty="0"/>
              <a:t>におけるカレンダーの表示</a:t>
            </a:r>
            <a:r>
              <a:rPr lang="en-US" altLang="ja-JP" dirty="0"/>
              <a:t>(</a:t>
            </a:r>
            <a:r>
              <a:rPr lang="ja-JP" altLang="en-US" dirty="0"/>
              <a:t>特定の月のみ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2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中間発表</a:t>
            </a:r>
            <a:r>
              <a:rPr kumimoji="1" lang="en-US" altLang="ja-JP" dirty="0"/>
              <a:t>(6/7)</a:t>
            </a:r>
            <a:r>
              <a:rPr kumimoji="1" lang="ja-JP" altLang="en-US" dirty="0"/>
              <a:t>時と現在との比較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838" y="2157390"/>
            <a:ext cx="5542027" cy="576262"/>
          </a:xfrm>
        </p:spPr>
        <p:txBody>
          <a:bodyPr/>
          <a:lstStyle/>
          <a:p>
            <a:r>
              <a:rPr kumimoji="1" lang="ja-JP" altLang="en-US" sz="2800" dirty="0"/>
              <a:t>中間発表時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015945" y="2174875"/>
            <a:ext cx="5539482" cy="576262"/>
          </a:xfrm>
        </p:spPr>
        <p:txBody>
          <a:bodyPr/>
          <a:lstStyle/>
          <a:p>
            <a:r>
              <a:rPr kumimoji="1" lang="ja-JP" altLang="en-US" sz="3200" dirty="0"/>
              <a:t>現在</a:t>
            </a:r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" y="2733652"/>
            <a:ext cx="5733614" cy="4021897"/>
          </a:xfrm>
        </p:spPr>
      </p:pic>
      <p:grpSp>
        <p:nvGrpSpPr>
          <p:cNvPr id="13" name="グループ化 12"/>
          <p:cNvGrpSpPr/>
          <p:nvPr/>
        </p:nvGrpSpPr>
        <p:grpSpPr>
          <a:xfrm>
            <a:off x="1981955" y="2382679"/>
            <a:ext cx="2544469" cy="3309643"/>
            <a:chOff x="1981955" y="2382679"/>
            <a:chExt cx="2544469" cy="3309643"/>
          </a:xfrm>
          <a:solidFill>
            <a:srgbClr val="FFC000"/>
          </a:solidFill>
        </p:grpSpPr>
        <p:sp>
          <p:nvSpPr>
            <p:cNvPr id="11" name="円形吹き出し 10"/>
            <p:cNvSpPr/>
            <p:nvPr/>
          </p:nvSpPr>
          <p:spPr>
            <a:xfrm rot="5400000">
              <a:off x="1599368" y="2765266"/>
              <a:ext cx="3309643" cy="2544469"/>
            </a:xfrm>
            <a:prstGeom prst="wedgeEllipseCallou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40" y="3026421"/>
              <a:ext cx="1786273" cy="2085001"/>
            </a:xfrm>
            <a:prstGeom prst="rect">
              <a:avLst/>
            </a:prstGeom>
            <a:grpFill/>
          </p:spPr>
        </p:pic>
      </p:grpSp>
      <p:pic>
        <p:nvPicPr>
          <p:cNvPr id="6" name="コンテンツ プレースホルダー 5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58" y="2717468"/>
            <a:ext cx="6025116" cy="4039382"/>
          </a:xfrm>
        </p:spPr>
      </p:pic>
      <p:sp>
        <p:nvSpPr>
          <p:cNvPr id="14" name="円形吹き出し 13"/>
          <p:cNvSpPr/>
          <p:nvPr/>
        </p:nvSpPr>
        <p:spPr>
          <a:xfrm>
            <a:off x="5824358" y="2505630"/>
            <a:ext cx="2215201" cy="52598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年月の自由な遷移</a:t>
            </a:r>
          </a:p>
        </p:txBody>
      </p:sp>
      <p:sp>
        <p:nvSpPr>
          <p:cNvPr id="7" name="円形吹き出し 6"/>
          <p:cNvSpPr/>
          <p:nvPr/>
        </p:nvSpPr>
        <p:spPr>
          <a:xfrm>
            <a:off x="9895896" y="2398259"/>
            <a:ext cx="2023672" cy="5809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ファイルの送受信</a:t>
            </a:r>
          </a:p>
        </p:txBody>
      </p:sp>
      <p:sp>
        <p:nvSpPr>
          <p:cNvPr id="9" name="円形吹き出し 8"/>
          <p:cNvSpPr/>
          <p:nvPr/>
        </p:nvSpPr>
        <p:spPr>
          <a:xfrm>
            <a:off x="6677776" y="5255352"/>
            <a:ext cx="2229234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予定の登録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8161052" y="2444812"/>
            <a:ext cx="1787676" cy="61264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チャット機能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5763589" y="3689684"/>
            <a:ext cx="3903960" cy="542204"/>
            <a:chOff x="5763589" y="3689684"/>
            <a:chExt cx="3903960" cy="542204"/>
          </a:xfrm>
        </p:grpSpPr>
        <p:sp>
          <p:nvSpPr>
            <p:cNvPr id="16" name="円形吹き出し 15"/>
            <p:cNvSpPr/>
            <p:nvPr/>
          </p:nvSpPr>
          <p:spPr>
            <a:xfrm rot="10800000">
              <a:off x="5763589" y="3689684"/>
              <a:ext cx="3903960" cy="542204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270237" y="3762129"/>
              <a:ext cx="3329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時間割・プロフィール画面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24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9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2053</TotalTime>
  <Words>414</Words>
  <Application>Microsoft Macintosh PowerPoint</Application>
  <PresentationFormat>ワイド画面</PresentationFormat>
  <Paragraphs>130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ゴシック</vt:lpstr>
      <vt:lpstr>Century Gothic</vt:lpstr>
      <vt:lpstr>Monaco</vt:lpstr>
      <vt:lpstr>Wingdings 2</vt:lpstr>
      <vt:lpstr>クォータブル</vt:lpstr>
      <vt:lpstr>ソフトウェア制作発表7A</vt:lpstr>
      <vt:lpstr>PowerPoint プレゼンテーション</vt:lpstr>
      <vt:lpstr>デモの様子(アカウント作成とログイン)</vt:lpstr>
      <vt:lpstr>デモの様子(予定の登録と削除)</vt:lpstr>
      <vt:lpstr>デモの様子(プロフィール設定)</vt:lpstr>
      <vt:lpstr>デモの様子(ファイルの送受信)</vt:lpstr>
      <vt:lpstr>デモの様子(チャット機能)</vt:lpstr>
      <vt:lpstr>中間発表(6/7)時の様子</vt:lpstr>
      <vt:lpstr>中間発表(6/7)時と現在との比較</vt:lpstr>
      <vt:lpstr>プロポーザルと現在のアプリとの比較</vt:lpstr>
      <vt:lpstr>工夫したアルゴリズムとデータ構造</vt:lpstr>
      <vt:lpstr>パスワードの秘匿(ハッシュ化)</vt:lpstr>
      <vt:lpstr>パスワードの秘匿(ハッシュ化)</vt:lpstr>
      <vt:lpstr>パスワードの秘匿(ハッシュ化)</vt:lpstr>
      <vt:lpstr>通信部分とデータ保存の簡素化</vt:lpstr>
      <vt:lpstr>各自の担当箇所・感想</vt:lpstr>
      <vt:lpstr>担当箇所・感想　（河岡 諒）</vt:lpstr>
      <vt:lpstr>担当箇所・感想　（南澤 勇太）</vt:lpstr>
      <vt:lpstr>担当箇所・感想　（加藤 優太）</vt:lpstr>
      <vt:lpstr>担当箇所・感想　（福永 拓海）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ソフトウェア制作発表</dc:title>
  <dc:creator>ha4ru3ya2ma3</dc:creator>
  <cp:lastModifiedBy>k-hsw</cp:lastModifiedBy>
  <cp:revision>52</cp:revision>
  <dcterms:created xsi:type="dcterms:W3CDTF">2019-06-24T04:43:42Z</dcterms:created>
  <dcterms:modified xsi:type="dcterms:W3CDTF">2019-07-01T15:03:03Z</dcterms:modified>
</cp:coreProperties>
</file>