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howGuides="1">
      <p:cViewPr>
        <p:scale>
          <a:sx n="100" d="100"/>
          <a:sy n="100" d="100"/>
        </p:scale>
        <p:origin x="802" y="-125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2025/9/23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5345" y="106225"/>
            <a:ext cx="935051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 fontScale="90000"/>
          </a:bodyPr>
          <a:lstStyle/>
          <a:p>
            <a:r>
              <a:rPr lang="en-US" altLang="ja-JP" sz="2300" dirty="0">
                <a:latin typeface="Arial" panose="020B0604020202020204" pitchFamily="34" charset="0"/>
                <a:cs typeface="Arial" panose="020B0604020202020204" pitchFamily="34" charset="0"/>
              </a:rPr>
              <a:t>Tracking skier using automatic ROI extraction and check shin parallelism</a:t>
            </a:r>
            <a:br>
              <a:rPr kumimoji="1"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700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ja-JP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の自動抽出を利用したスキーヤーの追跡と脛の平行判定</a:t>
            </a:r>
            <a:b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s1300109 Hiromu Ishiwata, Supervisor: Prof. Ken Nakazawa</a:t>
            </a:r>
            <a:endParaRPr kumimoji="1" lang="ja-JP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446730" cy="51346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Background and Goal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20079" y="6027762"/>
            <a:ext cx="4529323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 Approach/Methodology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34570"/>
            <a:ext cx="4523287" cy="549878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32536" y="9250650"/>
            <a:ext cx="4316871" cy="322034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78883" y="9048129"/>
            <a:ext cx="4036727" cy="154600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</a:p>
          <a:p>
            <a:pPr algn="ctr"/>
            <a:endParaRPr kumimoji="1"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(Gantt Chart)</a:t>
            </a:r>
          </a:p>
          <a:p>
            <a:pPr algn="ctr"/>
            <a:r>
              <a:rPr lang="en-US" altLang="ja-JP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2535" y="1861483"/>
            <a:ext cx="4310703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I ski as a hobby.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When I watch videos of my own ski runs, checking things like the execution of parallel turns, pole work, upper body positioning, and speed can be quite difficult and time-consuming.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In particular, Intermediate skiers who have become able to perform parallel turns to a certain extent often lose parallel shins because they are unable to create the correct outward lean.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The goal of my research is to develop a system that makes such mistakes more easily visible, and to have skiers use it to help them identify their mistakes and further improve their technique.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8695" y="6589020"/>
            <a:ext cx="43107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1. Tracking the target skier using automatic ROI extraction and test it.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 Extract key points to be treated as shins using Pose estimation model that YOLO (2D) and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BlazePose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(3D) 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3. Create an algorithm to check whether the shins are parallel or not and test it.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6. Decide YOLO or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BlazePose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as Pose Estimation model.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7. Create a user interface.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93868" y="1935822"/>
            <a:ext cx="4006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latin typeface="Arial" panose="020B0604020202020204" pitchFamily="34" charset="0"/>
                <a:cs typeface="Arial" panose="020B0604020202020204" pitchFamily="34" charset="0"/>
              </a:rPr>
              <a:t>Tracking skier using ROI, </a:t>
            </a:r>
            <a:r>
              <a:rPr lang="en-US" altLang="ja-JP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yolo,blaze</a:t>
            </a:r>
            <a:endParaRPr lang="en-US" altLang="ja-JP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ja-JP" sz="1600" i="1" dirty="0">
                <a:latin typeface="Arial" panose="020B0604020202020204" pitchFamily="34" charset="0"/>
                <a:cs typeface="Arial" panose="020B0604020202020204" pitchFamily="34" charset="0"/>
              </a:rPr>
              <a:t>Parallel judgement algorithm, </a:t>
            </a:r>
            <a:r>
              <a:rPr lang="en-US" altLang="ja-JP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yolo,blaze</a:t>
            </a:r>
            <a:endParaRPr lang="en-US" altLang="ja-JP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ja-JP" sz="1600" i="1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pPr>
              <a:spcAft>
                <a:spcPts val="600"/>
              </a:spcAft>
            </a:pP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914309" y="11301936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07756" y="6970829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08287" y="7687101"/>
            <a:ext cx="418283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パラレル判定関数の改善・テスト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姿勢推定モデルの決定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ja-JP" altLang="en-US" sz="1600">
                <a:latin typeface="Arial" panose="020B0604020202020204" pitchFamily="34" charset="0"/>
                <a:cs typeface="Arial" panose="020B0604020202020204" pitchFamily="34" charset="0"/>
              </a:rPr>
              <a:t>の完成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160640" y="11656025"/>
            <a:ext cx="4476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Authors, “Paper title,” IEEE Trans.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 Computer, vol. 11, no. 4, pp.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–mm, April 2016. </a:t>
            </a: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author a, and author b, “ ….,”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43782D-4FB4-1C6D-F176-BCA2A92A3D5C}"/>
              </a:ext>
            </a:extLst>
          </p:cNvPr>
          <p:cNvSpPr/>
          <p:nvPr/>
        </p:nvSpPr>
        <p:spPr>
          <a:xfrm>
            <a:off x="2131248" y="9389693"/>
            <a:ext cx="738975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00" dirty="0"/>
              <a:t>skier</a:t>
            </a:r>
            <a:endParaRPr kumimoji="1" lang="ja-JP" altLang="en-US" sz="21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2E14D8-2271-62B2-C992-06CE9B5BE51D}"/>
              </a:ext>
            </a:extLst>
          </p:cNvPr>
          <p:cNvSpPr/>
          <p:nvPr/>
        </p:nvSpPr>
        <p:spPr>
          <a:xfrm>
            <a:off x="843254" y="9906136"/>
            <a:ext cx="3314961" cy="51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100" dirty="0"/>
              <a:t>YOLO(2D) and </a:t>
            </a:r>
            <a:r>
              <a:rPr kumimoji="1" lang="en-US" altLang="ja-JP" sz="2100" dirty="0" err="1"/>
              <a:t>BlazePose</a:t>
            </a:r>
            <a:r>
              <a:rPr kumimoji="1" lang="en-US" altLang="ja-JP" sz="2100" dirty="0"/>
              <a:t>(3D)</a:t>
            </a:r>
            <a:endParaRPr kumimoji="1" lang="ja-JP" altLang="en-US" sz="21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E33EFF-5C2C-74C1-DCB6-4B722FFCA8C7}"/>
              </a:ext>
            </a:extLst>
          </p:cNvPr>
          <p:cNvSpPr/>
          <p:nvPr/>
        </p:nvSpPr>
        <p:spPr>
          <a:xfrm>
            <a:off x="1489688" y="10604090"/>
            <a:ext cx="2022092" cy="513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00" dirty="0"/>
              <a:t>Skeleton of skier</a:t>
            </a:r>
            <a:endParaRPr kumimoji="1" lang="ja-JP" altLang="en-US" sz="21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684959-FCBD-E091-800A-231766BCFE2B}"/>
              </a:ext>
            </a:extLst>
          </p:cNvPr>
          <p:cNvSpPr/>
          <p:nvPr/>
        </p:nvSpPr>
        <p:spPr>
          <a:xfrm>
            <a:off x="420545" y="11333057"/>
            <a:ext cx="4160377" cy="351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900" dirty="0"/>
              <a:t>Algorithm for checking shins are parallel</a:t>
            </a:r>
            <a:endParaRPr kumimoji="1" lang="ja-JP" altLang="en-US" sz="19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FFBB2B5-0167-FA57-3D32-10A8989CC0D0}"/>
              </a:ext>
            </a:extLst>
          </p:cNvPr>
          <p:cNvSpPr/>
          <p:nvPr/>
        </p:nvSpPr>
        <p:spPr>
          <a:xfrm>
            <a:off x="1127525" y="12011424"/>
            <a:ext cx="1003723" cy="30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00" dirty="0"/>
              <a:t>Parallel</a:t>
            </a:r>
            <a:endParaRPr kumimoji="1" lang="ja-JP" altLang="en-US" sz="21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1D28913-9692-B5BB-35CF-44DAD7C8595F}"/>
              </a:ext>
            </a:extLst>
          </p:cNvPr>
          <p:cNvSpPr/>
          <p:nvPr/>
        </p:nvSpPr>
        <p:spPr>
          <a:xfrm>
            <a:off x="2872852" y="12011424"/>
            <a:ext cx="1549466" cy="30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100" dirty="0"/>
              <a:t>Not parallel</a:t>
            </a:r>
            <a:endParaRPr kumimoji="1" lang="ja-JP" altLang="en-US" sz="21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8F6CDEE-F10D-856B-33B5-7389F57EC990}"/>
              </a:ext>
            </a:extLst>
          </p:cNvPr>
          <p:cNvCxnSpPr>
            <a:stCxn id="3" idx="2"/>
            <a:endCxn id="11" idx="0"/>
          </p:cNvCxnSpPr>
          <p:nvPr/>
        </p:nvCxnSpPr>
        <p:spPr>
          <a:xfrm flipH="1">
            <a:off x="2500735" y="9749733"/>
            <a:ext cx="1" cy="15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A7008D2-40F1-74F1-AB9F-707F00F99CA6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2500734" y="10419602"/>
            <a:ext cx="1" cy="18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0F04282-D2AB-103E-D047-74BD699F900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2500734" y="11117557"/>
            <a:ext cx="0" cy="21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21A2450-84D9-8E38-FFBF-8C322B86F61D}"/>
              </a:ext>
            </a:extLst>
          </p:cNvPr>
          <p:cNvCxnSpPr>
            <a:stCxn id="20" idx="2"/>
          </p:cNvCxnSpPr>
          <p:nvPr/>
        </p:nvCxnSpPr>
        <p:spPr>
          <a:xfrm flipH="1">
            <a:off x="1629386" y="11684837"/>
            <a:ext cx="871348" cy="32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7D7F9DD-9901-82B1-2AF8-83D2EEA3E0D3}"/>
              </a:ext>
            </a:extLst>
          </p:cNvPr>
          <p:cNvCxnSpPr>
            <a:endCxn id="22" idx="0"/>
          </p:cNvCxnSpPr>
          <p:nvPr/>
        </p:nvCxnSpPr>
        <p:spPr>
          <a:xfrm>
            <a:off x="2500733" y="11684837"/>
            <a:ext cx="1146852" cy="32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351</Words>
  <Application>Microsoft Office PowerPoint</Application>
  <PresentationFormat>A3 297x420 mm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Tracking skier using automatic ROI extraction and check shin parallelism ROIの自動抽出を利用したスキーヤーの追跡と脛の平行判定 s1300109 Hiromu Ishiwata, Supervisor: Prof. Ken Nakazawa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石綿啓</cp:lastModifiedBy>
  <cp:revision>106</cp:revision>
  <dcterms:created xsi:type="dcterms:W3CDTF">2016-10-10T07:51:59Z</dcterms:created>
  <dcterms:modified xsi:type="dcterms:W3CDTF">2025-09-23T07:43:38Z</dcterms:modified>
  <cp:category/>
</cp:coreProperties>
</file>