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92" r:id="rId3"/>
    <p:sldId id="295" r:id="rId4"/>
    <p:sldId id="320" r:id="rId5"/>
    <p:sldId id="324" r:id="rId6"/>
    <p:sldId id="325" r:id="rId7"/>
    <p:sldId id="315" r:id="rId8"/>
    <p:sldId id="318" r:id="rId9"/>
    <p:sldId id="326" r:id="rId10"/>
    <p:sldId id="339" r:id="rId11"/>
    <p:sldId id="341" r:id="rId12"/>
    <p:sldId id="34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76"/>
    <p:restoredTop sz="95179"/>
  </p:normalViewPr>
  <p:slideViewPr>
    <p:cSldViewPr snapToGrid="0" snapToObjects="1">
      <p:cViewPr varScale="1">
        <p:scale>
          <a:sx n="89" d="100"/>
          <a:sy n="89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CE081-C122-7C4C-BF8D-499AE278AE4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65F48-C58F-6946-A573-B085B6264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1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r/rpy2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linkedin.com/pulse/interfacing-r-from-python-3-jupyter-notebook-jared-stufft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r/rpy2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linkedin.com/pulse/interfacing-r-from-python-3-jupyter-notebook-jared-stufft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0067aab6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0067aab6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500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Rpy2: </a:t>
            </a:r>
            <a:r>
              <a:rPr lang="en-US" sz="1200" dirty="0"/>
              <a:t>Use R magic in Python notebook</a:t>
            </a:r>
            <a:br>
              <a:rPr lang="en-US" sz="1200" dirty="0"/>
            </a:br>
            <a:r>
              <a:rPr lang="en-US" sz="1200" dirty="0"/>
              <a:t>Install: </a:t>
            </a:r>
            <a:r>
              <a:rPr lang="en-US" sz="1200" dirty="0">
                <a:hlinkClick r:id="rId3"/>
              </a:rPr>
              <a:t>https://anaconda.org/r/rpy2</a:t>
            </a:r>
            <a:br>
              <a:rPr lang="en-US" sz="1200" dirty="0"/>
            </a:br>
            <a:r>
              <a:rPr lang="en-US" sz="1200" dirty="0"/>
              <a:t>Use: </a:t>
            </a:r>
            <a:r>
              <a:rPr lang="en-US" sz="1200" dirty="0">
                <a:hlinkClick r:id="rId4"/>
              </a:rPr>
              <a:t>https://www.linkedin.com/pulse/interfacing-r-from-python-3-jupyter-notebook-jared-stufft/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65F48-C58F-6946-A573-B085B62649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4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Rpy2: </a:t>
            </a:r>
            <a:r>
              <a:rPr lang="en-US" sz="1200" dirty="0"/>
              <a:t>Use R magic in Python notebook</a:t>
            </a:r>
            <a:br>
              <a:rPr lang="en-US" sz="1200" dirty="0"/>
            </a:br>
            <a:r>
              <a:rPr lang="en-US" sz="1200" dirty="0"/>
              <a:t>Install: </a:t>
            </a:r>
            <a:r>
              <a:rPr lang="en-US" sz="1200" dirty="0">
                <a:hlinkClick r:id="rId3"/>
              </a:rPr>
              <a:t>https://anaconda.org/r/rpy2</a:t>
            </a:r>
            <a:br>
              <a:rPr lang="en-US" sz="1200" dirty="0"/>
            </a:br>
            <a:r>
              <a:rPr lang="en-US" sz="1200" dirty="0"/>
              <a:t>Use: </a:t>
            </a:r>
            <a:r>
              <a:rPr lang="en-US" sz="1200" dirty="0">
                <a:hlinkClick r:id="rId4"/>
              </a:rPr>
              <a:t>https://www.linkedin.com/pulse/interfacing-r-from-python-3-jupyter-notebook-jared-stufft/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65F48-C58F-6946-A573-B085B62649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2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65F48-C58F-6946-A573-B085B62649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26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65F48-C58F-6946-A573-B085B62649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1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65F48-C58F-6946-A573-B085B62649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99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we predict TF binding from open chromatin region?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07A02-1694-234A-85CB-9D3C5840AC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68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65F48-C58F-6946-A573-B085B62649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0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66" y="161926"/>
            <a:ext cx="10327433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022"/>
            <a:ext cx="10515600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74197BD-E4F2-754D-BF26-CB042F463F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t="11980" r="-16464" b="15006"/>
          <a:stretch/>
        </p:blipFill>
        <p:spPr>
          <a:xfrm>
            <a:off x="7345" y="-1"/>
            <a:ext cx="1095951" cy="96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5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685D-8312-2F4F-B4E6-23FA303B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738D-4EF0-474A-A0D8-E9342E0F8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59E50-B9AC-0140-9ACD-193BB1E4A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17C59-B052-974D-BD9F-573E11DE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78C2D-AE95-4B4B-A88F-EA5033D9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5CDF7-7C45-C74F-9928-56B88613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650F-8E8C-6347-B3FB-04F3B104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1CCB0-7FE2-C048-8D9E-C990CD6C3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F704F-59CC-9443-ACED-5FD7C95F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BC564-E177-0548-AEDC-2E2AE582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71CFD-15DA-C546-AA29-12A2F71E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1269B-CBB9-A242-8FE5-E335B2C0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76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EF33-4A68-C34E-B995-CB3E25E2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21DEE-BA3B-504E-9575-CDEC8A63C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ABF5-311C-D244-A4A2-13E34F7C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24959-B3FB-334B-A444-20F1A005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1A986-6077-944F-9598-BDE09ED9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55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4FAE0-23A0-7F48-84E2-0E1D2A635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A0090-D29E-4343-956B-A1FD4A29C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D75B-83AF-2140-AA69-FF9B906B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F690F-2706-9C4E-ABDD-2DD997B7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01460-D311-8D45-B2A9-1DAF3345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2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0" name="Google Shape;20;p4"/>
          <p:cNvCxnSpPr/>
          <p:nvPr/>
        </p:nvCxnSpPr>
        <p:spPr>
          <a:xfrm>
            <a:off x="614100" y="1378367"/>
            <a:ext cx="1006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2670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alphaModFix amt="25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66" y="161926"/>
            <a:ext cx="10327433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81" y="1094691"/>
            <a:ext cx="3952164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74197BD-E4F2-754D-BF26-CB042F463F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1" t="11980" r="-16464" b="15006"/>
          <a:stretch/>
        </p:blipFill>
        <p:spPr>
          <a:xfrm>
            <a:off x="7345" y="-1"/>
            <a:ext cx="1095951" cy="96619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90806C-1CA9-E44C-BB90-7B49C1E1384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65174" y="1094691"/>
            <a:ext cx="7212845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10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66" y="161926"/>
            <a:ext cx="10327433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81" y="1094691"/>
            <a:ext cx="3952164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74197BD-E4F2-754D-BF26-CB042F463F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t="11980" r="-16464" b="15006"/>
          <a:stretch/>
        </p:blipFill>
        <p:spPr>
          <a:xfrm>
            <a:off x="7345" y="-1"/>
            <a:ext cx="1095951" cy="96619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90806C-1CA9-E44C-BB90-7B49C1E1384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65174" y="1094691"/>
            <a:ext cx="7212845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645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A5F6B1-17DC-C641-9B5A-39253BA30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t="11980" r="-16464" b="15006"/>
          <a:stretch/>
        </p:blipFill>
        <p:spPr>
          <a:xfrm>
            <a:off x="7345" y="-1"/>
            <a:ext cx="1095951" cy="966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66" y="161926"/>
            <a:ext cx="10327433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022"/>
            <a:ext cx="5257800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9D0974-16F0-B64B-8F86-56B501CFC0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1" y="1095022"/>
            <a:ext cx="5273350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571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078" y="161926"/>
            <a:ext cx="9780722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022"/>
            <a:ext cx="10515600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439BDC6-4452-B54F-91B8-D7828D7314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40873" cy="922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48BE9C-BDF9-E84D-85B9-1832D700E8D4}"/>
              </a:ext>
            </a:extLst>
          </p:cNvPr>
          <p:cNvSpPr txBox="1"/>
          <p:nvPr userDrawn="1"/>
        </p:nvSpPr>
        <p:spPr>
          <a:xfrm>
            <a:off x="-21627" y="-55092"/>
            <a:ext cx="14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real fast</a:t>
            </a:r>
          </a:p>
        </p:txBody>
      </p:sp>
    </p:spTree>
    <p:extLst>
      <p:ext uri="{BB962C8B-B14F-4D97-AF65-F5344CB8AC3E}">
        <p14:creationId xmlns:p14="http://schemas.microsoft.com/office/powerpoint/2010/main" val="367663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E720-7C15-1146-BD63-B957BF0E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528E9-9289-494C-8E7F-9154D89D7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162F8-9E37-3041-B38D-EFBFF73A8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BA7AC-EFC0-F441-A363-E24B80B5E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A2C04-0996-4443-9FCE-4F130EDC1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B190A-C50D-134F-BAD4-78A7802A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CC03E-F715-494F-A6F2-52842FE1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9D6BF-51D7-B94F-9982-FC81D320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8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92D0-2D9A-7743-8B73-34BB53017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4851B-F02D-C240-8D8B-7F5109C73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BD42B-6900-5946-8294-C53C2E83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4CA43-7451-4C4F-A729-5E0E412F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CD31D-5817-E441-A0B6-623ED95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2C-2A95-0344-B27E-7426A85B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7E120-B717-2E4C-A464-AE13C76E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BD1C6-EA9A-AA4B-9188-C1CE1EB3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1DF7E-8DA4-AB47-BC07-66BF266A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0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C7F8A-7E3F-0443-AAD2-38CCF6DE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1E1FD-0E4F-9543-8486-87260090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3C6A7-A033-5742-B7B8-430421B1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20D5D-8A3A-BD49-A08D-F595E3ED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3FAD2-A80D-354B-8EB1-479C5F751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DCFD-FE17-9D41-8B24-1A5E8FE39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7E42F-E4CA-C640-A485-C1C9D7E77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BE16-49DB-2946-8C04-106FD899E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2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4" r:id="rId3"/>
    <p:sldLayoutId id="2147483662" r:id="rId4"/>
    <p:sldLayoutId id="2147483661" r:id="rId5"/>
    <p:sldLayoutId id="2147483653" r:id="rId6"/>
    <p:sldLayoutId id="2147483649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codeproject.org/pipelines/ENCPL138KID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bctraining/Intro-to-ChIPseq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homer.ucsd.edu/homer/index.html" TargetMode="Externa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omer.ucsd.edu/homer/introduction/instal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C0846506-C5E4-3144-A53A-34C1732249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2807" b="22762"/>
          <a:stretch/>
        </p:blipFill>
        <p:spPr>
          <a:xfrm>
            <a:off x="0" y="1262302"/>
            <a:ext cx="12193854" cy="4283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1E9B3-117A-1249-96AB-130D9C682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6777" y="2341563"/>
            <a:ext cx="7841673" cy="1087437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ChIP-seq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26531-1AC5-1244-A7B8-0C5F591D9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9926" y="3530084"/>
            <a:ext cx="5962650" cy="425450"/>
          </a:xfrm>
        </p:spPr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Huitian Diao (Yolanda)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1D6DC-9B28-9F46-BD4D-CB4F91C07B10}"/>
              </a:ext>
            </a:extLst>
          </p:cNvPr>
          <p:cNvSpPr txBox="1"/>
          <p:nvPr/>
        </p:nvSpPr>
        <p:spPr>
          <a:xfrm>
            <a:off x="2179527" y="4899484"/>
            <a:ext cx="8143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References: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ENCODE ChIP-seq pipeline: </a:t>
            </a:r>
            <a:r>
              <a:rPr lang="en-US" dirty="0">
                <a:solidFill>
                  <a:schemeClr val="accent3"/>
                </a:solidFill>
                <a:hlinkClick r:id="rId3"/>
              </a:rPr>
              <a:t>https://www.encodeproject.org/pipelines/ENCPL138KID/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Intro to ChIP-seq: </a:t>
            </a:r>
            <a:r>
              <a:rPr lang="en-US" dirty="0">
                <a:solidFill>
                  <a:schemeClr val="accent3"/>
                </a:solidFill>
                <a:hlinkClick r:id="rId4"/>
              </a:rPr>
              <a:t>https://github.com/hbctraining/Intro-to-ChIPseq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150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519" y="1802487"/>
            <a:ext cx="5683120" cy="4162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Transcription factor bind to consensus motif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00764" y="2432705"/>
            <a:ext cx="1739579" cy="877005"/>
            <a:chOff x="6391963" y="3718652"/>
            <a:chExt cx="1739579" cy="87700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1068" y="3718652"/>
              <a:ext cx="1109685" cy="76962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391963" y="4226325"/>
              <a:ext cx="1739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Consensus motif</a:t>
              </a:r>
            </a:p>
          </p:txBody>
        </p:sp>
      </p:grpSp>
      <p:sp>
        <p:nvSpPr>
          <p:cNvPr id="21" name="Oval 20"/>
          <p:cNvSpPr/>
          <p:nvPr/>
        </p:nvSpPr>
        <p:spPr>
          <a:xfrm>
            <a:off x="1149610" y="2053905"/>
            <a:ext cx="628111" cy="628111"/>
          </a:xfrm>
          <a:prstGeom prst="ellipse">
            <a:avLst/>
          </a:prstGeom>
          <a:gradFill flip="none" rotWithShape="1">
            <a:gsLst>
              <a:gs pos="22000">
                <a:schemeClr val="accent1">
                  <a:lumMod val="5000"/>
                  <a:lumOff val="95000"/>
                </a:schemeClr>
              </a:gs>
              <a:gs pos="83000">
                <a:srgbClr val="49E2F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22939-B7F0-8B40-9DD6-BF5100DA0BDE}"/>
              </a:ext>
            </a:extLst>
          </p:cNvPr>
          <p:cNvSpPr/>
          <p:nvPr/>
        </p:nvSpPr>
        <p:spPr>
          <a:xfrm>
            <a:off x="6331527" y="1607128"/>
            <a:ext cx="2424546" cy="204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lipart&#13;&#10;&#13;&#10;Description automatically generated">
            <a:extLst>
              <a:ext uri="{FF2B5EF4-FFF2-40B4-BE49-F238E27FC236}">
                <a16:creationId xmlns:a16="http://schemas.microsoft.com/office/drawing/2014/main" id="{CC6FA779-B3E7-9C4A-B5F4-37D247AA6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011" y="2084828"/>
            <a:ext cx="4269738" cy="1255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4C0BBF-8AF6-9D4E-B91D-764DA9ACF89F}"/>
              </a:ext>
            </a:extLst>
          </p:cNvPr>
          <p:cNvSpPr txBox="1"/>
          <p:nvPr/>
        </p:nvSpPr>
        <p:spPr>
          <a:xfrm>
            <a:off x="5102309" y="1570916"/>
            <a:ext cx="1267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ChIP-seq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B7EB7-6D24-BF44-80CD-070BE97A2B20}"/>
              </a:ext>
            </a:extLst>
          </p:cNvPr>
          <p:cNvSpPr txBox="1"/>
          <p:nvPr/>
        </p:nvSpPr>
        <p:spPr>
          <a:xfrm>
            <a:off x="8950659" y="1659404"/>
            <a:ext cx="2535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linkClick r:id="rId6"/>
              </a:rPr>
              <a:t>Homer:</a:t>
            </a:r>
            <a:endParaRPr lang="en-US" sz="2400" b="1" dirty="0"/>
          </a:p>
          <a:p>
            <a:r>
              <a:rPr lang="en-US" sz="2400" dirty="0"/>
              <a:t>By searching for consensus motifs, we can look for putative TF binding sites</a:t>
            </a:r>
          </a:p>
        </p:txBody>
      </p:sp>
    </p:spTree>
    <p:extLst>
      <p:ext uri="{BB962C8B-B14F-4D97-AF65-F5344CB8AC3E}">
        <p14:creationId xmlns:p14="http://schemas.microsoft.com/office/powerpoint/2010/main" val="160078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DBF2DB2-2AB4-244C-BD15-30D9E5242417}"/>
              </a:ext>
            </a:extLst>
          </p:cNvPr>
          <p:cNvSpPr/>
          <p:nvPr/>
        </p:nvSpPr>
        <p:spPr>
          <a:xfrm>
            <a:off x="292776" y="4394957"/>
            <a:ext cx="11763736" cy="1813697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2CE533-9545-EC4E-9C97-9F5D278AA09A}"/>
              </a:ext>
            </a:extLst>
          </p:cNvPr>
          <p:cNvSpPr/>
          <p:nvPr/>
        </p:nvSpPr>
        <p:spPr>
          <a:xfrm>
            <a:off x="292777" y="2898857"/>
            <a:ext cx="11763736" cy="1418026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7E53A-6974-0042-A5D5-640B8B426FFE}"/>
              </a:ext>
            </a:extLst>
          </p:cNvPr>
          <p:cNvSpPr/>
          <p:nvPr/>
        </p:nvSpPr>
        <p:spPr>
          <a:xfrm>
            <a:off x="292777" y="1396413"/>
            <a:ext cx="11763736" cy="1418026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EC633F-78FB-9F4C-BB54-0569FEBB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ChIP-seq analysis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1174D-5C24-A84D-A566-E3C32AF4B712}"/>
              </a:ext>
            </a:extLst>
          </p:cNvPr>
          <p:cNvSpPr txBox="1"/>
          <p:nvPr/>
        </p:nvSpPr>
        <p:spPr>
          <a:xfrm>
            <a:off x="2592753" y="1893303"/>
            <a:ext cx="29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Raw sequenced reads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B05F1-DDE9-C94F-BE79-67D54CABD2E6}"/>
              </a:ext>
            </a:extLst>
          </p:cNvPr>
          <p:cNvSpPr txBox="1"/>
          <p:nvPr/>
        </p:nvSpPr>
        <p:spPr>
          <a:xfrm>
            <a:off x="2599293" y="3391953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Aligned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771B0-3D6B-8648-9D21-8F035AABE1D2}"/>
              </a:ext>
            </a:extLst>
          </p:cNvPr>
          <p:cNvSpPr txBox="1"/>
          <p:nvPr/>
        </p:nvSpPr>
        <p:spPr>
          <a:xfrm>
            <a:off x="2695878" y="4926279"/>
            <a:ext cx="124547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Peak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E2184-6DD5-8141-94F3-A36BA8D881C2}"/>
              </a:ext>
            </a:extLst>
          </p:cNvPr>
          <p:cNvSpPr txBox="1"/>
          <p:nvPr/>
        </p:nvSpPr>
        <p:spPr>
          <a:xfrm>
            <a:off x="6956271" y="6488668"/>
            <a:ext cx="523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Bardet,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Anaïs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F., et al.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Nature protocols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7.1 (2012): 45.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3378F7-09B5-214F-810C-02D0A1301524}"/>
              </a:ext>
            </a:extLst>
          </p:cNvPr>
          <p:cNvGrpSpPr/>
          <p:nvPr/>
        </p:nvGrpSpPr>
        <p:grpSpPr>
          <a:xfrm>
            <a:off x="834163" y="1457726"/>
            <a:ext cx="1778000" cy="1295400"/>
            <a:chOff x="527185" y="1420136"/>
            <a:chExt cx="1778000" cy="12954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70DD4E7-25BF-BD44-8EA7-D452D8F84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185" y="1420136"/>
              <a:ext cx="1778000" cy="1295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49FEF0-A2EC-6449-942A-6710984DE6AA}"/>
                </a:ext>
              </a:extLst>
            </p:cNvPr>
            <p:cNvSpPr txBox="1"/>
            <p:nvPr/>
          </p:nvSpPr>
          <p:spPr>
            <a:xfrm>
              <a:off x="842376" y="2177267"/>
              <a:ext cx="1259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Raw reads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C553A0-B5F7-9444-9328-DAAD9C67DA8D}"/>
              </a:ext>
            </a:extLst>
          </p:cNvPr>
          <p:cNvGrpSpPr/>
          <p:nvPr/>
        </p:nvGrpSpPr>
        <p:grpSpPr>
          <a:xfrm>
            <a:off x="884963" y="2960170"/>
            <a:ext cx="1727200" cy="1295400"/>
            <a:chOff x="560015" y="3330614"/>
            <a:chExt cx="1727200" cy="12954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CE55057-992B-6E4D-A082-D17E085FF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15" y="3330614"/>
              <a:ext cx="1727200" cy="1295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98CF14-EBE2-CC49-9F7C-C3A6184B480E}"/>
                </a:ext>
              </a:extLst>
            </p:cNvPr>
            <p:cNvSpPr txBox="1"/>
            <p:nvPr/>
          </p:nvSpPr>
          <p:spPr>
            <a:xfrm>
              <a:off x="813768" y="3978313"/>
              <a:ext cx="1193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Aligned to </a:t>
              </a:r>
            </a:p>
            <a:p>
              <a:pPr algn="ctr"/>
              <a:r>
                <a:rPr lang="en-US" dirty="0"/>
                <a:t>Genome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82D4AEB-E91B-EE4F-AC6A-3D985765181E}"/>
              </a:ext>
            </a:extLst>
          </p:cNvPr>
          <p:cNvGrpSpPr/>
          <p:nvPr/>
        </p:nvGrpSpPr>
        <p:grpSpPr>
          <a:xfrm>
            <a:off x="854678" y="4531232"/>
            <a:ext cx="1752600" cy="1270000"/>
            <a:chOff x="521915" y="4888251"/>
            <a:chExt cx="1752600" cy="1270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91315C-8169-9541-8F67-90879DAAE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915" y="4888251"/>
              <a:ext cx="1752600" cy="12700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9E7D1C-E05C-0844-91A6-7341179E6C37}"/>
                </a:ext>
              </a:extLst>
            </p:cNvPr>
            <p:cNvSpPr txBox="1"/>
            <p:nvPr/>
          </p:nvSpPr>
          <p:spPr>
            <a:xfrm>
              <a:off x="617239" y="5667125"/>
              <a:ext cx="158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Identified Peak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6E48B4-341D-2B41-BE1D-2369703FB509}"/>
              </a:ext>
            </a:extLst>
          </p:cNvPr>
          <p:cNvCxnSpPr>
            <a:cxnSpLocks/>
          </p:cNvCxnSpPr>
          <p:nvPr/>
        </p:nvCxnSpPr>
        <p:spPr>
          <a:xfrm>
            <a:off x="3404463" y="2415891"/>
            <a:ext cx="6852" cy="9691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E3E8FEC-EEA7-2C41-A517-14DA63AB39D4}"/>
              </a:ext>
            </a:extLst>
          </p:cNvPr>
          <p:cNvSpPr/>
          <p:nvPr/>
        </p:nvSpPr>
        <p:spPr>
          <a:xfrm>
            <a:off x="3587594" y="2898595"/>
            <a:ext cx="1550616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A05EB6-91E7-514B-9E91-95EA9347F022}"/>
              </a:ext>
            </a:extLst>
          </p:cNvPr>
          <p:cNvSpPr/>
          <p:nvPr/>
        </p:nvSpPr>
        <p:spPr>
          <a:xfrm>
            <a:off x="3587594" y="4394956"/>
            <a:ext cx="1661997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Peak Calling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BCDFD6-5738-5644-9A6D-0644C89D0B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3658" y="1538989"/>
          <a:ext cx="616556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353339065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1641189513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982506449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2203948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Acquire raw reads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</a:t>
                      </a:r>
                      <a:r>
                        <a:rPr lang="en-US" b="0" dirty="0">
                          <a:ln>
                            <a:noFill/>
                          </a:ln>
                        </a:rPr>
                        <a:t>-dump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65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</a:t>
                      </a:r>
                      <a:r>
                        <a:rPr lang="en-US" b="0" dirty="0">
                          <a:ln>
                            <a:noFill/>
                          </a:ln>
                        </a:rPr>
                        <a:t> quality control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fastqc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95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Trimming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n>
                            <a:noFill/>
                          </a:ln>
                        </a:rPr>
                        <a:t>TrimGlore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44349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DCBAA8-5CC0-A143-BD95-7A1163D5B4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3658" y="3081637"/>
          <a:ext cx="616556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1024607403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1015022377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3123774425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142399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Alignment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Bowtie2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88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Convert, sort, filter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Samtools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32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Filter blacklisted regions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bedtools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3642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A0042B-E616-AB42-9126-32172B799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993656"/>
              </p:ext>
            </p:extLst>
          </p:nvPr>
        </p:nvGraphicFramePr>
        <p:xfrm>
          <a:off x="5733658" y="4577314"/>
          <a:ext cx="6165566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3817832686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2996203514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1703353523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1242883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Peak calling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MACS2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</a:rPr>
                        <a:t>Peak visualization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</a:rPr>
                        <a:t>UCSC genome browser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8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ChIP</a:t>
                      </a:r>
                      <a:r>
                        <a:rPr lang="en-US" dirty="0"/>
                        <a:t> quality control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ChIPQC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0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TF motif enrichment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Homer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77272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0B7BE3E-A202-EE47-8649-6726707593EB}"/>
              </a:ext>
            </a:extLst>
          </p:cNvPr>
          <p:cNvGraphicFramePr>
            <a:graphicFrameLocks noGrp="1"/>
          </p:cNvGraphicFramePr>
          <p:nvPr/>
        </p:nvGraphicFramePr>
        <p:xfrm>
          <a:off x="346731" y="1361359"/>
          <a:ext cx="443272" cy="45228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3272">
                  <a:extLst>
                    <a:ext uri="{9D8B030D-6E8A-4147-A177-3AD203B41FA5}">
                      <a16:colId xmlns:a16="http://schemas.microsoft.com/office/drawing/2014/main" val="1394668073"/>
                    </a:ext>
                  </a:extLst>
                </a:gridCol>
              </a:tblGrid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566170"/>
                  </a:ext>
                </a:extLst>
              </a:tr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498694"/>
                  </a:ext>
                </a:extLst>
              </a:tr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414357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D14AE24-39A3-6045-AFE0-ECFD28114AE9}"/>
              </a:ext>
            </a:extLst>
          </p:cNvPr>
          <p:cNvCxnSpPr>
            <a:cxnSpLocks/>
          </p:cNvCxnSpPr>
          <p:nvPr/>
        </p:nvCxnSpPr>
        <p:spPr>
          <a:xfrm>
            <a:off x="3412175" y="3960730"/>
            <a:ext cx="6852" cy="9691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55B2EA-6A97-E54B-97EA-BDDBE4BDF7CF}"/>
              </a:ext>
            </a:extLst>
          </p:cNvPr>
          <p:cNvSpPr txBox="1"/>
          <p:nvPr/>
        </p:nvSpPr>
        <p:spPr>
          <a:xfrm>
            <a:off x="11560669" y="14941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1A51C4-F078-4C40-990A-0E32153F6077}"/>
              </a:ext>
            </a:extLst>
          </p:cNvPr>
          <p:cNvSpPr txBox="1"/>
          <p:nvPr/>
        </p:nvSpPr>
        <p:spPr>
          <a:xfrm>
            <a:off x="11558723" y="186343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EF27A5-46B6-2C45-8AB0-BFE92860DDBD}"/>
              </a:ext>
            </a:extLst>
          </p:cNvPr>
          <p:cNvSpPr txBox="1"/>
          <p:nvPr/>
        </p:nvSpPr>
        <p:spPr>
          <a:xfrm>
            <a:off x="11566732" y="22437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253626-05E5-A34C-909F-5CEBB522AFEF}"/>
              </a:ext>
            </a:extLst>
          </p:cNvPr>
          <p:cNvSpPr txBox="1"/>
          <p:nvPr/>
        </p:nvSpPr>
        <p:spPr>
          <a:xfrm>
            <a:off x="11558723" y="30493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E4B4CD-4AC5-344A-BC46-08C89FC03699}"/>
              </a:ext>
            </a:extLst>
          </p:cNvPr>
          <p:cNvSpPr txBox="1"/>
          <p:nvPr/>
        </p:nvSpPr>
        <p:spPr>
          <a:xfrm>
            <a:off x="11566732" y="34264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D5622-6885-A74C-9EE7-86010B49F99C}"/>
              </a:ext>
            </a:extLst>
          </p:cNvPr>
          <p:cNvSpPr txBox="1"/>
          <p:nvPr/>
        </p:nvSpPr>
        <p:spPr>
          <a:xfrm>
            <a:off x="11572830" y="37925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34DD53-1155-5349-AC30-7F544142C169}"/>
              </a:ext>
            </a:extLst>
          </p:cNvPr>
          <p:cNvSpPr txBox="1"/>
          <p:nvPr/>
        </p:nvSpPr>
        <p:spPr>
          <a:xfrm>
            <a:off x="11570519" y="451872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0D0259-90AC-3F45-8463-6A326ACFC2FD}"/>
              </a:ext>
            </a:extLst>
          </p:cNvPr>
          <p:cNvSpPr txBox="1"/>
          <p:nvPr/>
        </p:nvSpPr>
        <p:spPr>
          <a:xfrm>
            <a:off x="11566188" y="491704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D9759E-C6B0-AF4D-BA0E-1C3F4EF53A1E}"/>
              </a:ext>
            </a:extLst>
          </p:cNvPr>
          <p:cNvSpPr txBox="1"/>
          <p:nvPr/>
        </p:nvSpPr>
        <p:spPr>
          <a:xfrm>
            <a:off x="11566188" y="52790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93A2FD-2738-E347-8C98-7EDAFA0E1E11}"/>
              </a:ext>
            </a:extLst>
          </p:cNvPr>
          <p:cNvSpPr txBox="1"/>
          <p:nvPr/>
        </p:nvSpPr>
        <p:spPr>
          <a:xfrm>
            <a:off x="11566732" y="563005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90988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ADFC-EA21-F944-B013-EC136612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4.3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1BCC-CB46-B243-A16F-D3F122ACC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Tips: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sz="1800" dirty="0"/>
              <a:t>Always: </a:t>
            </a:r>
            <a:r>
              <a:rPr lang="en-US" sz="1800" b="1" dirty="0">
                <a:solidFill>
                  <a:schemeClr val="accent5"/>
                </a:solidFill>
              </a:rPr>
              <a:t>G</a:t>
            </a:r>
            <a:r>
              <a:rPr lang="en-US" sz="1800" b="1" dirty="0">
                <a:solidFill>
                  <a:srgbClr val="FF0000"/>
                </a:solidFill>
              </a:rPr>
              <a:t>o</a:t>
            </a:r>
            <a:r>
              <a:rPr lang="en-US" sz="1800" b="1" dirty="0">
                <a:solidFill>
                  <a:srgbClr val="FFC000"/>
                </a:solidFill>
              </a:rPr>
              <a:t>o</a:t>
            </a:r>
            <a:r>
              <a:rPr lang="en-US" sz="1800" b="1" dirty="0">
                <a:solidFill>
                  <a:schemeClr val="accent5"/>
                </a:solidFill>
              </a:rPr>
              <a:t>g</a:t>
            </a:r>
            <a:r>
              <a:rPr lang="en-US" sz="1800" b="1" dirty="0">
                <a:solidFill>
                  <a:schemeClr val="accent6"/>
                </a:solidFill>
              </a:rPr>
              <a:t>le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931C1-69EF-D841-BF21-355AF1B500F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Questions:</a:t>
            </a:r>
          </a:p>
          <a:p>
            <a:pPr marL="0" indent="0">
              <a:buNone/>
            </a:pPr>
            <a:r>
              <a:rPr lang="en-US" sz="2000" dirty="0"/>
              <a:t>1. Run </a:t>
            </a:r>
            <a:r>
              <a:rPr lang="en-US" sz="2000" dirty="0" err="1"/>
              <a:t>ChIPQC</a:t>
            </a:r>
            <a:r>
              <a:rPr lang="en-US" sz="2000" dirty="0"/>
              <a:t> for </a:t>
            </a:r>
            <a:br>
              <a:rPr lang="en-US" sz="2000" dirty="0"/>
            </a:br>
            <a:r>
              <a:rPr lang="en-US" sz="2000" b="1" dirty="0"/>
              <a:t>SRR3001750_srt_dupr.chr2.chr11.bam</a:t>
            </a:r>
          </a:p>
          <a:p>
            <a:pPr marL="457200" lvl="1" indent="0">
              <a:buNone/>
            </a:pPr>
            <a:r>
              <a:rPr lang="en-US" dirty="0"/>
              <a:t>- Sort and index bam file</a:t>
            </a:r>
            <a:br>
              <a:rPr lang="en-US" dirty="0"/>
            </a:br>
            <a:r>
              <a:rPr lang="en-US" dirty="0"/>
              <a:t>- Run MACS2</a:t>
            </a:r>
            <a:br>
              <a:rPr lang="en-US" dirty="0"/>
            </a:br>
            <a:r>
              <a:rPr lang="en-US" dirty="0"/>
              <a:t>- Create sample sheet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ChIPQC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2. Use Homer to search for TF motifs in </a:t>
            </a:r>
            <a:r>
              <a:rPr lang="en-US" sz="2000" dirty="0" err="1"/>
              <a:t>broadPeak</a:t>
            </a:r>
            <a:r>
              <a:rPr lang="en-US" sz="2000" dirty="0"/>
              <a:t> file (from Q1)</a:t>
            </a:r>
          </a:p>
          <a:p>
            <a:pPr marL="457200" lvl="1" indent="0">
              <a:buNone/>
            </a:pPr>
            <a:r>
              <a:rPr lang="en-US" dirty="0"/>
              <a:t>- What are the top 5 </a:t>
            </a:r>
            <a:r>
              <a:rPr lang="en-US" dirty="0" err="1"/>
              <a:t>knownResults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- What is the difference between </a:t>
            </a:r>
            <a:r>
              <a:rPr lang="en-US" dirty="0" err="1"/>
              <a:t>knownResults</a:t>
            </a:r>
            <a:r>
              <a:rPr lang="en-US" dirty="0"/>
              <a:t> and </a:t>
            </a:r>
            <a:r>
              <a:rPr lang="en-US" dirty="0" err="1"/>
              <a:t>homerResults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543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Using sticky notes for feedback</a:t>
            </a:r>
            <a:endParaRPr dirty="0"/>
          </a:p>
        </p:txBody>
      </p:sp>
      <p:pic>
        <p:nvPicPr>
          <p:cNvPr id="238" name="Google Shape;238;p26"/>
          <p:cNvPicPr preferRelativeResize="0"/>
          <p:nvPr/>
        </p:nvPicPr>
        <p:blipFill rotWithShape="1">
          <a:blip r:embed="rId3">
            <a:alphaModFix/>
          </a:blip>
          <a:srcRect l="3466" t="10201" r="3846"/>
          <a:stretch/>
        </p:blipFill>
        <p:spPr>
          <a:xfrm>
            <a:off x="620200" y="2296400"/>
            <a:ext cx="3408965" cy="2745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 rotWithShape="1">
          <a:blip r:embed="rId3">
            <a:alphaModFix/>
          </a:blip>
          <a:srcRect l="3466" t="10201" r="3846"/>
          <a:stretch/>
        </p:blipFill>
        <p:spPr>
          <a:xfrm>
            <a:off x="4391518" y="2296400"/>
            <a:ext cx="3408965" cy="2745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 rotWithShape="1">
          <a:blip r:embed="rId3">
            <a:alphaModFix/>
          </a:blip>
          <a:srcRect l="3466" t="10201" r="3846"/>
          <a:stretch/>
        </p:blipFill>
        <p:spPr>
          <a:xfrm>
            <a:off x="8162816" y="2296400"/>
            <a:ext cx="3408965" cy="27456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/>
          <p:nvPr/>
        </p:nvSpPr>
        <p:spPr>
          <a:xfrm>
            <a:off x="5866300" y="2091767"/>
            <a:ext cx="1288000" cy="763600"/>
          </a:xfrm>
          <a:prstGeom prst="rect">
            <a:avLst/>
          </a:prstGeom>
          <a:solidFill>
            <a:srgbClr val="D3E6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2" name="Google Shape;242;p26"/>
          <p:cNvSpPr/>
          <p:nvPr/>
        </p:nvSpPr>
        <p:spPr>
          <a:xfrm>
            <a:off x="2092100" y="2091767"/>
            <a:ext cx="1288000" cy="763600"/>
          </a:xfrm>
          <a:prstGeom prst="rect">
            <a:avLst/>
          </a:prstGeom>
          <a:solidFill>
            <a:srgbClr val="60C2B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3" name="Google Shape;243;p26"/>
          <p:cNvSpPr/>
          <p:nvPr/>
        </p:nvSpPr>
        <p:spPr>
          <a:xfrm>
            <a:off x="9640500" y="2091767"/>
            <a:ext cx="1288000" cy="763600"/>
          </a:xfrm>
          <a:prstGeom prst="rect">
            <a:avLst/>
          </a:prstGeom>
          <a:solidFill>
            <a:srgbClr val="E6457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4" name="Google Shape;244;p26"/>
          <p:cNvSpPr txBox="1"/>
          <p:nvPr/>
        </p:nvSpPr>
        <p:spPr>
          <a:xfrm>
            <a:off x="620200" y="5064567"/>
            <a:ext cx="3351600" cy="1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533"/>
              <a:t>“I’ve got a good handle on things…”</a:t>
            </a:r>
            <a:endParaRPr sz="2533"/>
          </a:p>
        </p:txBody>
      </p:sp>
      <p:sp>
        <p:nvSpPr>
          <p:cNvPr id="245" name="Google Shape;245;p26"/>
          <p:cNvSpPr txBox="1"/>
          <p:nvPr/>
        </p:nvSpPr>
        <p:spPr>
          <a:xfrm>
            <a:off x="4420200" y="5064567"/>
            <a:ext cx="3351600" cy="1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533"/>
              <a:t>“I think I understand but I’m still working through things…”</a:t>
            </a:r>
            <a:endParaRPr sz="2533"/>
          </a:p>
        </p:txBody>
      </p:sp>
      <p:sp>
        <p:nvSpPr>
          <p:cNvPr id="246" name="Google Shape;246;p26"/>
          <p:cNvSpPr txBox="1"/>
          <p:nvPr/>
        </p:nvSpPr>
        <p:spPr>
          <a:xfrm>
            <a:off x="8220200" y="5064567"/>
            <a:ext cx="3502400" cy="1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533"/>
              <a:t>“I’m not understanding and I’m a little lost right now...”</a:t>
            </a:r>
            <a:endParaRPr sz="2533"/>
          </a:p>
        </p:txBody>
      </p:sp>
    </p:spTree>
    <p:extLst>
      <p:ext uri="{BB962C8B-B14F-4D97-AF65-F5344CB8AC3E}">
        <p14:creationId xmlns:p14="http://schemas.microsoft.com/office/powerpoint/2010/main" val="34903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animBg="1"/>
      <p:bldP spid="242" grpId="0" animBg="1"/>
      <p:bldP spid="243" grpId="0" animBg="1"/>
      <p:bldP spid="244" grpId="0"/>
      <p:bldP spid="245" grpId="0"/>
      <p:bldP spid="2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7B57-3C1A-274D-97A8-6B23D42A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course material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0B88E569-8946-7643-BC84-F0DFF5920F2C}"/>
              </a:ext>
            </a:extLst>
          </p:cNvPr>
          <p:cNvSpPr/>
          <p:nvPr/>
        </p:nvSpPr>
        <p:spPr>
          <a:xfrm>
            <a:off x="1149930" y="1656612"/>
            <a:ext cx="3394365" cy="1758074"/>
          </a:xfrm>
          <a:prstGeom prst="cloud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3973B-0E5B-6A48-9727-4D566E48AFE8}"/>
              </a:ext>
            </a:extLst>
          </p:cNvPr>
          <p:cNvSpPr txBox="1"/>
          <p:nvPr/>
        </p:nvSpPr>
        <p:spPr>
          <a:xfrm>
            <a:off x="1328074" y="2120150"/>
            <a:ext cx="3038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Applied-Bioinformatics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C291E8-A043-0D4B-A5B9-D0BA28565FEF}"/>
              </a:ext>
            </a:extLst>
          </p:cNvPr>
          <p:cNvSpPr txBox="1"/>
          <p:nvPr/>
        </p:nvSpPr>
        <p:spPr>
          <a:xfrm>
            <a:off x="2404922" y="4714655"/>
            <a:ext cx="3017520" cy="830997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local: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Applied-Bioinformatics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3DF655-D010-5F4F-88AB-928F14C02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30" y="4070810"/>
            <a:ext cx="2016992" cy="2118689"/>
          </a:xfrm>
          <a:prstGeom prst="rect">
            <a:avLst/>
          </a:prstGeom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0DFA37DC-5195-704D-91C0-F5BEDF91C541}"/>
              </a:ext>
            </a:extLst>
          </p:cNvPr>
          <p:cNvSpPr/>
          <p:nvPr/>
        </p:nvSpPr>
        <p:spPr>
          <a:xfrm>
            <a:off x="7185427" y="1656612"/>
            <a:ext cx="3394365" cy="1758074"/>
          </a:xfrm>
          <a:prstGeom prst="clou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DC4BA-CC83-8047-A246-AB5CEF262D00}"/>
              </a:ext>
            </a:extLst>
          </p:cNvPr>
          <p:cNvSpPr txBox="1"/>
          <p:nvPr/>
        </p:nvSpPr>
        <p:spPr>
          <a:xfrm>
            <a:off x="8353457" y="2120150"/>
            <a:ext cx="1058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92F17B-2A9B-9544-99A2-8B8393A21853}"/>
              </a:ext>
            </a:extLst>
          </p:cNvPr>
          <p:cNvSpPr txBox="1"/>
          <p:nvPr/>
        </p:nvSpPr>
        <p:spPr>
          <a:xfrm>
            <a:off x="8440419" y="4714655"/>
            <a:ext cx="3017520" cy="83099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local:</a:t>
            </a: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My_name_HW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48BE50-34B5-9F4D-AF01-33E3886A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427" y="4070810"/>
            <a:ext cx="2016992" cy="2118689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111549B2-DC43-7B48-AE88-3A61B8302654}"/>
              </a:ext>
            </a:extLst>
          </p:cNvPr>
          <p:cNvSpPr/>
          <p:nvPr/>
        </p:nvSpPr>
        <p:spPr>
          <a:xfrm>
            <a:off x="2660075" y="3556073"/>
            <a:ext cx="374073" cy="1004915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F04038-D505-7F42-8F24-620A93CDD895}"/>
              </a:ext>
            </a:extLst>
          </p:cNvPr>
          <p:cNvSpPr txBox="1"/>
          <p:nvPr/>
        </p:nvSpPr>
        <p:spPr>
          <a:xfrm>
            <a:off x="2972417" y="3783315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git pull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2FC86B28-E038-374A-A5D0-781FE4BAB6DC}"/>
              </a:ext>
            </a:extLst>
          </p:cNvPr>
          <p:cNvSpPr/>
          <p:nvPr/>
        </p:nvSpPr>
        <p:spPr>
          <a:xfrm rot="16200000">
            <a:off x="5761258" y="4802333"/>
            <a:ext cx="374073" cy="65563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18F1E-296D-9740-B115-D4BAEA751977}"/>
              </a:ext>
            </a:extLst>
          </p:cNvPr>
          <p:cNvSpPr txBox="1"/>
          <p:nvPr/>
        </p:nvSpPr>
        <p:spPr>
          <a:xfrm>
            <a:off x="5534545" y="4560988"/>
            <a:ext cx="773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copy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C7EF76FB-B153-154E-B158-02D3F2B5F40C}"/>
              </a:ext>
            </a:extLst>
          </p:cNvPr>
          <p:cNvSpPr/>
          <p:nvPr/>
        </p:nvSpPr>
        <p:spPr>
          <a:xfrm rot="10800000">
            <a:off x="8862439" y="3520943"/>
            <a:ext cx="374073" cy="100491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FDC61-3351-7F47-A108-C44249F8DCA1}"/>
              </a:ext>
            </a:extLst>
          </p:cNvPr>
          <p:cNvSpPr txBox="1"/>
          <p:nvPr/>
        </p:nvSpPr>
        <p:spPr>
          <a:xfrm>
            <a:off x="9236512" y="3783315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git push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2872D-EC76-F84B-B5FC-A5FCCAEE935E}"/>
              </a:ext>
            </a:extLst>
          </p:cNvPr>
          <p:cNvSpPr txBox="1"/>
          <p:nvPr/>
        </p:nvSpPr>
        <p:spPr>
          <a:xfrm>
            <a:off x="2476676" y="5913009"/>
            <a:ext cx="7238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you want to use packages you installed in “chip” environment, do: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source activate chip</a:t>
            </a:r>
          </a:p>
        </p:txBody>
      </p:sp>
    </p:spTree>
    <p:extLst>
      <p:ext uri="{BB962C8B-B14F-4D97-AF65-F5344CB8AC3E}">
        <p14:creationId xmlns:p14="http://schemas.microsoft.com/office/powerpoint/2010/main" val="200354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 animBg="1"/>
      <p:bldP spid="14" grpId="0" animBg="1"/>
      <p:bldP spid="15" grpId="0"/>
      <p:bldP spid="16" grpId="0" animBg="1"/>
      <p:bldP spid="17" grpId="0"/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ss, outdoor, toy, person&#13;&#10;&#13;&#10;Description automatically generated">
            <a:extLst>
              <a:ext uri="{FF2B5EF4-FFF2-40B4-BE49-F238E27FC236}">
                <a16:creationId xmlns:a16="http://schemas.microsoft.com/office/drawing/2014/main" id="{4E16B4C9-D704-2A47-B277-F6576A406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9" y="2514194"/>
            <a:ext cx="5264290" cy="296116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2979294-FF81-1444-8240-6FCC357C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tips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0C69700-4233-EA44-BADA-76395323D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84787" y="2514194"/>
            <a:ext cx="5700584" cy="2966936"/>
          </a:xfrm>
        </p:spPr>
      </p:pic>
      <p:sp>
        <p:nvSpPr>
          <p:cNvPr id="7" name="Oval Callout 6">
            <a:extLst>
              <a:ext uri="{FF2B5EF4-FFF2-40B4-BE49-F238E27FC236}">
                <a16:creationId xmlns:a16="http://schemas.microsoft.com/office/drawing/2014/main" id="{0151E6CF-1B59-2447-9905-EE7B61274B97}"/>
              </a:ext>
            </a:extLst>
          </p:cNvPr>
          <p:cNvSpPr/>
          <p:nvPr/>
        </p:nvSpPr>
        <p:spPr>
          <a:xfrm rot="19950021" flipH="1">
            <a:off x="5872883" y="2346915"/>
            <a:ext cx="1864540" cy="897891"/>
          </a:xfrm>
          <a:prstGeom prst="wedgeEllipseCallout">
            <a:avLst/>
          </a:prstGeom>
          <a:solidFill>
            <a:srgbClr val="FCB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 just copy-pasted those codes …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AC1503C8-717E-AD49-9AB5-DFF9537DF03C}"/>
              </a:ext>
            </a:extLst>
          </p:cNvPr>
          <p:cNvSpPr/>
          <p:nvPr/>
        </p:nvSpPr>
        <p:spPr>
          <a:xfrm rot="2443474">
            <a:off x="9356628" y="2398521"/>
            <a:ext cx="1832185" cy="1185775"/>
          </a:xfrm>
          <a:prstGeom prst="wedgeEllipseCallout">
            <a:avLst/>
          </a:prstGeom>
          <a:solidFill>
            <a:srgbClr val="2D7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What did</a:t>
            </a:r>
          </a:p>
          <a:p>
            <a:pPr algn="ctr"/>
            <a:r>
              <a:rPr lang="en-US" sz="2000" dirty="0"/>
              <a:t>you say?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E7362-4C99-5C44-985E-A9E84213489D}"/>
              </a:ext>
            </a:extLst>
          </p:cNvPr>
          <p:cNvSpPr txBox="1"/>
          <p:nvPr/>
        </p:nvSpPr>
        <p:spPr>
          <a:xfrm>
            <a:off x="7231531" y="1682795"/>
            <a:ext cx="320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Copy-pasting is not…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930DE-FE97-674E-B055-339ACD307110}"/>
              </a:ext>
            </a:extLst>
          </p:cNvPr>
          <p:cNvSpPr txBox="1"/>
          <p:nvPr/>
        </p:nvSpPr>
        <p:spPr>
          <a:xfrm>
            <a:off x="727120" y="1705560"/>
            <a:ext cx="4823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Google is man’s new best friend</a:t>
            </a:r>
          </a:p>
        </p:txBody>
      </p:sp>
    </p:spTree>
    <p:extLst>
      <p:ext uri="{BB962C8B-B14F-4D97-AF65-F5344CB8AC3E}">
        <p14:creationId xmlns:p14="http://schemas.microsoft.com/office/powerpoint/2010/main" val="165257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60CC-1D01-994D-8C30-BBBC251C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7585-957D-0547-B9C8-01EC4000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Install Homer: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http://homer.ucsd.edu/homer/introduction/install.html</a:t>
            </a:r>
            <a:endParaRPr lang="pt" b="1" dirty="0"/>
          </a:p>
          <a:p>
            <a:endParaRPr lang="pt" sz="2000" b="1" dirty="0"/>
          </a:p>
          <a:p>
            <a:r>
              <a:rPr lang="en-US" sz="2000" dirty="0"/>
              <a:t>Add Homer path to bash profile:</a:t>
            </a:r>
            <a:br>
              <a:rPr lang="en-US" sz="2000" dirty="0"/>
            </a:br>
            <a:r>
              <a:rPr lang="en-US" sz="2000" dirty="0" err="1">
                <a:solidFill>
                  <a:schemeClr val="accent1"/>
                </a:solidFill>
              </a:rPr>
              <a:t>nano</a:t>
            </a:r>
            <a:r>
              <a:rPr lang="en-US" sz="2000" dirty="0">
                <a:solidFill>
                  <a:schemeClr val="accent1"/>
                </a:solidFill>
              </a:rPr>
              <a:t> ~/.</a:t>
            </a:r>
            <a:r>
              <a:rPr lang="en-US" sz="2000" dirty="0" err="1">
                <a:solidFill>
                  <a:schemeClr val="accent1"/>
                </a:solidFill>
              </a:rPr>
              <a:t>bash_profile</a:t>
            </a:r>
            <a:br>
              <a:rPr lang="en-US" sz="2000" dirty="0">
                <a:solidFill>
                  <a:schemeClr val="accent1"/>
                </a:solidFill>
              </a:rPr>
            </a:b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export PATH=”</a:t>
            </a:r>
            <a:r>
              <a:rPr lang="en-US" sz="2000" dirty="0" err="1">
                <a:solidFill>
                  <a:schemeClr val="accent1"/>
                </a:solidFill>
              </a:rPr>
              <a:t>yourpathto</a:t>
            </a:r>
            <a:r>
              <a:rPr lang="en-US" sz="2000" dirty="0">
                <a:solidFill>
                  <a:schemeClr val="accent1"/>
                </a:solidFill>
              </a:rPr>
              <a:t>/homer/bin:$PATH"</a:t>
            </a:r>
          </a:p>
          <a:p>
            <a:br>
              <a:rPr lang="en-US" sz="2000" dirty="0"/>
            </a:b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60CC-1D01-994D-8C30-BBBC251C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Q&amp;A.4 R problems &amp;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7585-957D-0547-B9C8-01EC4000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you want to use your local R instead of </a:t>
            </a:r>
            <a:r>
              <a:rPr lang="en-US" sz="2000" dirty="0" err="1"/>
              <a:t>Ananconda’s</a:t>
            </a:r>
            <a:r>
              <a:rPr lang="en-US" sz="2000" dirty="0"/>
              <a:t> R, uninstall </a:t>
            </a:r>
            <a:r>
              <a:rPr lang="en-US" sz="2000" dirty="0" err="1"/>
              <a:t>Ananconda’s</a:t>
            </a:r>
            <a:r>
              <a:rPr lang="en-US" sz="2000" dirty="0"/>
              <a:t> R:</a:t>
            </a:r>
            <a:br>
              <a:rPr lang="en-US" sz="2000" dirty="0"/>
            </a:br>
            <a:r>
              <a:rPr lang="pt" sz="2000" dirty="0">
                <a:solidFill>
                  <a:schemeClr val="accent1"/>
                </a:solidFill>
              </a:rPr>
              <a:t>conda </a:t>
            </a:r>
            <a:r>
              <a:rPr lang="pt" sz="2000" dirty="0" err="1">
                <a:solidFill>
                  <a:schemeClr val="accent1"/>
                </a:solidFill>
              </a:rPr>
              <a:t>uninstall</a:t>
            </a:r>
            <a:r>
              <a:rPr lang="pt" sz="2000" dirty="0">
                <a:solidFill>
                  <a:schemeClr val="accent1"/>
                </a:solidFill>
              </a:rPr>
              <a:t> </a:t>
            </a:r>
            <a:r>
              <a:rPr lang="pt" sz="2000" dirty="0" err="1">
                <a:solidFill>
                  <a:schemeClr val="accent1"/>
                </a:solidFill>
              </a:rPr>
              <a:t>r</a:t>
            </a:r>
            <a:r>
              <a:rPr lang="pt" sz="2000" dirty="0">
                <a:solidFill>
                  <a:schemeClr val="accent1"/>
                </a:solidFill>
              </a:rPr>
              <a:t>-base</a:t>
            </a:r>
          </a:p>
          <a:p>
            <a:endParaRPr lang="pt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" sz="2000" dirty="0" err="1"/>
              <a:t>Check</a:t>
            </a:r>
            <a:r>
              <a:rPr lang="pt" sz="2000" dirty="0"/>
              <a:t> </a:t>
            </a:r>
            <a:r>
              <a:rPr lang="pt" sz="2000" dirty="0" err="1"/>
              <a:t>where</a:t>
            </a:r>
            <a:r>
              <a:rPr lang="pt" sz="2000" dirty="0"/>
              <a:t> </a:t>
            </a:r>
            <a:r>
              <a:rPr lang="pt" sz="2000" dirty="0" err="1"/>
              <a:t>is</a:t>
            </a:r>
            <a:r>
              <a:rPr lang="pt" sz="2000" dirty="0"/>
              <a:t> </a:t>
            </a:r>
            <a:r>
              <a:rPr lang="pt" sz="2000" dirty="0" err="1"/>
              <a:t>your</a:t>
            </a:r>
            <a:r>
              <a:rPr lang="pt" sz="2000" dirty="0"/>
              <a:t> </a:t>
            </a:r>
            <a:r>
              <a:rPr lang="pt" sz="2000" dirty="0" err="1"/>
              <a:t>R</a:t>
            </a:r>
            <a:r>
              <a:rPr lang="pt" sz="2000" dirty="0"/>
              <a:t> </a:t>
            </a:r>
            <a:r>
              <a:rPr lang="pt" sz="2000" dirty="0" err="1"/>
              <a:t>executable</a:t>
            </a:r>
            <a:r>
              <a:rPr lang="pt" sz="2000" dirty="0"/>
              <a:t>:</a:t>
            </a:r>
            <a:br>
              <a:rPr lang="pt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pt" sz="2000" dirty="0" err="1">
                <a:solidFill>
                  <a:schemeClr val="accent1"/>
                </a:solidFill>
              </a:rPr>
              <a:t>which</a:t>
            </a:r>
            <a:r>
              <a:rPr lang="pt" sz="2000" dirty="0">
                <a:solidFill>
                  <a:schemeClr val="accent1"/>
                </a:solidFill>
              </a:rPr>
              <a:t> </a:t>
            </a:r>
            <a:r>
              <a:rPr lang="pt" sz="2000" dirty="0" err="1">
                <a:solidFill>
                  <a:schemeClr val="accent1"/>
                </a:solidFill>
              </a:rPr>
              <a:t>R</a:t>
            </a:r>
            <a:r>
              <a:rPr lang="pt" sz="2000" dirty="0">
                <a:solidFill>
                  <a:schemeClr val="accent1"/>
                </a:solidFill>
              </a:rPr>
              <a:t> 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" sz="2000" dirty="0" err="1"/>
              <a:t>If</a:t>
            </a:r>
            <a:r>
              <a:rPr lang="pt" sz="2000" dirty="0"/>
              <a:t> </a:t>
            </a:r>
            <a:r>
              <a:rPr lang="pt" sz="2000" dirty="0" err="1"/>
              <a:t>you</a:t>
            </a:r>
            <a:r>
              <a:rPr lang="pt" sz="2000" dirty="0"/>
              <a:t> </a:t>
            </a:r>
            <a:r>
              <a:rPr lang="pt" sz="2000" dirty="0" err="1"/>
              <a:t>want</a:t>
            </a:r>
            <a:r>
              <a:rPr lang="pt" sz="2000" dirty="0"/>
              <a:t> </a:t>
            </a:r>
            <a:r>
              <a:rPr lang="pt" sz="2000" dirty="0" err="1"/>
              <a:t>to</a:t>
            </a:r>
            <a:r>
              <a:rPr lang="pt" sz="2000" dirty="0"/>
              <a:t> use </a:t>
            </a:r>
            <a:r>
              <a:rPr lang="pt" sz="2000" dirty="0" err="1"/>
              <a:t>Ananconda’s</a:t>
            </a:r>
            <a:r>
              <a:rPr lang="pt" sz="2000" dirty="0"/>
              <a:t> </a:t>
            </a:r>
            <a:r>
              <a:rPr lang="pt" sz="2000" dirty="0" err="1"/>
              <a:t>R</a:t>
            </a:r>
            <a:r>
              <a:rPr lang="pt" sz="2000" dirty="0"/>
              <a:t> (</a:t>
            </a:r>
            <a:r>
              <a:rPr lang="pt" sz="2000" dirty="0">
                <a:solidFill>
                  <a:srgbClr val="FF0000"/>
                </a:solidFill>
              </a:rPr>
              <a:t>Do </a:t>
            </a:r>
            <a:r>
              <a:rPr lang="pt" sz="2000" dirty="0" err="1">
                <a:solidFill>
                  <a:srgbClr val="FF0000"/>
                </a:solidFill>
              </a:rPr>
              <a:t>not</a:t>
            </a:r>
            <a:r>
              <a:rPr lang="pt" sz="2000" dirty="0">
                <a:solidFill>
                  <a:srgbClr val="FF0000"/>
                </a:solidFill>
              </a:rPr>
              <a:t> </a:t>
            </a:r>
            <a:r>
              <a:rPr lang="pt" sz="2000" dirty="0" err="1">
                <a:solidFill>
                  <a:srgbClr val="FF0000"/>
                </a:solidFill>
              </a:rPr>
              <a:t>recommend</a:t>
            </a:r>
            <a:r>
              <a:rPr lang="pt" sz="2000" dirty="0"/>
              <a:t>) </a:t>
            </a:r>
            <a:r>
              <a:rPr lang="pt" sz="2000" dirty="0" err="1"/>
              <a:t>and</a:t>
            </a:r>
            <a:r>
              <a:rPr lang="pt" sz="2000" dirty="0"/>
              <a:t> </a:t>
            </a:r>
            <a:r>
              <a:rPr lang="pt" sz="2000" dirty="0" err="1"/>
              <a:t>your</a:t>
            </a:r>
            <a:r>
              <a:rPr lang="pt" sz="2000" dirty="0"/>
              <a:t> R </a:t>
            </a:r>
            <a:r>
              <a:rPr lang="pt" sz="2000" dirty="0" err="1"/>
              <a:t>version</a:t>
            </a:r>
            <a:r>
              <a:rPr lang="pt" sz="2000" dirty="0"/>
              <a:t> </a:t>
            </a:r>
            <a:r>
              <a:rPr lang="pt" sz="2000" dirty="0" err="1"/>
              <a:t>is</a:t>
            </a:r>
            <a:r>
              <a:rPr lang="pt" sz="2000" dirty="0"/>
              <a:t> </a:t>
            </a:r>
            <a:r>
              <a:rPr lang="pt" sz="2000" dirty="0" err="1"/>
              <a:t>not</a:t>
            </a:r>
            <a:r>
              <a:rPr lang="pt" sz="2000" dirty="0"/>
              <a:t> </a:t>
            </a:r>
            <a:r>
              <a:rPr lang="pt" sz="2000" dirty="0" err="1"/>
              <a:t>up</a:t>
            </a:r>
            <a:r>
              <a:rPr lang="pt" sz="2000" dirty="0"/>
              <a:t>-</a:t>
            </a:r>
            <a:r>
              <a:rPr lang="pt" sz="2000" dirty="0" err="1"/>
              <a:t>to</a:t>
            </a:r>
            <a:r>
              <a:rPr lang="pt" sz="2000" dirty="0"/>
              <a:t>-date:</a:t>
            </a:r>
            <a:br>
              <a:rPr lang="pt" sz="2000" dirty="0"/>
            </a:br>
            <a:r>
              <a:rPr lang="pt" sz="2000" dirty="0">
                <a:solidFill>
                  <a:schemeClr val="accent1"/>
                </a:solidFill>
              </a:rPr>
              <a:t>conda </a:t>
            </a:r>
            <a:r>
              <a:rPr lang="pt" sz="2000" dirty="0" err="1">
                <a:solidFill>
                  <a:schemeClr val="accent1"/>
                </a:solidFill>
              </a:rPr>
              <a:t>uninstall</a:t>
            </a:r>
            <a:r>
              <a:rPr lang="pt" sz="2000" dirty="0">
                <a:solidFill>
                  <a:schemeClr val="accent1"/>
                </a:solidFill>
              </a:rPr>
              <a:t> </a:t>
            </a:r>
            <a:r>
              <a:rPr lang="pt" sz="2000" dirty="0" err="1">
                <a:solidFill>
                  <a:schemeClr val="accent1"/>
                </a:solidFill>
              </a:rPr>
              <a:t>r</a:t>
            </a:r>
            <a:r>
              <a:rPr lang="pt" sz="2000" dirty="0">
                <a:solidFill>
                  <a:schemeClr val="accent1"/>
                </a:solidFill>
              </a:rPr>
              <a:t>-base</a:t>
            </a:r>
            <a:br>
              <a:rPr lang="pt" sz="2000" dirty="0">
                <a:solidFill>
                  <a:schemeClr val="accent1"/>
                </a:solidFill>
              </a:rPr>
            </a:br>
            <a:r>
              <a:rPr lang="pt" sz="2000" dirty="0">
                <a:solidFill>
                  <a:schemeClr val="accent1"/>
                </a:solidFill>
              </a:rPr>
              <a:t>conda </a:t>
            </a:r>
            <a:r>
              <a:rPr lang="pt" sz="2000" dirty="0" err="1">
                <a:solidFill>
                  <a:schemeClr val="accent1"/>
                </a:solidFill>
              </a:rPr>
              <a:t>install</a:t>
            </a:r>
            <a:r>
              <a:rPr lang="pt" sz="2000" dirty="0">
                <a:solidFill>
                  <a:schemeClr val="accent1"/>
                </a:solidFill>
              </a:rPr>
              <a:t> -</a:t>
            </a:r>
            <a:r>
              <a:rPr lang="pt" sz="2000" dirty="0" err="1">
                <a:solidFill>
                  <a:schemeClr val="accent1"/>
                </a:solidFill>
              </a:rPr>
              <a:t>c</a:t>
            </a:r>
            <a:r>
              <a:rPr lang="pt" sz="2000" dirty="0">
                <a:solidFill>
                  <a:schemeClr val="accent1"/>
                </a:solidFill>
              </a:rPr>
              <a:t> </a:t>
            </a:r>
            <a:r>
              <a:rPr lang="pt" sz="2000" dirty="0" err="1">
                <a:solidFill>
                  <a:schemeClr val="accent1"/>
                </a:solidFill>
              </a:rPr>
              <a:t>r</a:t>
            </a:r>
            <a:r>
              <a:rPr lang="pt" sz="2000" dirty="0">
                <a:solidFill>
                  <a:schemeClr val="accent1"/>
                </a:solidFill>
              </a:rPr>
              <a:t> </a:t>
            </a:r>
            <a:r>
              <a:rPr lang="pt" sz="2000" dirty="0" err="1">
                <a:solidFill>
                  <a:schemeClr val="accent1"/>
                </a:solidFill>
              </a:rPr>
              <a:t>r</a:t>
            </a:r>
            <a:r>
              <a:rPr lang="pt" sz="2000" dirty="0">
                <a:solidFill>
                  <a:schemeClr val="accent1"/>
                </a:solidFill>
              </a:rPr>
              <a:t>=3.5.1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8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DBF2DB2-2AB4-244C-BD15-30D9E5242417}"/>
              </a:ext>
            </a:extLst>
          </p:cNvPr>
          <p:cNvSpPr/>
          <p:nvPr/>
        </p:nvSpPr>
        <p:spPr>
          <a:xfrm>
            <a:off x="292776" y="4394957"/>
            <a:ext cx="11763736" cy="1813697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2CE533-9545-EC4E-9C97-9F5D278AA09A}"/>
              </a:ext>
            </a:extLst>
          </p:cNvPr>
          <p:cNvSpPr/>
          <p:nvPr/>
        </p:nvSpPr>
        <p:spPr>
          <a:xfrm>
            <a:off x="292777" y="2898857"/>
            <a:ext cx="11763736" cy="1418026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7E53A-6974-0042-A5D5-640B8B426FFE}"/>
              </a:ext>
            </a:extLst>
          </p:cNvPr>
          <p:cNvSpPr/>
          <p:nvPr/>
        </p:nvSpPr>
        <p:spPr>
          <a:xfrm>
            <a:off x="292777" y="1396413"/>
            <a:ext cx="11763736" cy="1418026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EC633F-78FB-9F4C-BB54-0569FEBB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ChIP-seq analysis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1174D-5C24-A84D-A566-E3C32AF4B712}"/>
              </a:ext>
            </a:extLst>
          </p:cNvPr>
          <p:cNvSpPr txBox="1"/>
          <p:nvPr/>
        </p:nvSpPr>
        <p:spPr>
          <a:xfrm>
            <a:off x="2592753" y="1893303"/>
            <a:ext cx="29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Raw sequenced reads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B05F1-DDE9-C94F-BE79-67D54CABD2E6}"/>
              </a:ext>
            </a:extLst>
          </p:cNvPr>
          <p:cNvSpPr txBox="1"/>
          <p:nvPr/>
        </p:nvSpPr>
        <p:spPr>
          <a:xfrm>
            <a:off x="2599293" y="3391953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Aligned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771B0-3D6B-8648-9D21-8F035AABE1D2}"/>
              </a:ext>
            </a:extLst>
          </p:cNvPr>
          <p:cNvSpPr txBox="1"/>
          <p:nvPr/>
        </p:nvSpPr>
        <p:spPr>
          <a:xfrm>
            <a:off x="2695878" y="4926279"/>
            <a:ext cx="124547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Peak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E2184-6DD5-8141-94F3-A36BA8D881C2}"/>
              </a:ext>
            </a:extLst>
          </p:cNvPr>
          <p:cNvSpPr txBox="1"/>
          <p:nvPr/>
        </p:nvSpPr>
        <p:spPr>
          <a:xfrm>
            <a:off x="6956271" y="6488668"/>
            <a:ext cx="523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Bardet,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Anaïs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F., et al.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Nature protocols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7.1 (2012): 45.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3378F7-09B5-214F-810C-02D0A1301524}"/>
              </a:ext>
            </a:extLst>
          </p:cNvPr>
          <p:cNvGrpSpPr/>
          <p:nvPr/>
        </p:nvGrpSpPr>
        <p:grpSpPr>
          <a:xfrm>
            <a:off x="834163" y="1457726"/>
            <a:ext cx="1778000" cy="1295400"/>
            <a:chOff x="527185" y="1420136"/>
            <a:chExt cx="1778000" cy="12954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70DD4E7-25BF-BD44-8EA7-D452D8F84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185" y="1420136"/>
              <a:ext cx="1778000" cy="1295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49FEF0-A2EC-6449-942A-6710984DE6AA}"/>
                </a:ext>
              </a:extLst>
            </p:cNvPr>
            <p:cNvSpPr txBox="1"/>
            <p:nvPr/>
          </p:nvSpPr>
          <p:spPr>
            <a:xfrm>
              <a:off x="842376" y="2177267"/>
              <a:ext cx="1259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Raw reads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C553A0-B5F7-9444-9328-DAAD9C67DA8D}"/>
              </a:ext>
            </a:extLst>
          </p:cNvPr>
          <p:cNvGrpSpPr/>
          <p:nvPr/>
        </p:nvGrpSpPr>
        <p:grpSpPr>
          <a:xfrm>
            <a:off x="884963" y="2960170"/>
            <a:ext cx="1727200" cy="1295400"/>
            <a:chOff x="560015" y="3330614"/>
            <a:chExt cx="1727200" cy="12954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CE55057-992B-6E4D-A082-D17E085FF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15" y="3330614"/>
              <a:ext cx="1727200" cy="1295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98CF14-EBE2-CC49-9F7C-C3A6184B480E}"/>
                </a:ext>
              </a:extLst>
            </p:cNvPr>
            <p:cNvSpPr txBox="1"/>
            <p:nvPr/>
          </p:nvSpPr>
          <p:spPr>
            <a:xfrm>
              <a:off x="813768" y="3978313"/>
              <a:ext cx="1193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Aligned to </a:t>
              </a:r>
            </a:p>
            <a:p>
              <a:pPr algn="ctr"/>
              <a:r>
                <a:rPr lang="en-US" dirty="0"/>
                <a:t>Genome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82D4AEB-E91B-EE4F-AC6A-3D985765181E}"/>
              </a:ext>
            </a:extLst>
          </p:cNvPr>
          <p:cNvGrpSpPr/>
          <p:nvPr/>
        </p:nvGrpSpPr>
        <p:grpSpPr>
          <a:xfrm>
            <a:off x="854678" y="4531232"/>
            <a:ext cx="1752600" cy="1270000"/>
            <a:chOff x="521915" y="4888251"/>
            <a:chExt cx="1752600" cy="1270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91315C-8169-9541-8F67-90879DAAE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915" y="4888251"/>
              <a:ext cx="1752600" cy="12700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9E7D1C-E05C-0844-91A6-7341179E6C37}"/>
                </a:ext>
              </a:extLst>
            </p:cNvPr>
            <p:cNvSpPr txBox="1"/>
            <p:nvPr/>
          </p:nvSpPr>
          <p:spPr>
            <a:xfrm>
              <a:off x="617239" y="5667125"/>
              <a:ext cx="158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Identified Peak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6E48B4-341D-2B41-BE1D-2369703FB509}"/>
              </a:ext>
            </a:extLst>
          </p:cNvPr>
          <p:cNvCxnSpPr>
            <a:cxnSpLocks/>
          </p:cNvCxnSpPr>
          <p:nvPr/>
        </p:nvCxnSpPr>
        <p:spPr>
          <a:xfrm>
            <a:off x="3404463" y="2415891"/>
            <a:ext cx="6852" cy="9691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E3E8FEC-EEA7-2C41-A517-14DA63AB39D4}"/>
              </a:ext>
            </a:extLst>
          </p:cNvPr>
          <p:cNvSpPr/>
          <p:nvPr/>
        </p:nvSpPr>
        <p:spPr>
          <a:xfrm>
            <a:off x="3587594" y="2898595"/>
            <a:ext cx="1550616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A05EB6-91E7-514B-9E91-95EA9347F022}"/>
              </a:ext>
            </a:extLst>
          </p:cNvPr>
          <p:cNvSpPr/>
          <p:nvPr/>
        </p:nvSpPr>
        <p:spPr>
          <a:xfrm>
            <a:off x="3587594" y="4394956"/>
            <a:ext cx="1661997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Peak Calling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BCDFD6-5738-5644-9A6D-0644C89D0B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3658" y="1538989"/>
          <a:ext cx="616556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353339065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1641189513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982506449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2203948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Acquire raw reads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</a:t>
                      </a:r>
                      <a:r>
                        <a:rPr lang="en-US" b="0" dirty="0">
                          <a:ln>
                            <a:noFill/>
                          </a:ln>
                        </a:rPr>
                        <a:t>-dump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65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</a:t>
                      </a:r>
                      <a:r>
                        <a:rPr lang="en-US" b="0" dirty="0">
                          <a:ln>
                            <a:noFill/>
                          </a:ln>
                        </a:rPr>
                        <a:t> quality control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fastqc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95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Trimming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n>
                            <a:noFill/>
                          </a:ln>
                        </a:rPr>
                        <a:t>TrimGlore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44349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DCBAA8-5CC0-A143-BD95-7A1163D5B4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3658" y="3081637"/>
          <a:ext cx="616556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1024607403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1015022377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3123774425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142399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Alignment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Bowtie2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88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Convert, sort, filter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Samtools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32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Filter blacklisted regions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bedtools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3642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A0042B-E616-AB42-9126-32172B799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47704"/>
              </p:ext>
            </p:extLst>
          </p:nvPr>
        </p:nvGraphicFramePr>
        <p:xfrm>
          <a:off x="5733658" y="4577314"/>
          <a:ext cx="6165566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3817832686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2996203514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1703353523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1242883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Peak calling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MACS2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</a:rPr>
                        <a:t>Peak visualization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</a:rPr>
                        <a:t>UCSC genome browser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8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ChIP</a:t>
                      </a:r>
                      <a:r>
                        <a:rPr lang="en-US" dirty="0"/>
                        <a:t> quality control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ChIPQC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0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TF motif enrichment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Homer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77272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0B7BE3E-A202-EE47-8649-6726707593EB}"/>
              </a:ext>
            </a:extLst>
          </p:cNvPr>
          <p:cNvGraphicFramePr>
            <a:graphicFrameLocks noGrp="1"/>
          </p:cNvGraphicFramePr>
          <p:nvPr/>
        </p:nvGraphicFramePr>
        <p:xfrm>
          <a:off x="346731" y="1361359"/>
          <a:ext cx="443272" cy="45228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3272">
                  <a:extLst>
                    <a:ext uri="{9D8B030D-6E8A-4147-A177-3AD203B41FA5}">
                      <a16:colId xmlns:a16="http://schemas.microsoft.com/office/drawing/2014/main" val="1394668073"/>
                    </a:ext>
                  </a:extLst>
                </a:gridCol>
              </a:tblGrid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566170"/>
                  </a:ext>
                </a:extLst>
              </a:tr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498694"/>
                  </a:ext>
                </a:extLst>
              </a:tr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414357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D14AE24-39A3-6045-AFE0-ECFD28114AE9}"/>
              </a:ext>
            </a:extLst>
          </p:cNvPr>
          <p:cNvCxnSpPr>
            <a:cxnSpLocks/>
          </p:cNvCxnSpPr>
          <p:nvPr/>
        </p:nvCxnSpPr>
        <p:spPr>
          <a:xfrm>
            <a:off x="3412175" y="3960730"/>
            <a:ext cx="6852" cy="9691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8FA014-0CE0-4F49-905E-812D4FE1ABD8}"/>
              </a:ext>
            </a:extLst>
          </p:cNvPr>
          <p:cNvSpPr/>
          <p:nvPr/>
        </p:nvSpPr>
        <p:spPr>
          <a:xfrm>
            <a:off x="5734865" y="5297952"/>
            <a:ext cx="6426778" cy="409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55B2EA-6A97-E54B-97EA-BDDBE4BDF7CF}"/>
              </a:ext>
            </a:extLst>
          </p:cNvPr>
          <p:cNvSpPr txBox="1"/>
          <p:nvPr/>
        </p:nvSpPr>
        <p:spPr>
          <a:xfrm>
            <a:off x="11560669" y="14941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1A51C4-F078-4C40-990A-0E32153F6077}"/>
              </a:ext>
            </a:extLst>
          </p:cNvPr>
          <p:cNvSpPr txBox="1"/>
          <p:nvPr/>
        </p:nvSpPr>
        <p:spPr>
          <a:xfrm>
            <a:off x="11558723" y="186343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EF27A5-46B6-2C45-8AB0-BFE92860DDBD}"/>
              </a:ext>
            </a:extLst>
          </p:cNvPr>
          <p:cNvSpPr txBox="1"/>
          <p:nvPr/>
        </p:nvSpPr>
        <p:spPr>
          <a:xfrm>
            <a:off x="11566732" y="22437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253626-05E5-A34C-909F-5CEBB522AFEF}"/>
              </a:ext>
            </a:extLst>
          </p:cNvPr>
          <p:cNvSpPr txBox="1"/>
          <p:nvPr/>
        </p:nvSpPr>
        <p:spPr>
          <a:xfrm>
            <a:off x="11558723" y="30493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E4B4CD-4AC5-344A-BC46-08C89FC03699}"/>
              </a:ext>
            </a:extLst>
          </p:cNvPr>
          <p:cNvSpPr txBox="1"/>
          <p:nvPr/>
        </p:nvSpPr>
        <p:spPr>
          <a:xfrm>
            <a:off x="11566732" y="34264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D5622-6885-A74C-9EE7-86010B49F99C}"/>
              </a:ext>
            </a:extLst>
          </p:cNvPr>
          <p:cNvSpPr txBox="1"/>
          <p:nvPr/>
        </p:nvSpPr>
        <p:spPr>
          <a:xfrm>
            <a:off x="11572830" y="37925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34DD53-1155-5349-AC30-7F544142C169}"/>
              </a:ext>
            </a:extLst>
          </p:cNvPr>
          <p:cNvSpPr txBox="1"/>
          <p:nvPr/>
        </p:nvSpPr>
        <p:spPr>
          <a:xfrm>
            <a:off x="11570519" y="451872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0D0259-90AC-3F45-8463-6A326ACFC2FD}"/>
              </a:ext>
            </a:extLst>
          </p:cNvPr>
          <p:cNvSpPr txBox="1"/>
          <p:nvPr/>
        </p:nvSpPr>
        <p:spPr>
          <a:xfrm>
            <a:off x="11580043" y="49474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81C0D2-4245-C44D-A8BA-5AAC9231B548}"/>
              </a:ext>
            </a:extLst>
          </p:cNvPr>
          <p:cNvSpPr/>
          <p:nvPr/>
        </p:nvSpPr>
        <p:spPr>
          <a:xfrm>
            <a:off x="5733658" y="5707758"/>
            <a:ext cx="6426778" cy="578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8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35B3-D5C5-2C48-923B-14CC95D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4.9 </a:t>
            </a:r>
            <a:r>
              <a:rPr lang="en-US" dirty="0" err="1"/>
              <a:t>ChIPQC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F324-F573-C54A-8102-E0680A29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Tips</a:t>
            </a:r>
            <a:r>
              <a:rPr lang="en-US" b="1" dirty="0"/>
              <a:t>:</a:t>
            </a:r>
            <a:br>
              <a:rPr lang="en-US" b="1" dirty="0"/>
            </a:b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Always: </a:t>
            </a:r>
            <a:r>
              <a:rPr lang="en-US" sz="1800" b="1" dirty="0">
                <a:solidFill>
                  <a:schemeClr val="accent5"/>
                </a:solidFill>
              </a:rPr>
              <a:t>G</a:t>
            </a:r>
            <a:r>
              <a:rPr lang="en-US" sz="1800" b="1" dirty="0">
                <a:solidFill>
                  <a:srgbClr val="FF0000"/>
                </a:solidFill>
              </a:rPr>
              <a:t>o</a:t>
            </a:r>
            <a:r>
              <a:rPr lang="en-US" sz="1800" b="1" dirty="0">
                <a:solidFill>
                  <a:srgbClr val="FFC000"/>
                </a:solidFill>
              </a:rPr>
              <a:t>o</a:t>
            </a:r>
            <a:r>
              <a:rPr lang="en-US" sz="1800" b="1" dirty="0">
                <a:solidFill>
                  <a:schemeClr val="accent5"/>
                </a:solidFill>
              </a:rPr>
              <a:t>g</a:t>
            </a:r>
            <a:r>
              <a:rPr lang="en-US" sz="1800" b="1" dirty="0">
                <a:solidFill>
                  <a:schemeClr val="accent6"/>
                </a:solidFill>
              </a:rPr>
              <a:t>le</a:t>
            </a: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A8AAA-6FD8-7A49-BCE0-971F47E7622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000" b="1" dirty="0"/>
              <a:t>Questions</a:t>
            </a:r>
            <a:r>
              <a:rPr lang="en-US" b="1" dirty="0"/>
              <a:t>: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ChIPQC</a:t>
            </a:r>
            <a:r>
              <a:rPr lang="en-US" dirty="0"/>
              <a:t> for:</a:t>
            </a:r>
            <a:br>
              <a:rPr lang="en-US" dirty="0"/>
            </a:br>
            <a:r>
              <a:rPr lang="en-US" b="1" dirty="0"/>
              <a:t>SRR3001750_srt_dupr.chr12.srt.bam</a:t>
            </a:r>
            <a:br>
              <a:rPr lang="en-US" b="1" dirty="0"/>
            </a:br>
            <a:r>
              <a:rPr lang="en-US" b="1" dirty="0"/>
              <a:t>SRR3001751_srt_dupr.chr12.srt.bam</a:t>
            </a:r>
          </a:p>
          <a:p>
            <a:pPr marL="457200" lvl="1" indent="0">
              <a:buNone/>
            </a:pPr>
            <a:r>
              <a:rPr lang="en-US" sz="2400" dirty="0"/>
              <a:t>- Sort and index bam file</a:t>
            </a:r>
            <a:br>
              <a:rPr lang="en-US" sz="2400" dirty="0"/>
            </a:br>
            <a:r>
              <a:rPr lang="en-US" sz="2400" dirty="0"/>
              <a:t>- Run MACS2</a:t>
            </a:r>
            <a:br>
              <a:rPr lang="en-US" sz="2400" dirty="0"/>
            </a:br>
            <a:r>
              <a:rPr lang="en-US" sz="2400" dirty="0"/>
              <a:t>- Create sample sheet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ChIPQC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047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DBF2DB2-2AB4-244C-BD15-30D9E5242417}"/>
              </a:ext>
            </a:extLst>
          </p:cNvPr>
          <p:cNvSpPr/>
          <p:nvPr/>
        </p:nvSpPr>
        <p:spPr>
          <a:xfrm>
            <a:off x="292776" y="4394957"/>
            <a:ext cx="11763736" cy="1813697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2CE533-9545-EC4E-9C97-9F5D278AA09A}"/>
              </a:ext>
            </a:extLst>
          </p:cNvPr>
          <p:cNvSpPr/>
          <p:nvPr/>
        </p:nvSpPr>
        <p:spPr>
          <a:xfrm>
            <a:off x="292777" y="2898857"/>
            <a:ext cx="11763736" cy="1418026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7E53A-6974-0042-A5D5-640B8B426FFE}"/>
              </a:ext>
            </a:extLst>
          </p:cNvPr>
          <p:cNvSpPr/>
          <p:nvPr/>
        </p:nvSpPr>
        <p:spPr>
          <a:xfrm>
            <a:off x="292777" y="1396413"/>
            <a:ext cx="11763736" cy="1418026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EC633F-78FB-9F4C-BB54-0569FEBB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ChIP-seq analysis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1174D-5C24-A84D-A566-E3C32AF4B712}"/>
              </a:ext>
            </a:extLst>
          </p:cNvPr>
          <p:cNvSpPr txBox="1"/>
          <p:nvPr/>
        </p:nvSpPr>
        <p:spPr>
          <a:xfrm>
            <a:off x="2592753" y="1893303"/>
            <a:ext cx="29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Raw sequenced reads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B05F1-DDE9-C94F-BE79-67D54CABD2E6}"/>
              </a:ext>
            </a:extLst>
          </p:cNvPr>
          <p:cNvSpPr txBox="1"/>
          <p:nvPr/>
        </p:nvSpPr>
        <p:spPr>
          <a:xfrm>
            <a:off x="2599293" y="3391953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Aligned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771B0-3D6B-8648-9D21-8F035AABE1D2}"/>
              </a:ext>
            </a:extLst>
          </p:cNvPr>
          <p:cNvSpPr txBox="1"/>
          <p:nvPr/>
        </p:nvSpPr>
        <p:spPr>
          <a:xfrm>
            <a:off x="2695878" y="4926279"/>
            <a:ext cx="124547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Peak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E2184-6DD5-8141-94F3-A36BA8D881C2}"/>
              </a:ext>
            </a:extLst>
          </p:cNvPr>
          <p:cNvSpPr txBox="1"/>
          <p:nvPr/>
        </p:nvSpPr>
        <p:spPr>
          <a:xfrm>
            <a:off x="6956271" y="6488668"/>
            <a:ext cx="523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Bardet,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Anaïs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F., et al.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Nature protocols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7.1 (2012): 45.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3378F7-09B5-214F-810C-02D0A1301524}"/>
              </a:ext>
            </a:extLst>
          </p:cNvPr>
          <p:cNvGrpSpPr/>
          <p:nvPr/>
        </p:nvGrpSpPr>
        <p:grpSpPr>
          <a:xfrm>
            <a:off x="834163" y="1457726"/>
            <a:ext cx="1778000" cy="1295400"/>
            <a:chOff x="527185" y="1420136"/>
            <a:chExt cx="1778000" cy="12954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70DD4E7-25BF-BD44-8EA7-D452D8F84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185" y="1420136"/>
              <a:ext cx="1778000" cy="1295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49FEF0-A2EC-6449-942A-6710984DE6AA}"/>
                </a:ext>
              </a:extLst>
            </p:cNvPr>
            <p:cNvSpPr txBox="1"/>
            <p:nvPr/>
          </p:nvSpPr>
          <p:spPr>
            <a:xfrm>
              <a:off x="842376" y="2177267"/>
              <a:ext cx="1259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Raw reads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C553A0-B5F7-9444-9328-DAAD9C67DA8D}"/>
              </a:ext>
            </a:extLst>
          </p:cNvPr>
          <p:cNvGrpSpPr/>
          <p:nvPr/>
        </p:nvGrpSpPr>
        <p:grpSpPr>
          <a:xfrm>
            <a:off x="884963" y="2960170"/>
            <a:ext cx="1727200" cy="1295400"/>
            <a:chOff x="560015" y="3330614"/>
            <a:chExt cx="1727200" cy="12954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CE55057-992B-6E4D-A082-D17E085FF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15" y="3330614"/>
              <a:ext cx="1727200" cy="1295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98CF14-EBE2-CC49-9F7C-C3A6184B480E}"/>
                </a:ext>
              </a:extLst>
            </p:cNvPr>
            <p:cNvSpPr txBox="1"/>
            <p:nvPr/>
          </p:nvSpPr>
          <p:spPr>
            <a:xfrm>
              <a:off x="813768" y="3978313"/>
              <a:ext cx="1193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Aligned to </a:t>
              </a:r>
            </a:p>
            <a:p>
              <a:pPr algn="ctr"/>
              <a:r>
                <a:rPr lang="en-US" dirty="0"/>
                <a:t>Genome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82D4AEB-E91B-EE4F-AC6A-3D985765181E}"/>
              </a:ext>
            </a:extLst>
          </p:cNvPr>
          <p:cNvGrpSpPr/>
          <p:nvPr/>
        </p:nvGrpSpPr>
        <p:grpSpPr>
          <a:xfrm>
            <a:off x="854678" y="4531232"/>
            <a:ext cx="1752600" cy="1270000"/>
            <a:chOff x="521915" y="4888251"/>
            <a:chExt cx="1752600" cy="1270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91315C-8169-9541-8F67-90879DAAE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915" y="4888251"/>
              <a:ext cx="1752600" cy="12700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9E7D1C-E05C-0844-91A6-7341179E6C37}"/>
                </a:ext>
              </a:extLst>
            </p:cNvPr>
            <p:cNvSpPr txBox="1"/>
            <p:nvPr/>
          </p:nvSpPr>
          <p:spPr>
            <a:xfrm>
              <a:off x="617239" y="5667125"/>
              <a:ext cx="158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Identified Peak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6E48B4-341D-2B41-BE1D-2369703FB509}"/>
              </a:ext>
            </a:extLst>
          </p:cNvPr>
          <p:cNvCxnSpPr>
            <a:cxnSpLocks/>
          </p:cNvCxnSpPr>
          <p:nvPr/>
        </p:nvCxnSpPr>
        <p:spPr>
          <a:xfrm>
            <a:off x="3404463" y="2415891"/>
            <a:ext cx="6852" cy="9691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E3E8FEC-EEA7-2C41-A517-14DA63AB39D4}"/>
              </a:ext>
            </a:extLst>
          </p:cNvPr>
          <p:cNvSpPr/>
          <p:nvPr/>
        </p:nvSpPr>
        <p:spPr>
          <a:xfrm>
            <a:off x="3587594" y="2898595"/>
            <a:ext cx="1550616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A05EB6-91E7-514B-9E91-95EA9347F022}"/>
              </a:ext>
            </a:extLst>
          </p:cNvPr>
          <p:cNvSpPr/>
          <p:nvPr/>
        </p:nvSpPr>
        <p:spPr>
          <a:xfrm>
            <a:off x="3587594" y="4394956"/>
            <a:ext cx="1661997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Peak Calling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BCDFD6-5738-5644-9A6D-0644C89D0B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3658" y="1538989"/>
          <a:ext cx="616556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353339065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1641189513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982506449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2203948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Acquire raw reads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</a:t>
                      </a:r>
                      <a:r>
                        <a:rPr lang="en-US" b="0" dirty="0">
                          <a:ln>
                            <a:noFill/>
                          </a:ln>
                        </a:rPr>
                        <a:t>-dump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65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</a:t>
                      </a:r>
                      <a:r>
                        <a:rPr lang="en-US" b="0" dirty="0">
                          <a:ln>
                            <a:noFill/>
                          </a:ln>
                        </a:rPr>
                        <a:t> quality control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fastqc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95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Trimming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n>
                            <a:noFill/>
                          </a:ln>
                        </a:rPr>
                        <a:t>TrimGlore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44349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DCBAA8-5CC0-A143-BD95-7A1163D5B4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3658" y="3081637"/>
          <a:ext cx="616556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1024607403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1015022377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3123774425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142399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Alignment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Bowtie2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88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Convert, sort, filter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Samtools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32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Filter blacklisted regions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bedtools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3642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A0042B-E616-AB42-9126-32172B799D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3658" y="4577314"/>
          <a:ext cx="6165566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3817832686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2996203514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1703353523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1242883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Peak calling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MACS2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</a:rPr>
                        <a:t>Peak visualization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</a:rPr>
                        <a:t>UCSC genome browser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8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ChIP</a:t>
                      </a:r>
                      <a:r>
                        <a:rPr lang="en-US" dirty="0"/>
                        <a:t> quality control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ChIPQC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0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TF motif enrichment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Homer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77272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0B7BE3E-A202-EE47-8649-6726707593EB}"/>
              </a:ext>
            </a:extLst>
          </p:cNvPr>
          <p:cNvGraphicFramePr>
            <a:graphicFrameLocks noGrp="1"/>
          </p:cNvGraphicFramePr>
          <p:nvPr/>
        </p:nvGraphicFramePr>
        <p:xfrm>
          <a:off x="346731" y="1361359"/>
          <a:ext cx="443272" cy="45228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3272">
                  <a:extLst>
                    <a:ext uri="{9D8B030D-6E8A-4147-A177-3AD203B41FA5}">
                      <a16:colId xmlns:a16="http://schemas.microsoft.com/office/drawing/2014/main" val="1394668073"/>
                    </a:ext>
                  </a:extLst>
                </a:gridCol>
              </a:tblGrid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566170"/>
                  </a:ext>
                </a:extLst>
              </a:tr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498694"/>
                  </a:ext>
                </a:extLst>
              </a:tr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414357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D14AE24-39A3-6045-AFE0-ECFD28114AE9}"/>
              </a:ext>
            </a:extLst>
          </p:cNvPr>
          <p:cNvCxnSpPr>
            <a:cxnSpLocks/>
          </p:cNvCxnSpPr>
          <p:nvPr/>
        </p:nvCxnSpPr>
        <p:spPr>
          <a:xfrm>
            <a:off x="3412175" y="3960730"/>
            <a:ext cx="6852" cy="9691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55B2EA-6A97-E54B-97EA-BDDBE4BDF7CF}"/>
              </a:ext>
            </a:extLst>
          </p:cNvPr>
          <p:cNvSpPr txBox="1"/>
          <p:nvPr/>
        </p:nvSpPr>
        <p:spPr>
          <a:xfrm>
            <a:off x="11560669" y="14941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1A51C4-F078-4C40-990A-0E32153F6077}"/>
              </a:ext>
            </a:extLst>
          </p:cNvPr>
          <p:cNvSpPr txBox="1"/>
          <p:nvPr/>
        </p:nvSpPr>
        <p:spPr>
          <a:xfrm>
            <a:off x="11558723" y="186343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EF27A5-46B6-2C45-8AB0-BFE92860DDBD}"/>
              </a:ext>
            </a:extLst>
          </p:cNvPr>
          <p:cNvSpPr txBox="1"/>
          <p:nvPr/>
        </p:nvSpPr>
        <p:spPr>
          <a:xfrm>
            <a:off x="11566732" y="22437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253626-05E5-A34C-909F-5CEBB522AFEF}"/>
              </a:ext>
            </a:extLst>
          </p:cNvPr>
          <p:cNvSpPr txBox="1"/>
          <p:nvPr/>
        </p:nvSpPr>
        <p:spPr>
          <a:xfrm>
            <a:off x="11558723" y="30493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E4B4CD-4AC5-344A-BC46-08C89FC03699}"/>
              </a:ext>
            </a:extLst>
          </p:cNvPr>
          <p:cNvSpPr txBox="1"/>
          <p:nvPr/>
        </p:nvSpPr>
        <p:spPr>
          <a:xfrm>
            <a:off x="11566732" y="34264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D5622-6885-A74C-9EE7-86010B49F99C}"/>
              </a:ext>
            </a:extLst>
          </p:cNvPr>
          <p:cNvSpPr txBox="1"/>
          <p:nvPr/>
        </p:nvSpPr>
        <p:spPr>
          <a:xfrm>
            <a:off x="11572830" y="37925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34DD53-1155-5349-AC30-7F544142C169}"/>
              </a:ext>
            </a:extLst>
          </p:cNvPr>
          <p:cNvSpPr txBox="1"/>
          <p:nvPr/>
        </p:nvSpPr>
        <p:spPr>
          <a:xfrm>
            <a:off x="11570519" y="451872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0D0259-90AC-3F45-8463-6A326ACFC2FD}"/>
              </a:ext>
            </a:extLst>
          </p:cNvPr>
          <p:cNvSpPr txBox="1"/>
          <p:nvPr/>
        </p:nvSpPr>
        <p:spPr>
          <a:xfrm>
            <a:off x="11580043" y="49474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81C0D2-4245-C44D-A8BA-5AAC9231B548}"/>
              </a:ext>
            </a:extLst>
          </p:cNvPr>
          <p:cNvSpPr/>
          <p:nvPr/>
        </p:nvSpPr>
        <p:spPr>
          <a:xfrm>
            <a:off x="5733658" y="5707758"/>
            <a:ext cx="6426778" cy="578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D9759E-C6B0-AF4D-BA0E-1C3F4EF53A1E}"/>
              </a:ext>
            </a:extLst>
          </p:cNvPr>
          <p:cNvSpPr txBox="1"/>
          <p:nvPr/>
        </p:nvSpPr>
        <p:spPr>
          <a:xfrm>
            <a:off x="11580043" y="52790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97116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9105</TotalTime>
  <Words>521</Words>
  <Application>Microsoft Macintosh PowerPoint</Application>
  <PresentationFormat>Widescreen</PresentationFormat>
  <Paragraphs>230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ChIP-seq introduction</vt:lpstr>
      <vt:lpstr>Using sticky notes for feedback</vt:lpstr>
      <vt:lpstr>Get course material</vt:lpstr>
      <vt:lpstr>Some tips</vt:lpstr>
      <vt:lpstr>Some more prerequisites</vt:lpstr>
      <vt:lpstr>Q&amp;A.4 R problems &amp; conflicts</vt:lpstr>
      <vt:lpstr>ChIP-seq analysis steps</vt:lpstr>
      <vt:lpstr>Practice 4.9 ChIPQC</vt:lpstr>
      <vt:lpstr>ChIP-seq analysis steps</vt:lpstr>
      <vt:lpstr>Transcription factor bind to consensus motif</vt:lpstr>
      <vt:lpstr>ChIP-seq analysis steps</vt:lpstr>
      <vt:lpstr>Homework 4.3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Huitian Diao</dc:creator>
  <cp:lastModifiedBy>Huitian Diao</cp:lastModifiedBy>
  <cp:revision>559</cp:revision>
  <dcterms:created xsi:type="dcterms:W3CDTF">2018-09-16T20:57:42Z</dcterms:created>
  <dcterms:modified xsi:type="dcterms:W3CDTF">2018-11-27T14:19:33Z</dcterms:modified>
</cp:coreProperties>
</file>