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8" r:id="rId3"/>
    <p:sldId id="295" r:id="rId4"/>
    <p:sldId id="257" r:id="rId5"/>
    <p:sldId id="264" r:id="rId6"/>
    <p:sldId id="294" r:id="rId7"/>
    <p:sldId id="296" r:id="rId8"/>
    <p:sldId id="297" r:id="rId9"/>
    <p:sldId id="298" r:id="rId10"/>
    <p:sldId id="299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Th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08D92E-B921-4D9A-8EE2-F39BE3EF52B8}">
  <a:tblStyle styleId="{3B08D92E-B921-4D9A-8EE2-F39BE3EF5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3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42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1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7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1"/>
                </a:solidFill>
              </a:rPr>
              <a:t>Flussdiagramme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1"/>
                </a:solidFill>
              </a:rPr>
              <a:t>Vielen</a:t>
            </a:r>
            <a:r>
              <a:rPr lang="en-GB" dirty="0">
                <a:solidFill>
                  <a:schemeClr val="accent1"/>
                </a:solidFill>
              </a:rPr>
              <a:t> Dank für </a:t>
            </a:r>
            <a:r>
              <a:rPr lang="en-GB" dirty="0" err="1">
                <a:solidFill>
                  <a:schemeClr val="accent1"/>
                </a:solidFill>
              </a:rPr>
              <a:t>eure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Aufmerksamkeit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786271" y="551007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Was ist ein Flussdiagramm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 err="1"/>
              <a:t>Diagramm</a:t>
            </a:r>
            <a:r>
              <a:rPr lang="en-GB" sz="1400" dirty="0"/>
              <a:t>, das </a:t>
            </a:r>
            <a:r>
              <a:rPr lang="en-GB" sz="1400" dirty="0" err="1"/>
              <a:t>einen</a:t>
            </a:r>
            <a:r>
              <a:rPr lang="en-GB" sz="1400" dirty="0"/>
              <a:t> </a:t>
            </a:r>
            <a:r>
              <a:rPr lang="en-GB" sz="1400" dirty="0" err="1"/>
              <a:t>Prozess</a:t>
            </a:r>
            <a:r>
              <a:rPr lang="en-GB" sz="1400" dirty="0"/>
              <a:t>, </a:t>
            </a:r>
            <a:r>
              <a:rPr lang="en-GB" sz="1400" dirty="0" err="1"/>
              <a:t>ein</a:t>
            </a:r>
            <a:r>
              <a:rPr lang="en-GB" sz="1400" dirty="0"/>
              <a:t> System </a:t>
            </a:r>
            <a:r>
              <a:rPr lang="en-GB" sz="1400" dirty="0" err="1"/>
              <a:t>oder</a:t>
            </a:r>
            <a:r>
              <a:rPr lang="en-GB" sz="1400" dirty="0"/>
              <a:t> </a:t>
            </a:r>
            <a:r>
              <a:rPr lang="en-GB" sz="1400" dirty="0" err="1"/>
              <a:t>einen</a:t>
            </a:r>
            <a:r>
              <a:rPr lang="en-GB" sz="1400" dirty="0"/>
              <a:t> </a:t>
            </a:r>
            <a:r>
              <a:rPr lang="en-GB" sz="1400" dirty="0" err="1"/>
              <a:t>Algorithmus</a:t>
            </a:r>
            <a:r>
              <a:rPr lang="en-GB" sz="1400" dirty="0"/>
              <a:t> </a:t>
            </a:r>
            <a:r>
              <a:rPr lang="en-GB" sz="1400" dirty="0" err="1"/>
              <a:t>beschreibt</a:t>
            </a:r>
            <a:r>
              <a:rPr lang="en-GB" sz="1400" dirty="0"/>
              <a:t> und </a:t>
            </a:r>
            <a:r>
              <a:rPr lang="en-GB" sz="1400" dirty="0" err="1"/>
              <a:t>darstellt</a:t>
            </a:r>
            <a:r>
              <a:rPr lang="en-GB" sz="1400" dirty="0"/>
              <a:t>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Anwendungen von Flussdiagrammen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Bildung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Produktion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Vertrieb und Marketing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00;p28">
            <a:extLst>
              <a:ext uri="{FF2B5EF4-FFF2-40B4-BE49-F238E27FC236}">
                <a16:creationId xmlns:a16="http://schemas.microsoft.com/office/drawing/2014/main" id="{C614A5A9-28E0-41B8-9C66-41B220AD9A62}"/>
              </a:ext>
            </a:extLst>
          </p:cNvPr>
          <p:cNvSpPr/>
          <p:nvPr/>
        </p:nvSpPr>
        <p:spPr>
          <a:xfrm>
            <a:off x="1330129" y="399373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5;p28">
            <a:extLst>
              <a:ext uri="{FF2B5EF4-FFF2-40B4-BE49-F238E27FC236}">
                <a16:creationId xmlns:a16="http://schemas.microsoft.com/office/drawing/2014/main" id="{26376D5D-841C-411A-975E-97ECC5A1E8B1}"/>
              </a:ext>
            </a:extLst>
          </p:cNvPr>
          <p:cNvSpPr txBox="1">
            <a:spLocks/>
          </p:cNvSpPr>
          <p:nvPr/>
        </p:nvSpPr>
        <p:spPr>
          <a:xfrm>
            <a:off x="1551835" y="417943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GB">
                <a:solidFill>
                  <a:schemeClr val="dk1"/>
                </a:solidFill>
              </a:rPr>
              <a:t>Konstruktion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46" name="Google Shape;411;p28">
            <a:extLst>
              <a:ext uri="{FF2B5EF4-FFF2-40B4-BE49-F238E27FC236}">
                <a16:creationId xmlns:a16="http://schemas.microsoft.com/office/drawing/2014/main" id="{82559F7A-8562-4651-83B1-22A1E77F1FA7}"/>
              </a:ext>
            </a:extLst>
          </p:cNvPr>
          <p:cNvSpPr/>
          <p:nvPr/>
        </p:nvSpPr>
        <p:spPr>
          <a:xfrm>
            <a:off x="813829" y="397228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7" name="Google Shape;416;p28">
            <a:extLst>
              <a:ext uri="{FF2B5EF4-FFF2-40B4-BE49-F238E27FC236}">
                <a16:creationId xmlns:a16="http://schemas.microsoft.com/office/drawing/2014/main" id="{8769FFA5-55C0-478B-BB81-B310ED3C5E27}"/>
              </a:ext>
            </a:extLst>
          </p:cNvPr>
          <p:cNvGrpSpPr/>
          <p:nvPr/>
        </p:nvGrpSpPr>
        <p:grpSpPr>
          <a:xfrm>
            <a:off x="892635" y="4102373"/>
            <a:ext cx="265768" cy="163730"/>
            <a:chOff x="1319675" y="2389025"/>
            <a:chExt cx="2224000" cy="1370125"/>
          </a:xfrm>
        </p:grpSpPr>
        <p:sp>
          <p:nvSpPr>
            <p:cNvPr id="48" name="Google Shape;417;p28">
              <a:extLst>
                <a:ext uri="{FF2B5EF4-FFF2-40B4-BE49-F238E27FC236}">
                  <a16:creationId xmlns:a16="http://schemas.microsoft.com/office/drawing/2014/main" id="{68DB82D8-4E2C-40A6-8AA0-0B78B78BBE42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18;p28">
              <a:extLst>
                <a:ext uri="{FF2B5EF4-FFF2-40B4-BE49-F238E27FC236}">
                  <a16:creationId xmlns:a16="http://schemas.microsoft.com/office/drawing/2014/main" id="{08CC07F7-2461-445A-BB92-08FB2AA7C35E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8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Vorteile und Nachteile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92750" y="1981257"/>
            <a:ext cx="2076000" cy="515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Gut für lineare Prozesse mit geringem Umfang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61268" y="2868119"/>
            <a:ext cx="2244000" cy="552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Fehlerfreies Darstellen von eindimensionalen Prozessen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1575" y="3808850"/>
            <a:ext cx="20760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Gut für die Optimierung einzelner Teilschritten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75250" y="1964813"/>
            <a:ext cx="2076000" cy="5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Schnell unübersichtlich bei Spezialfällen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90546"/>
            <a:ext cx="2076000" cy="5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Parallelisierung nur schwer möglich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01670" y="3693626"/>
            <a:ext cx="2076000" cy="708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Materialflüsse und Produktionsschritte schwer abzubilden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Arten von Flussdiagrammen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4814486" y="359820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Stellen Datenfluss durch die wichtigsten Komponenten eines Systems dar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6885412" y="3601069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Zeigen die internen Kontroll- bzw. Steuermaßnahmen eines Programms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814534" y="3587686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Zeigen Kontroll bzw. Steuermaßnahmen, denen Datenflüsse unterliegen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4473530" y="347650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Systemflussdiagramme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544468" y="348471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Programmablaufpläne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2473591" y="347133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Datenflussdiagramme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2794647" y="3108273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996491" y="1847949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3491542" y="2232332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3147089" y="1980313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3055783" y="1960028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997216" y="185311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4794545" y="311344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5491459" y="223750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5147006" y="198551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5055699" y="196519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6865448" y="310158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7062517" y="184125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562362" y="222564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219507" y="197365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128201" y="195333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3363165" y="2171403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5349442" y="216528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7435587" y="213538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566;p30">
            <a:extLst>
              <a:ext uri="{FF2B5EF4-FFF2-40B4-BE49-F238E27FC236}">
                <a16:creationId xmlns:a16="http://schemas.microsoft.com/office/drawing/2014/main" id="{9F8806AA-8795-403C-9ABB-649B15AAEF96}"/>
              </a:ext>
            </a:extLst>
          </p:cNvPr>
          <p:cNvSpPr txBox="1">
            <a:spLocks/>
          </p:cNvSpPr>
          <p:nvPr/>
        </p:nvSpPr>
        <p:spPr>
          <a:xfrm>
            <a:off x="771301" y="3589359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GB" dirty="0" err="1"/>
              <a:t>Zeigen</a:t>
            </a:r>
            <a:r>
              <a:rPr lang="en-GB" dirty="0"/>
              <a:t>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Kontrollmaßnahmen</a:t>
            </a:r>
            <a:r>
              <a:rPr lang="en-GB" dirty="0"/>
              <a:t> in </a:t>
            </a:r>
            <a:r>
              <a:rPr lang="en-GB" dirty="0" err="1"/>
              <a:t>Bezug</a:t>
            </a:r>
            <a:r>
              <a:rPr lang="en-GB" dirty="0"/>
              <a:t> auf </a:t>
            </a:r>
            <a:r>
              <a:rPr lang="en-GB" dirty="0" err="1"/>
              <a:t>Dokumentenfluss</a:t>
            </a:r>
            <a:endParaRPr lang="en-GB" dirty="0"/>
          </a:p>
        </p:txBody>
      </p:sp>
      <p:sp>
        <p:nvSpPr>
          <p:cNvPr id="41" name="Google Shape;570;p30">
            <a:extLst>
              <a:ext uri="{FF2B5EF4-FFF2-40B4-BE49-F238E27FC236}">
                <a16:creationId xmlns:a16="http://schemas.microsoft.com/office/drawing/2014/main" id="{04C0C393-6386-4173-A248-8A5731C004B9}"/>
              </a:ext>
            </a:extLst>
          </p:cNvPr>
          <p:cNvSpPr/>
          <p:nvPr/>
        </p:nvSpPr>
        <p:spPr>
          <a:xfrm>
            <a:off x="751414" y="310994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71;p30">
            <a:extLst>
              <a:ext uri="{FF2B5EF4-FFF2-40B4-BE49-F238E27FC236}">
                <a16:creationId xmlns:a16="http://schemas.microsoft.com/office/drawing/2014/main" id="{8624867F-3113-4711-AC62-54566838EB4E}"/>
              </a:ext>
            </a:extLst>
          </p:cNvPr>
          <p:cNvSpPr/>
          <p:nvPr/>
        </p:nvSpPr>
        <p:spPr>
          <a:xfrm>
            <a:off x="953258" y="184962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72;p30">
            <a:extLst>
              <a:ext uri="{FF2B5EF4-FFF2-40B4-BE49-F238E27FC236}">
                <a16:creationId xmlns:a16="http://schemas.microsoft.com/office/drawing/2014/main" id="{60409A5C-0EC6-42B7-8906-3722E3004FC1}"/>
              </a:ext>
            </a:extLst>
          </p:cNvPr>
          <p:cNvSpPr/>
          <p:nvPr/>
        </p:nvSpPr>
        <p:spPr>
          <a:xfrm>
            <a:off x="1448309" y="223400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73;p30">
            <a:extLst>
              <a:ext uri="{FF2B5EF4-FFF2-40B4-BE49-F238E27FC236}">
                <a16:creationId xmlns:a16="http://schemas.microsoft.com/office/drawing/2014/main" id="{131200F1-99B2-42EB-9743-8D705A8D5CC6}"/>
              </a:ext>
            </a:extLst>
          </p:cNvPr>
          <p:cNvSpPr/>
          <p:nvPr/>
        </p:nvSpPr>
        <p:spPr>
          <a:xfrm>
            <a:off x="1103856" y="198198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74;p30">
            <a:extLst>
              <a:ext uri="{FF2B5EF4-FFF2-40B4-BE49-F238E27FC236}">
                <a16:creationId xmlns:a16="http://schemas.microsoft.com/office/drawing/2014/main" id="{7BEA87DF-88F3-4B81-8018-9A30D8B721B5}"/>
              </a:ext>
            </a:extLst>
          </p:cNvPr>
          <p:cNvSpPr/>
          <p:nvPr/>
        </p:nvSpPr>
        <p:spPr>
          <a:xfrm>
            <a:off x="1012550" y="196170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585;p30">
            <a:extLst>
              <a:ext uri="{FF2B5EF4-FFF2-40B4-BE49-F238E27FC236}">
                <a16:creationId xmlns:a16="http://schemas.microsoft.com/office/drawing/2014/main" id="{062005F9-CB14-4948-A1C0-86D58A55B1B3}"/>
              </a:ext>
            </a:extLst>
          </p:cNvPr>
          <p:cNvGrpSpPr/>
          <p:nvPr/>
        </p:nvGrpSpPr>
        <p:grpSpPr>
          <a:xfrm>
            <a:off x="1319932" y="2173076"/>
            <a:ext cx="295272" cy="295272"/>
            <a:chOff x="1190625" y="238125"/>
            <a:chExt cx="5226050" cy="5226050"/>
          </a:xfrm>
        </p:grpSpPr>
        <p:sp>
          <p:nvSpPr>
            <p:cNvPr id="47" name="Google Shape;586;p30">
              <a:extLst>
                <a:ext uri="{FF2B5EF4-FFF2-40B4-BE49-F238E27FC236}">
                  <a16:creationId xmlns:a16="http://schemas.microsoft.com/office/drawing/2014/main" id="{A2D447FB-293D-4099-9E0E-B800689F71B7}"/>
                </a:ext>
              </a:extLst>
            </p:cNvPr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7;p30">
              <a:extLst>
                <a:ext uri="{FF2B5EF4-FFF2-40B4-BE49-F238E27FC236}">
                  <a16:creationId xmlns:a16="http://schemas.microsoft.com/office/drawing/2014/main" id="{0A2174D0-62E1-41F8-B210-5AF0BDE7F0C0}"/>
                </a:ext>
              </a:extLst>
            </p:cNvPr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8;p30">
              <a:extLst>
                <a:ext uri="{FF2B5EF4-FFF2-40B4-BE49-F238E27FC236}">
                  <a16:creationId xmlns:a16="http://schemas.microsoft.com/office/drawing/2014/main" id="{1209A5F1-1C95-4F53-8959-B0F065DD7BE1}"/>
                </a:ext>
              </a:extLst>
            </p:cNvPr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9;p30">
              <a:extLst>
                <a:ext uri="{FF2B5EF4-FFF2-40B4-BE49-F238E27FC236}">
                  <a16:creationId xmlns:a16="http://schemas.microsoft.com/office/drawing/2014/main" id="{A0D824DB-7130-4A88-A7D4-76EBE19E4364}"/>
                </a:ext>
              </a:extLst>
            </p:cNvPr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0;p30">
              <a:extLst>
                <a:ext uri="{FF2B5EF4-FFF2-40B4-BE49-F238E27FC236}">
                  <a16:creationId xmlns:a16="http://schemas.microsoft.com/office/drawing/2014/main" id="{A216D5C7-0982-4F45-B2AD-7E246DDF6569}"/>
                </a:ext>
              </a:extLst>
            </p:cNvPr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1;p30">
              <a:extLst>
                <a:ext uri="{FF2B5EF4-FFF2-40B4-BE49-F238E27FC236}">
                  <a16:creationId xmlns:a16="http://schemas.microsoft.com/office/drawing/2014/main" id="{CCE6FB1E-E7B8-4AD9-94C3-3DE0B80FFD25}"/>
                </a:ext>
              </a:extLst>
            </p:cNvPr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69;p30">
            <a:extLst>
              <a:ext uri="{FF2B5EF4-FFF2-40B4-BE49-F238E27FC236}">
                <a16:creationId xmlns:a16="http://schemas.microsoft.com/office/drawing/2014/main" id="{DBDF7E5D-952E-45A1-8866-8806F13342D7}"/>
              </a:ext>
            </a:extLst>
          </p:cNvPr>
          <p:cNvSpPr txBox="1">
            <a:spLocks/>
          </p:cNvSpPr>
          <p:nvPr/>
        </p:nvSpPr>
        <p:spPr>
          <a:xfrm>
            <a:off x="430358" y="347300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GB" sz="900" dirty="0" err="1"/>
              <a:t>Dokumentenflussdiagramme</a:t>
            </a:r>
            <a:endParaRPr lang="en-GB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named after the Roman messenger god, Mercury.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C421F4-5B29-40F8-9B84-4CF5BED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44558" cy="51751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311846B-0022-4D94-99D5-93A5BC4B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26" y="2858"/>
            <a:ext cx="4547768" cy="51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Beispiel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456513" y="2697607"/>
            <a:ext cx="35304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 diesen Flussdiagramm sieht man eine vereinfachte Software-Abfrage, die gerade bearbeitet wird.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36C3672-4645-44E5-AC6F-552163FE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87" y="0"/>
            <a:ext cx="43657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38080" y="200787"/>
            <a:ext cx="8442623" cy="426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de-AT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AT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Ablaufdiagramm für das Führen eines Telefongesprächs ist zu erstellen. Es gibt die folgenden Tätigkeiten und Abfragen: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+mj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586FC2-6842-41D4-966E-67AE4DE90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5764" y="6431420"/>
            <a:ext cx="3530400" cy="606600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0DEC44-8D30-4C1F-A145-48304459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5" y="1903095"/>
            <a:ext cx="5775274" cy="30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Lösung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B889FEE8-DDF5-4DC6-932A-1B09F929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308" y="5855335"/>
            <a:ext cx="3457500" cy="1420500"/>
          </a:xfrm>
        </p:spPr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E4510B-1A04-4A95-B725-963ED49D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015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740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Impact</vt:lpstr>
      <vt:lpstr>Roboto Light</vt:lpstr>
      <vt:lpstr>Roboto Mono Thin</vt:lpstr>
      <vt:lpstr>Times New Roman</vt:lpstr>
      <vt:lpstr>Bree Serif</vt:lpstr>
      <vt:lpstr>Roboto Black</vt:lpstr>
      <vt:lpstr>Arial</vt:lpstr>
      <vt:lpstr>WEB PROPOSAL</vt:lpstr>
      <vt:lpstr>Flussdiagramme</vt:lpstr>
      <vt:lpstr>Was ist ein Flussdiagramm</vt:lpstr>
      <vt:lpstr>Anwendungen von Flussdiagrammen</vt:lpstr>
      <vt:lpstr>Vorteile und Nachteile</vt:lpstr>
      <vt:lpstr>Arten von Flussdiagrammen</vt:lpstr>
      <vt:lpstr>OUR COMPANY</vt:lpstr>
      <vt:lpstr>Beispiel</vt:lpstr>
      <vt:lpstr>PowerPoint-Präsentation</vt:lpstr>
      <vt:lpstr>Lösung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Flussdiagramme</dc:title>
  <cp:lastModifiedBy>Thalbauer Jonathan</cp:lastModifiedBy>
  <cp:revision>6</cp:revision>
  <dcterms:modified xsi:type="dcterms:W3CDTF">2022-04-24T19:40:30Z</dcterms:modified>
</cp:coreProperties>
</file>