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36"/>
  </p:notesMasterIdLst>
  <p:handoutMasterIdLst>
    <p:handoutMasterId r:id="rId37"/>
  </p:handoutMasterIdLst>
  <p:sldIdLst>
    <p:sldId id="257" r:id="rId5"/>
    <p:sldId id="260" r:id="rId6"/>
    <p:sldId id="283" r:id="rId7"/>
    <p:sldId id="263" r:id="rId8"/>
    <p:sldId id="264" r:id="rId9"/>
    <p:sldId id="286" r:id="rId10"/>
    <p:sldId id="282" r:id="rId11"/>
    <p:sldId id="284" r:id="rId12"/>
    <p:sldId id="287" r:id="rId13"/>
    <p:sldId id="265" r:id="rId14"/>
    <p:sldId id="259" r:id="rId15"/>
    <p:sldId id="258" r:id="rId16"/>
    <p:sldId id="261" r:id="rId17"/>
    <p:sldId id="262" r:id="rId18"/>
    <p:sldId id="266" r:id="rId19"/>
    <p:sldId id="272" r:id="rId20"/>
    <p:sldId id="281" r:id="rId21"/>
    <p:sldId id="267" r:id="rId22"/>
    <p:sldId id="268" r:id="rId23"/>
    <p:sldId id="270" r:id="rId24"/>
    <p:sldId id="269" r:id="rId25"/>
    <p:sldId id="274" r:id="rId26"/>
    <p:sldId id="271" r:id="rId27"/>
    <p:sldId id="275" r:id="rId28"/>
    <p:sldId id="276" r:id="rId29"/>
    <p:sldId id="277" r:id="rId30"/>
    <p:sldId id="278" r:id="rId31"/>
    <p:sldId id="285" r:id="rId32"/>
    <p:sldId id="273" r:id="rId33"/>
    <p:sldId id="279" r:id="rId34"/>
    <p:sldId id="2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FEE"/>
    <a:srgbClr val="EFEFEF"/>
    <a:srgbClr val="F4F5FA"/>
    <a:srgbClr val="BAC4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304" autoAdjust="0"/>
  </p:normalViewPr>
  <p:slideViewPr>
    <p:cSldViewPr snapToGrid="0">
      <p:cViewPr varScale="1">
        <p:scale>
          <a:sx n="68" d="100"/>
          <a:sy n="68" d="100"/>
        </p:scale>
        <p:origin x="629" y="53"/>
      </p:cViewPr>
      <p:guideLst/>
    </p:cSldViewPr>
  </p:slideViewPr>
  <p:notesTextViewPr>
    <p:cViewPr>
      <p:scale>
        <a:sx n="1" d="1"/>
        <a:sy n="1" d="1"/>
      </p:scale>
      <p:origin x="0" y="0"/>
    </p:cViewPr>
  </p:notesTextViewPr>
  <p:notesViewPr>
    <p:cSldViewPr snapToGrid="0">
      <p:cViewPr varScale="1">
        <p:scale>
          <a:sx n="64" d="100"/>
          <a:sy n="64" d="100"/>
        </p:scale>
        <p:origin x="3115"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6/13/2022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things I learned.  </a:t>
            </a:r>
            <a:r>
              <a:rPr lang="en-US" dirty="0" err="1"/>
              <a:t>Chuncking</a:t>
            </a:r>
            <a:r>
              <a:rPr lang="en-US" dirty="0"/>
              <a:t> is key for getting big sets of data from an API w/o errors and waiting tens of minutes.</a:t>
            </a:r>
          </a:p>
        </p:txBody>
      </p:sp>
      <p:sp>
        <p:nvSpPr>
          <p:cNvPr id="4" name="Slide Number Placeholder 3"/>
          <p:cNvSpPr>
            <a:spLocks noGrp="1"/>
          </p:cNvSpPr>
          <p:nvPr>
            <p:ph type="sldNum" sz="quarter" idx="5"/>
          </p:nvPr>
        </p:nvSpPr>
        <p:spPr/>
        <p:txBody>
          <a:bodyPr/>
          <a:lstStyle/>
          <a:p>
            <a:fld id="{96E6A182-AF03-4CC8-94DC-C0726DF52A64}" type="slidenum">
              <a:rPr lang="en-US" smtClean="0"/>
              <a:t>8</a:t>
            </a:fld>
            <a:endParaRPr lang="en-US"/>
          </a:p>
        </p:txBody>
      </p:sp>
    </p:spTree>
    <p:extLst>
      <p:ext uri="{BB962C8B-B14F-4D97-AF65-F5344CB8AC3E}">
        <p14:creationId xmlns:p14="http://schemas.microsoft.com/office/powerpoint/2010/main" val="126035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6A182-AF03-4CC8-94DC-C0726DF52A64}" type="slidenum">
              <a:rPr lang="en-US" smtClean="0"/>
              <a:t>9</a:t>
            </a:fld>
            <a:endParaRPr lang="en-US"/>
          </a:p>
        </p:txBody>
      </p:sp>
    </p:spTree>
    <p:extLst>
      <p:ext uri="{BB962C8B-B14F-4D97-AF65-F5344CB8AC3E}">
        <p14:creationId xmlns:p14="http://schemas.microsoft.com/office/powerpoint/2010/main" val="4232451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Legends are cut off</a:t>
            </a:r>
          </a:p>
          <a:p>
            <a:r>
              <a:rPr lang="en-US" dirty="0"/>
              <a:t>Fix them or replace them with text</a:t>
            </a:r>
          </a:p>
        </p:txBody>
      </p:sp>
      <p:sp>
        <p:nvSpPr>
          <p:cNvPr id="4" name="Slide Number Placeholder 3"/>
          <p:cNvSpPr>
            <a:spLocks noGrp="1"/>
          </p:cNvSpPr>
          <p:nvPr>
            <p:ph type="sldNum" sz="quarter" idx="5"/>
          </p:nvPr>
        </p:nvSpPr>
        <p:spPr/>
        <p:txBody>
          <a:bodyPr/>
          <a:lstStyle/>
          <a:p>
            <a:fld id="{96E6A182-AF03-4CC8-94DC-C0726DF52A64}" type="slidenum">
              <a:rPr lang="en-US" smtClean="0"/>
              <a:t>15</a:t>
            </a:fld>
            <a:endParaRPr lang="en-US"/>
          </a:p>
        </p:txBody>
      </p:sp>
    </p:spTree>
    <p:extLst>
      <p:ext uri="{BB962C8B-B14F-4D97-AF65-F5344CB8AC3E}">
        <p14:creationId xmlns:p14="http://schemas.microsoft.com/office/powerpoint/2010/main" val="4176759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6A182-AF03-4CC8-94DC-C0726DF52A64}" type="slidenum">
              <a:rPr lang="en-US" smtClean="0"/>
              <a:t>16</a:t>
            </a:fld>
            <a:endParaRPr lang="en-US"/>
          </a:p>
        </p:txBody>
      </p:sp>
    </p:spTree>
    <p:extLst>
      <p:ext uri="{BB962C8B-B14F-4D97-AF65-F5344CB8AC3E}">
        <p14:creationId xmlns:p14="http://schemas.microsoft.com/office/powerpoint/2010/main" val="1763626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that Grouping has to do with Population size.</a:t>
            </a:r>
          </a:p>
          <a:p>
            <a:endParaRPr lang="en-US" dirty="0"/>
          </a:p>
          <a:p>
            <a:r>
              <a:rPr lang="en-US" dirty="0"/>
              <a:t>Maybe have a zoomed in version w/o Alaska and Hawaii?</a:t>
            </a:r>
          </a:p>
        </p:txBody>
      </p:sp>
      <p:sp>
        <p:nvSpPr>
          <p:cNvPr id="4" name="Slide Number Placeholder 3"/>
          <p:cNvSpPr>
            <a:spLocks noGrp="1"/>
          </p:cNvSpPr>
          <p:nvPr>
            <p:ph type="sldNum" sz="quarter" idx="5"/>
          </p:nvPr>
        </p:nvSpPr>
        <p:spPr/>
        <p:txBody>
          <a:bodyPr/>
          <a:lstStyle/>
          <a:p>
            <a:fld id="{96E6A182-AF03-4CC8-94DC-C0726DF52A64}" type="slidenum">
              <a:rPr lang="en-US" smtClean="0"/>
              <a:t>19</a:t>
            </a:fld>
            <a:endParaRPr lang="en-US"/>
          </a:p>
        </p:txBody>
      </p:sp>
    </p:spTree>
    <p:extLst>
      <p:ext uri="{BB962C8B-B14F-4D97-AF65-F5344CB8AC3E}">
        <p14:creationId xmlns:p14="http://schemas.microsoft.com/office/powerpoint/2010/main" val="3876218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Grouping has to do with Population size.</a:t>
            </a:r>
          </a:p>
          <a:p>
            <a:endParaRPr lang="en-US" dirty="0"/>
          </a:p>
          <a:p>
            <a:r>
              <a:rPr lang="en-US" dirty="0"/>
              <a:t>Percentage of deaths by population is skewed.  There appears to be an error in number of cases per population, perhaps in these small counties either there is poor reporting of the number of residents or individuals are counted more than once.  </a:t>
            </a:r>
          </a:p>
          <a:p>
            <a:endParaRPr lang="en-US" dirty="0"/>
          </a:p>
          <a:p>
            <a:r>
              <a:rPr lang="en-US" dirty="0"/>
              <a:t>Either way the smaller counties and ones in the more southern and central American States are struggling more with COVID</a:t>
            </a:r>
          </a:p>
        </p:txBody>
      </p:sp>
      <p:sp>
        <p:nvSpPr>
          <p:cNvPr id="4" name="Slide Number Placeholder 3"/>
          <p:cNvSpPr>
            <a:spLocks noGrp="1"/>
          </p:cNvSpPr>
          <p:nvPr>
            <p:ph type="sldNum" sz="quarter" idx="5"/>
          </p:nvPr>
        </p:nvSpPr>
        <p:spPr/>
        <p:txBody>
          <a:bodyPr/>
          <a:lstStyle/>
          <a:p>
            <a:fld id="{96E6A182-AF03-4CC8-94DC-C0726DF52A64}" type="slidenum">
              <a:rPr lang="en-US" smtClean="0"/>
              <a:t>20</a:t>
            </a:fld>
            <a:endParaRPr lang="en-US"/>
          </a:p>
        </p:txBody>
      </p:sp>
    </p:spTree>
    <p:extLst>
      <p:ext uri="{BB962C8B-B14F-4D97-AF65-F5344CB8AC3E}">
        <p14:creationId xmlns:p14="http://schemas.microsoft.com/office/powerpoint/2010/main" val="1275608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States don’t align with the images that I’ve found.</a:t>
            </a:r>
          </a:p>
        </p:txBody>
      </p:sp>
      <p:sp>
        <p:nvSpPr>
          <p:cNvPr id="4" name="Slide Number Placeholder 3"/>
          <p:cNvSpPr>
            <a:spLocks noGrp="1"/>
          </p:cNvSpPr>
          <p:nvPr>
            <p:ph type="sldNum" sz="quarter" idx="5"/>
          </p:nvPr>
        </p:nvSpPr>
        <p:spPr/>
        <p:txBody>
          <a:bodyPr/>
          <a:lstStyle/>
          <a:p>
            <a:fld id="{96E6A182-AF03-4CC8-94DC-C0726DF52A64}" type="slidenum">
              <a:rPr lang="en-US" smtClean="0"/>
              <a:t>21</a:t>
            </a:fld>
            <a:endParaRPr lang="en-US"/>
          </a:p>
        </p:txBody>
      </p:sp>
    </p:spTree>
    <p:extLst>
      <p:ext uri="{BB962C8B-B14F-4D97-AF65-F5344CB8AC3E}">
        <p14:creationId xmlns:p14="http://schemas.microsoft.com/office/powerpoint/2010/main" val="2615157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6/13/2022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6/13/2022</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blog.okfn.org/2020/04/16/coronavirus-why-an-open-future-has-never-been-more-important/" TargetMode="External"/><Relationship Id="rId5" Type="http://schemas.openxmlformats.org/officeDocument/2006/relationships/image" Target="../media/image3.jpeg"/><Relationship Id="rId4" Type="http://schemas.openxmlformats.org/officeDocument/2006/relationships/hyperlink" Target="https://web.stevens.edu/hfslwiki/index.php?title=File:Us_map.p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fermentationwineblog.com/2019/06/in-wine-law-be-careful-what-you-do-not-ask-for/" TargetMode="External"/><Relationship Id="rId5" Type="http://schemas.openxmlformats.org/officeDocument/2006/relationships/image" Target="../media/image5.png"/><Relationship Id="rId4" Type="http://schemas.openxmlformats.org/officeDocument/2006/relationships/hyperlink" Target="https://mandelman.ml-implode.com/2012/05/california-foreclosure-help-from-mandelman-matters-start-her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solidFill>
                  <a:schemeClr val="bg1">
                    <a:lumMod val="75000"/>
                    <a:lumOff val="25000"/>
                  </a:schemeClr>
                </a:solidFill>
                <a:effectLst>
                  <a:outerShdw blurRad="38100" dist="38100" dir="2700000" algn="tl">
                    <a:srgbClr val="000000">
                      <a:alpha val="43137"/>
                    </a:srgbClr>
                  </a:outerShdw>
                </a:effectLst>
              </a:rPr>
              <a:t>An investigation into the risk of Covid 19 associated deaths within the United States of America</a:t>
            </a:r>
          </a:p>
        </p:txBody>
      </p:sp>
      <p:sp>
        <p:nvSpPr>
          <p:cNvPr id="2" name="Title 1"/>
          <p:cNvSpPr>
            <a:spLocks noGrp="1"/>
          </p:cNvSpPr>
          <p:nvPr>
            <p:ph type="ctrTitle"/>
          </p:nvPr>
        </p:nvSpPr>
        <p:spPr/>
        <p:txBody>
          <a:bodyPr/>
          <a:lstStyle/>
          <a:p>
            <a:r>
              <a:rPr lang="en-US" dirty="0">
                <a:effectLst/>
              </a:rPr>
              <a:t>COVID-19 in the USA</a:t>
            </a:r>
          </a:p>
        </p:txBody>
      </p:sp>
      <p:pic>
        <p:nvPicPr>
          <p:cNvPr id="5" name="Picture 4">
            <a:extLst>
              <a:ext uri="{FF2B5EF4-FFF2-40B4-BE49-F238E27FC236}">
                <a16:creationId xmlns:a16="http://schemas.microsoft.com/office/drawing/2014/main" id="{25A6AA62-6392-49A6-A736-A219E3FC233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3739657"/>
            <a:ext cx="3330861" cy="2068777"/>
          </a:xfrm>
          <a:prstGeom prst="rect">
            <a:avLst/>
          </a:prstGeom>
        </p:spPr>
      </p:pic>
      <p:pic>
        <p:nvPicPr>
          <p:cNvPr id="8" name="Picture 7">
            <a:extLst>
              <a:ext uri="{FF2B5EF4-FFF2-40B4-BE49-F238E27FC236}">
                <a16:creationId xmlns:a16="http://schemas.microsoft.com/office/drawing/2014/main" id="{E88B7E0B-0937-432C-A170-A2D999EF151C}"/>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717225" y="4276131"/>
            <a:ext cx="1006397" cy="995831"/>
          </a:xfrm>
          <a:prstGeom prst="rect">
            <a:avLst/>
          </a:prstGeom>
          <a:noFill/>
        </p:spPr>
      </p:pic>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0C0C23-ED94-4758-AB31-D8BE9FABD45C}"/>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48D2DD78-D1F4-4773-B1D0-8EE32F1FECB1}"/>
              </a:ext>
            </a:extLst>
          </p:cNvPr>
          <p:cNvSpPr>
            <a:spLocks noGrp="1"/>
          </p:cNvSpPr>
          <p:nvPr>
            <p:ph type="title"/>
          </p:nvPr>
        </p:nvSpPr>
        <p:spPr/>
        <p:txBody>
          <a:bodyPr/>
          <a:lstStyle/>
          <a:p>
            <a:r>
              <a:rPr lang="en-US" dirty="0"/>
              <a:t>Exploratory analysis</a:t>
            </a:r>
          </a:p>
        </p:txBody>
      </p:sp>
    </p:spTree>
    <p:extLst>
      <p:ext uri="{BB962C8B-B14F-4D97-AF65-F5344CB8AC3E}">
        <p14:creationId xmlns:p14="http://schemas.microsoft.com/office/powerpoint/2010/main" val="336403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1BC979-753E-4F2D-BCD5-01C42C871DF6}"/>
              </a:ext>
            </a:extLst>
          </p:cNvPr>
          <p:cNvSpPr>
            <a:spLocks noGrp="1"/>
          </p:cNvSpPr>
          <p:nvPr>
            <p:ph type="title"/>
          </p:nvPr>
        </p:nvSpPr>
        <p:spPr/>
        <p:txBody>
          <a:bodyPr/>
          <a:lstStyle/>
          <a:p>
            <a:r>
              <a:rPr lang="en-US" dirty="0"/>
              <a:t>California vs Florida</a:t>
            </a:r>
          </a:p>
        </p:txBody>
      </p:sp>
      <p:sp>
        <p:nvSpPr>
          <p:cNvPr id="6" name="TextBox 5">
            <a:extLst>
              <a:ext uri="{FF2B5EF4-FFF2-40B4-BE49-F238E27FC236}">
                <a16:creationId xmlns:a16="http://schemas.microsoft.com/office/drawing/2014/main" id="{FFE78A5B-9FA0-4C5E-AB76-38AAF2C02188}"/>
              </a:ext>
            </a:extLst>
          </p:cNvPr>
          <p:cNvSpPr txBox="1"/>
          <p:nvPr/>
        </p:nvSpPr>
        <p:spPr>
          <a:xfrm>
            <a:off x="10232136" y="2103120"/>
            <a:ext cx="1767407" cy="923330"/>
          </a:xfrm>
          <a:prstGeom prst="rect">
            <a:avLst/>
          </a:prstGeom>
          <a:noFill/>
        </p:spPr>
        <p:txBody>
          <a:bodyPr wrap="none" rtlCol="0">
            <a:spAutoFit/>
          </a:bodyPr>
          <a:lstStyle/>
          <a:p>
            <a:r>
              <a:rPr lang="en-US" b="1" dirty="0">
                <a:solidFill>
                  <a:schemeClr val="bg1"/>
                </a:solidFill>
              </a:rPr>
              <a:t>But Populations:</a:t>
            </a:r>
          </a:p>
          <a:p>
            <a:r>
              <a:rPr lang="en-US" dirty="0">
                <a:solidFill>
                  <a:schemeClr val="bg1"/>
                </a:solidFill>
              </a:rPr>
              <a:t>CA = 39.5 Million</a:t>
            </a:r>
          </a:p>
          <a:p>
            <a:r>
              <a:rPr lang="en-US" dirty="0">
                <a:solidFill>
                  <a:schemeClr val="bg1"/>
                </a:solidFill>
              </a:rPr>
              <a:t>FL = 21.5 Million</a:t>
            </a:r>
          </a:p>
        </p:txBody>
      </p:sp>
      <p:pic>
        <p:nvPicPr>
          <p:cNvPr id="14" name="Content Placeholder 13">
            <a:extLst>
              <a:ext uri="{FF2B5EF4-FFF2-40B4-BE49-F238E27FC236}">
                <a16:creationId xmlns:a16="http://schemas.microsoft.com/office/drawing/2014/main" id="{3150B81F-B290-4364-ADBA-E527DA2047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264" y="536640"/>
            <a:ext cx="10094976" cy="6729984"/>
          </a:xfrm>
        </p:spPr>
      </p:pic>
    </p:spTree>
    <p:extLst>
      <p:ext uri="{BB962C8B-B14F-4D97-AF65-F5344CB8AC3E}">
        <p14:creationId xmlns:p14="http://schemas.microsoft.com/office/powerpoint/2010/main" val="66676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55F37B-40DC-4DAD-900E-0E20EC2C8A9F}"/>
              </a:ext>
            </a:extLst>
          </p:cNvPr>
          <p:cNvSpPr>
            <a:spLocks noGrp="1"/>
          </p:cNvSpPr>
          <p:nvPr>
            <p:ph type="title"/>
          </p:nvPr>
        </p:nvSpPr>
        <p:spPr>
          <a:xfrm>
            <a:off x="609600" y="9462"/>
            <a:ext cx="10972800" cy="1143000"/>
          </a:xfrm>
        </p:spPr>
        <p:txBody>
          <a:bodyPr/>
          <a:lstStyle/>
          <a:p>
            <a:r>
              <a:rPr lang="en-US" dirty="0"/>
              <a:t>Total Cases of COVID 19 CA vs FL by Population</a:t>
            </a:r>
          </a:p>
        </p:txBody>
      </p:sp>
      <p:pic>
        <p:nvPicPr>
          <p:cNvPr id="13" name="Content Placeholder 12">
            <a:extLst>
              <a:ext uri="{FF2B5EF4-FFF2-40B4-BE49-F238E27FC236}">
                <a16:creationId xmlns:a16="http://schemas.microsoft.com/office/drawing/2014/main" id="{A36CA53E-8A25-44AC-9C00-3AF72CD343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871"/>
          <a:stretch/>
        </p:blipFill>
        <p:spPr>
          <a:xfrm>
            <a:off x="609600" y="923544"/>
            <a:ext cx="10972800" cy="6666294"/>
          </a:xfrm>
        </p:spPr>
      </p:pic>
      <p:sp>
        <p:nvSpPr>
          <p:cNvPr id="14" name="TextBox 13">
            <a:extLst>
              <a:ext uri="{FF2B5EF4-FFF2-40B4-BE49-F238E27FC236}">
                <a16:creationId xmlns:a16="http://schemas.microsoft.com/office/drawing/2014/main" id="{AF194D59-27A4-455F-966D-658892851B82}"/>
              </a:ext>
            </a:extLst>
          </p:cNvPr>
          <p:cNvSpPr txBox="1"/>
          <p:nvPr/>
        </p:nvSpPr>
        <p:spPr>
          <a:xfrm rot="20059377">
            <a:off x="4684303" y="2355853"/>
            <a:ext cx="1545808" cy="923330"/>
          </a:xfrm>
          <a:prstGeom prst="rect">
            <a:avLst/>
          </a:prstGeom>
          <a:noFill/>
        </p:spPr>
        <p:txBody>
          <a:bodyPr wrap="none" rtlCol="0">
            <a:spAutoFit/>
          </a:bodyPr>
          <a:lstStyle/>
          <a:p>
            <a:r>
              <a:rPr lang="en-US" dirty="0">
                <a:solidFill>
                  <a:schemeClr val="accent5"/>
                </a:solidFill>
              </a:rPr>
              <a:t>Per pop CA</a:t>
            </a:r>
          </a:p>
          <a:p>
            <a:r>
              <a:rPr lang="en-US" dirty="0">
                <a:solidFill>
                  <a:schemeClr val="accent5"/>
                </a:solidFill>
              </a:rPr>
              <a:t>Appears to be </a:t>
            </a:r>
          </a:p>
          <a:p>
            <a:r>
              <a:rPr lang="en-US" dirty="0">
                <a:solidFill>
                  <a:schemeClr val="accent5"/>
                </a:solidFill>
              </a:rPr>
              <a:t>Doing better</a:t>
            </a:r>
          </a:p>
        </p:txBody>
      </p:sp>
    </p:spTree>
    <p:extLst>
      <p:ext uri="{BB962C8B-B14F-4D97-AF65-F5344CB8AC3E}">
        <p14:creationId xmlns:p14="http://schemas.microsoft.com/office/powerpoint/2010/main" val="165023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55F37B-40DC-4DAD-900E-0E20EC2C8A9F}"/>
              </a:ext>
            </a:extLst>
          </p:cNvPr>
          <p:cNvSpPr>
            <a:spLocks noGrp="1"/>
          </p:cNvSpPr>
          <p:nvPr>
            <p:ph type="title"/>
          </p:nvPr>
        </p:nvSpPr>
        <p:spPr>
          <a:xfrm>
            <a:off x="609600" y="9462"/>
            <a:ext cx="10972800" cy="1143000"/>
          </a:xfrm>
        </p:spPr>
        <p:txBody>
          <a:bodyPr/>
          <a:lstStyle/>
          <a:p>
            <a:r>
              <a:rPr lang="en-US" dirty="0"/>
              <a:t>Total Deaths in CA vs FL by Population</a:t>
            </a:r>
          </a:p>
        </p:txBody>
      </p:sp>
      <p:pic>
        <p:nvPicPr>
          <p:cNvPr id="13" name="Content Placeholder 12">
            <a:extLst>
              <a:ext uri="{FF2B5EF4-FFF2-40B4-BE49-F238E27FC236}">
                <a16:creationId xmlns:a16="http://schemas.microsoft.com/office/drawing/2014/main" id="{A36CA53E-8A25-44AC-9C00-3AF72CD343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996"/>
          <a:stretch/>
        </p:blipFill>
        <p:spPr>
          <a:xfrm>
            <a:off x="609601" y="969264"/>
            <a:ext cx="10972799" cy="6583998"/>
          </a:xfrm>
        </p:spPr>
      </p:pic>
      <p:sp>
        <p:nvSpPr>
          <p:cNvPr id="4" name="TextBox 3">
            <a:extLst>
              <a:ext uri="{FF2B5EF4-FFF2-40B4-BE49-F238E27FC236}">
                <a16:creationId xmlns:a16="http://schemas.microsoft.com/office/drawing/2014/main" id="{2E50E3C7-15B2-4674-8749-851E02759BDF}"/>
              </a:ext>
            </a:extLst>
          </p:cNvPr>
          <p:cNvSpPr txBox="1"/>
          <p:nvPr/>
        </p:nvSpPr>
        <p:spPr>
          <a:xfrm rot="20059377">
            <a:off x="4350180" y="2355854"/>
            <a:ext cx="2214068" cy="923330"/>
          </a:xfrm>
          <a:prstGeom prst="rect">
            <a:avLst/>
          </a:prstGeom>
          <a:noFill/>
        </p:spPr>
        <p:txBody>
          <a:bodyPr wrap="none" rtlCol="0">
            <a:spAutoFit/>
          </a:bodyPr>
          <a:lstStyle/>
          <a:p>
            <a:r>
              <a:rPr lang="en-US" dirty="0">
                <a:solidFill>
                  <a:schemeClr val="accent5"/>
                </a:solidFill>
              </a:rPr>
              <a:t>150% more deaths </a:t>
            </a:r>
          </a:p>
          <a:p>
            <a:r>
              <a:rPr lang="en-US" dirty="0">
                <a:solidFill>
                  <a:schemeClr val="accent5"/>
                </a:solidFill>
              </a:rPr>
              <a:t>In FL per 1000 people</a:t>
            </a:r>
          </a:p>
          <a:p>
            <a:r>
              <a:rPr lang="en-US" dirty="0">
                <a:solidFill>
                  <a:schemeClr val="accent5"/>
                </a:solidFill>
              </a:rPr>
              <a:t>Than in CA</a:t>
            </a:r>
          </a:p>
        </p:txBody>
      </p:sp>
    </p:spTree>
    <p:extLst>
      <p:ext uri="{BB962C8B-B14F-4D97-AF65-F5344CB8AC3E}">
        <p14:creationId xmlns:p14="http://schemas.microsoft.com/office/powerpoint/2010/main" val="423432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E9BACA3-81DC-4245-8191-4292AB0EB894}"/>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9890" t="9231" r="9432" b="7132"/>
          <a:stretch/>
        </p:blipFill>
        <p:spPr>
          <a:xfrm>
            <a:off x="0" y="2540000"/>
            <a:ext cx="6086109" cy="4206240"/>
          </a:xfrm>
        </p:spPr>
      </p:pic>
      <p:pic>
        <p:nvPicPr>
          <p:cNvPr id="7" name="Content Placeholder 6">
            <a:extLst>
              <a:ext uri="{FF2B5EF4-FFF2-40B4-BE49-F238E27FC236}">
                <a16:creationId xmlns:a16="http://schemas.microsoft.com/office/drawing/2014/main" id="{B73E2A69-5346-4422-B03B-2C09D025C29E}"/>
              </a:ext>
            </a:extLst>
          </p:cNvPr>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7494" t="9231" r="9799" b="7132"/>
          <a:stretch/>
        </p:blipFill>
        <p:spPr>
          <a:xfrm>
            <a:off x="5952744" y="2540000"/>
            <a:ext cx="6239256" cy="4206240"/>
          </a:xfrm>
        </p:spPr>
      </p:pic>
      <p:sp>
        <p:nvSpPr>
          <p:cNvPr id="3" name="Title 2">
            <a:extLst>
              <a:ext uri="{FF2B5EF4-FFF2-40B4-BE49-F238E27FC236}">
                <a16:creationId xmlns:a16="http://schemas.microsoft.com/office/drawing/2014/main" id="{3C6B0101-3E6B-4800-9941-381347B6583E}"/>
              </a:ext>
            </a:extLst>
          </p:cNvPr>
          <p:cNvSpPr>
            <a:spLocks noGrp="1"/>
          </p:cNvSpPr>
          <p:nvPr>
            <p:ph type="title"/>
          </p:nvPr>
        </p:nvSpPr>
        <p:spPr/>
        <p:txBody>
          <a:bodyPr>
            <a:normAutofit fontScale="90000"/>
          </a:bodyPr>
          <a:lstStyle/>
          <a:p>
            <a:r>
              <a:rPr lang="en-US" dirty="0"/>
              <a:t>Daily Tally of Cases and Deaths </a:t>
            </a:r>
            <a:br>
              <a:rPr lang="en-US" dirty="0"/>
            </a:br>
            <a:r>
              <a:rPr lang="en-US" dirty="0"/>
              <a:t>California vs Florida per 1000 Residents </a:t>
            </a:r>
          </a:p>
        </p:txBody>
      </p:sp>
      <p:grpSp>
        <p:nvGrpSpPr>
          <p:cNvPr id="39" name="Group 38">
            <a:extLst>
              <a:ext uri="{FF2B5EF4-FFF2-40B4-BE49-F238E27FC236}">
                <a16:creationId xmlns:a16="http://schemas.microsoft.com/office/drawing/2014/main" id="{63E92D60-219A-41D4-86DF-3CC6008E62A1}"/>
              </a:ext>
            </a:extLst>
          </p:cNvPr>
          <p:cNvGrpSpPr/>
          <p:nvPr/>
        </p:nvGrpSpPr>
        <p:grpSpPr>
          <a:xfrm>
            <a:off x="556738" y="3687090"/>
            <a:ext cx="6437900" cy="2293086"/>
            <a:chOff x="556738" y="3687090"/>
            <a:chExt cx="6437900" cy="2293086"/>
          </a:xfrm>
        </p:grpSpPr>
        <p:grpSp>
          <p:nvGrpSpPr>
            <p:cNvPr id="2" name="Group 1">
              <a:extLst>
                <a:ext uri="{FF2B5EF4-FFF2-40B4-BE49-F238E27FC236}">
                  <a16:creationId xmlns:a16="http://schemas.microsoft.com/office/drawing/2014/main" id="{C3460F79-0D0F-42D6-9B0E-18A12D6632A4}"/>
                </a:ext>
              </a:extLst>
            </p:cNvPr>
            <p:cNvGrpSpPr/>
            <p:nvPr/>
          </p:nvGrpSpPr>
          <p:grpSpPr>
            <a:xfrm>
              <a:off x="556738" y="3909594"/>
              <a:ext cx="369332" cy="2070582"/>
              <a:chOff x="556738" y="3909594"/>
              <a:chExt cx="369332" cy="2070582"/>
            </a:xfrm>
          </p:grpSpPr>
          <p:cxnSp>
            <p:nvCxnSpPr>
              <p:cNvPr id="11" name="Straight Arrow Connector 10">
                <a:extLst>
                  <a:ext uri="{FF2B5EF4-FFF2-40B4-BE49-F238E27FC236}">
                    <a16:creationId xmlns:a16="http://schemas.microsoft.com/office/drawing/2014/main" id="{1777C46E-053F-41C4-9995-A60503500B09}"/>
                  </a:ext>
                </a:extLst>
              </p:cNvPr>
              <p:cNvCxnSpPr/>
              <p:nvPr/>
            </p:nvCxnSpPr>
            <p:spPr>
              <a:xfrm>
                <a:off x="591312" y="4562856"/>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1B16264-6F01-4887-A488-26E1F45101E3}"/>
                  </a:ext>
                </a:extLst>
              </p:cNvPr>
              <p:cNvSpPr txBox="1"/>
              <p:nvPr/>
            </p:nvSpPr>
            <p:spPr>
              <a:xfrm rot="18890661">
                <a:off x="378965" y="4087367"/>
                <a:ext cx="724878" cy="369332"/>
              </a:xfrm>
              <a:prstGeom prst="rect">
                <a:avLst/>
              </a:prstGeom>
              <a:noFill/>
            </p:spPr>
            <p:txBody>
              <a:bodyPr wrap="none" rtlCol="0">
                <a:spAutoFit/>
              </a:bodyPr>
              <a:lstStyle/>
              <a:p>
                <a:r>
                  <a:rPr lang="en-US" dirty="0">
                    <a:solidFill>
                      <a:schemeClr val="accent5"/>
                    </a:solidFill>
                  </a:rPr>
                  <a:t>Alpha</a:t>
                </a:r>
              </a:p>
            </p:txBody>
          </p:sp>
        </p:grpSp>
        <p:grpSp>
          <p:nvGrpSpPr>
            <p:cNvPr id="10" name="Group 9">
              <a:extLst>
                <a:ext uri="{FF2B5EF4-FFF2-40B4-BE49-F238E27FC236}">
                  <a16:creationId xmlns:a16="http://schemas.microsoft.com/office/drawing/2014/main" id="{4B2FA3DE-64C4-4546-8A22-704F66B8012A}"/>
                </a:ext>
              </a:extLst>
            </p:cNvPr>
            <p:cNvGrpSpPr/>
            <p:nvPr/>
          </p:nvGrpSpPr>
          <p:grpSpPr>
            <a:xfrm>
              <a:off x="6625306" y="3687090"/>
              <a:ext cx="369332" cy="2070582"/>
              <a:chOff x="6625306" y="3687090"/>
              <a:chExt cx="369332" cy="2070582"/>
            </a:xfrm>
          </p:grpSpPr>
          <p:cxnSp>
            <p:nvCxnSpPr>
              <p:cNvPr id="21" name="Straight Arrow Connector 20">
                <a:extLst>
                  <a:ext uri="{FF2B5EF4-FFF2-40B4-BE49-F238E27FC236}">
                    <a16:creationId xmlns:a16="http://schemas.microsoft.com/office/drawing/2014/main" id="{EE193913-1676-40B3-B104-0AE68A4986D1}"/>
                  </a:ext>
                </a:extLst>
              </p:cNvPr>
              <p:cNvCxnSpPr/>
              <p:nvPr/>
            </p:nvCxnSpPr>
            <p:spPr>
              <a:xfrm>
                <a:off x="6659880" y="4340352"/>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D98CB2-5456-45F0-A40C-7166A29866E7}"/>
                  </a:ext>
                </a:extLst>
              </p:cNvPr>
              <p:cNvSpPr txBox="1"/>
              <p:nvPr/>
            </p:nvSpPr>
            <p:spPr>
              <a:xfrm rot="18890661">
                <a:off x="6447533" y="3864863"/>
                <a:ext cx="724878" cy="369332"/>
              </a:xfrm>
              <a:prstGeom prst="rect">
                <a:avLst/>
              </a:prstGeom>
              <a:noFill/>
            </p:spPr>
            <p:txBody>
              <a:bodyPr wrap="none" rtlCol="0">
                <a:spAutoFit/>
              </a:bodyPr>
              <a:lstStyle/>
              <a:p>
                <a:r>
                  <a:rPr lang="en-US" dirty="0">
                    <a:solidFill>
                      <a:schemeClr val="accent5"/>
                    </a:solidFill>
                  </a:rPr>
                  <a:t>Alpha</a:t>
                </a:r>
              </a:p>
            </p:txBody>
          </p:sp>
        </p:grpSp>
      </p:grpSp>
      <p:grpSp>
        <p:nvGrpSpPr>
          <p:cNvPr id="37" name="Group 36">
            <a:extLst>
              <a:ext uri="{FF2B5EF4-FFF2-40B4-BE49-F238E27FC236}">
                <a16:creationId xmlns:a16="http://schemas.microsoft.com/office/drawing/2014/main" id="{446F545C-8BFF-4AB1-A5A4-9F2B9C504D23}"/>
              </a:ext>
            </a:extLst>
          </p:cNvPr>
          <p:cNvGrpSpPr/>
          <p:nvPr/>
        </p:nvGrpSpPr>
        <p:grpSpPr>
          <a:xfrm>
            <a:off x="2875033" y="3345898"/>
            <a:ext cx="6501908" cy="2469686"/>
            <a:chOff x="2875033" y="3345898"/>
            <a:chExt cx="6501908" cy="2469686"/>
          </a:xfrm>
        </p:grpSpPr>
        <p:grpSp>
          <p:nvGrpSpPr>
            <p:cNvPr id="5" name="Group 4">
              <a:extLst>
                <a:ext uri="{FF2B5EF4-FFF2-40B4-BE49-F238E27FC236}">
                  <a16:creationId xmlns:a16="http://schemas.microsoft.com/office/drawing/2014/main" id="{0E2C8849-5DFF-45F3-8A26-5BF6E9F3DD7A}"/>
                </a:ext>
              </a:extLst>
            </p:cNvPr>
            <p:cNvGrpSpPr/>
            <p:nvPr/>
          </p:nvGrpSpPr>
          <p:grpSpPr>
            <a:xfrm>
              <a:off x="2875033" y="3568402"/>
              <a:ext cx="369332" cy="2247182"/>
              <a:chOff x="2875033" y="3568402"/>
              <a:chExt cx="369332" cy="2247182"/>
            </a:xfrm>
          </p:grpSpPr>
          <p:cxnSp>
            <p:nvCxnSpPr>
              <p:cNvPr id="12" name="Straight Arrow Connector 11">
                <a:extLst>
                  <a:ext uri="{FF2B5EF4-FFF2-40B4-BE49-F238E27FC236}">
                    <a16:creationId xmlns:a16="http://schemas.microsoft.com/office/drawing/2014/main" id="{8A00784E-9856-4DF7-A1E7-96DF2B7C0F1B}"/>
                  </a:ext>
                </a:extLst>
              </p:cNvPr>
              <p:cNvCxnSpPr/>
              <p:nvPr/>
            </p:nvCxnSpPr>
            <p:spPr>
              <a:xfrm>
                <a:off x="2965704" y="4398264"/>
                <a:ext cx="0" cy="141732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CB6134B-1566-4DF5-BAA6-FC13B76B0028}"/>
                  </a:ext>
                </a:extLst>
              </p:cNvPr>
              <p:cNvSpPr txBox="1"/>
              <p:nvPr/>
            </p:nvSpPr>
            <p:spPr>
              <a:xfrm rot="18890661">
                <a:off x="2565012" y="3878423"/>
                <a:ext cx="989373" cy="369332"/>
              </a:xfrm>
              <a:prstGeom prst="rect">
                <a:avLst/>
              </a:prstGeom>
              <a:noFill/>
              <a:ln>
                <a:noFill/>
              </a:ln>
            </p:spPr>
            <p:txBody>
              <a:bodyPr wrap="none" rtlCol="0">
                <a:spAutoFit/>
              </a:bodyPr>
              <a:lstStyle/>
              <a:p>
                <a:r>
                  <a:rPr lang="en-US" dirty="0">
                    <a:solidFill>
                      <a:srgbClr val="00B050"/>
                    </a:solidFill>
                  </a:rPr>
                  <a:t>Vaccines</a:t>
                </a:r>
              </a:p>
            </p:txBody>
          </p:sp>
        </p:grpSp>
        <p:grpSp>
          <p:nvGrpSpPr>
            <p:cNvPr id="32" name="Group 31">
              <a:extLst>
                <a:ext uri="{FF2B5EF4-FFF2-40B4-BE49-F238E27FC236}">
                  <a16:creationId xmlns:a16="http://schemas.microsoft.com/office/drawing/2014/main" id="{0BDD0000-29A7-43A8-BD97-A92976B70E23}"/>
                </a:ext>
              </a:extLst>
            </p:cNvPr>
            <p:cNvGrpSpPr/>
            <p:nvPr/>
          </p:nvGrpSpPr>
          <p:grpSpPr>
            <a:xfrm>
              <a:off x="9007609" y="3345898"/>
              <a:ext cx="369332" cy="2247182"/>
              <a:chOff x="9007609" y="3345898"/>
              <a:chExt cx="369332" cy="2247182"/>
            </a:xfrm>
          </p:grpSpPr>
          <p:cxnSp>
            <p:nvCxnSpPr>
              <p:cNvPr id="22" name="Straight Arrow Connector 21">
                <a:extLst>
                  <a:ext uri="{FF2B5EF4-FFF2-40B4-BE49-F238E27FC236}">
                    <a16:creationId xmlns:a16="http://schemas.microsoft.com/office/drawing/2014/main" id="{C4C95281-2B7D-4BB5-B44E-EEDFA62F3A91}"/>
                  </a:ext>
                </a:extLst>
              </p:cNvPr>
              <p:cNvCxnSpPr/>
              <p:nvPr/>
            </p:nvCxnSpPr>
            <p:spPr>
              <a:xfrm>
                <a:off x="9098280" y="4175760"/>
                <a:ext cx="0" cy="141732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FB23826-0586-4C07-BBDB-D62B623CB9A3}"/>
                  </a:ext>
                </a:extLst>
              </p:cNvPr>
              <p:cNvSpPr txBox="1"/>
              <p:nvPr/>
            </p:nvSpPr>
            <p:spPr>
              <a:xfrm rot="18890661">
                <a:off x="8697588" y="3655919"/>
                <a:ext cx="989373" cy="369332"/>
              </a:xfrm>
              <a:prstGeom prst="rect">
                <a:avLst/>
              </a:prstGeom>
              <a:noFill/>
              <a:ln>
                <a:noFill/>
              </a:ln>
            </p:spPr>
            <p:txBody>
              <a:bodyPr wrap="none" rtlCol="0">
                <a:spAutoFit/>
              </a:bodyPr>
              <a:lstStyle/>
              <a:p>
                <a:r>
                  <a:rPr lang="en-US" dirty="0">
                    <a:solidFill>
                      <a:srgbClr val="00B050"/>
                    </a:solidFill>
                  </a:rPr>
                  <a:t>Vaccines</a:t>
                </a:r>
              </a:p>
            </p:txBody>
          </p:sp>
        </p:grpSp>
      </p:grpSp>
      <p:grpSp>
        <p:nvGrpSpPr>
          <p:cNvPr id="36" name="Group 35">
            <a:extLst>
              <a:ext uri="{FF2B5EF4-FFF2-40B4-BE49-F238E27FC236}">
                <a16:creationId xmlns:a16="http://schemas.microsoft.com/office/drawing/2014/main" id="{7210945F-8AF0-4325-9AC5-165BC267DA13}"/>
              </a:ext>
            </a:extLst>
          </p:cNvPr>
          <p:cNvGrpSpPr/>
          <p:nvPr/>
        </p:nvGrpSpPr>
        <p:grpSpPr>
          <a:xfrm>
            <a:off x="4004036" y="3546626"/>
            <a:ext cx="6437900" cy="2357350"/>
            <a:chOff x="4004036" y="3546626"/>
            <a:chExt cx="6437900" cy="2357350"/>
          </a:xfrm>
        </p:grpSpPr>
        <p:grpSp>
          <p:nvGrpSpPr>
            <p:cNvPr id="6" name="Group 5">
              <a:extLst>
                <a:ext uri="{FF2B5EF4-FFF2-40B4-BE49-F238E27FC236}">
                  <a16:creationId xmlns:a16="http://schemas.microsoft.com/office/drawing/2014/main" id="{E1B1CC77-46FA-475B-BD00-8EEAA044D86E}"/>
                </a:ext>
              </a:extLst>
            </p:cNvPr>
            <p:cNvGrpSpPr/>
            <p:nvPr/>
          </p:nvGrpSpPr>
          <p:grpSpPr>
            <a:xfrm>
              <a:off x="4004036" y="3769130"/>
              <a:ext cx="369332" cy="2134846"/>
              <a:chOff x="4004036" y="3769130"/>
              <a:chExt cx="369332" cy="2134846"/>
            </a:xfrm>
          </p:grpSpPr>
          <p:cxnSp>
            <p:nvCxnSpPr>
              <p:cNvPr id="13" name="Straight Arrow Connector 12">
                <a:extLst>
                  <a:ext uri="{FF2B5EF4-FFF2-40B4-BE49-F238E27FC236}">
                    <a16:creationId xmlns:a16="http://schemas.microsoft.com/office/drawing/2014/main" id="{EDA061A8-3741-43EF-BECE-A36F442A03F6}"/>
                  </a:ext>
                </a:extLst>
              </p:cNvPr>
              <p:cNvCxnSpPr/>
              <p:nvPr/>
            </p:nvCxnSpPr>
            <p:spPr>
              <a:xfrm>
                <a:off x="4151376" y="4486656"/>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69BD4B7-A12D-4865-9573-25D304531F37}"/>
                  </a:ext>
                </a:extLst>
              </p:cNvPr>
              <p:cNvSpPr txBox="1"/>
              <p:nvPr/>
            </p:nvSpPr>
            <p:spPr>
              <a:xfrm rot="18890661">
                <a:off x="3848512" y="3924654"/>
                <a:ext cx="680379" cy="369332"/>
              </a:xfrm>
              <a:prstGeom prst="rect">
                <a:avLst/>
              </a:prstGeom>
              <a:noFill/>
            </p:spPr>
            <p:txBody>
              <a:bodyPr wrap="none" rtlCol="0">
                <a:spAutoFit/>
              </a:bodyPr>
              <a:lstStyle/>
              <a:p>
                <a:r>
                  <a:rPr lang="en-US" dirty="0">
                    <a:solidFill>
                      <a:schemeClr val="accent5"/>
                    </a:solidFill>
                  </a:rPr>
                  <a:t>Delta</a:t>
                </a:r>
              </a:p>
            </p:txBody>
          </p:sp>
        </p:grpSp>
        <p:grpSp>
          <p:nvGrpSpPr>
            <p:cNvPr id="33" name="Group 32">
              <a:extLst>
                <a:ext uri="{FF2B5EF4-FFF2-40B4-BE49-F238E27FC236}">
                  <a16:creationId xmlns:a16="http://schemas.microsoft.com/office/drawing/2014/main" id="{E2C6F8CC-0F51-4E10-BF42-69AC0F0C471E}"/>
                </a:ext>
              </a:extLst>
            </p:cNvPr>
            <p:cNvGrpSpPr/>
            <p:nvPr/>
          </p:nvGrpSpPr>
          <p:grpSpPr>
            <a:xfrm>
              <a:off x="10072604" y="3546626"/>
              <a:ext cx="369332" cy="2134846"/>
              <a:chOff x="10072604" y="3546626"/>
              <a:chExt cx="369332" cy="2134846"/>
            </a:xfrm>
          </p:grpSpPr>
          <p:cxnSp>
            <p:nvCxnSpPr>
              <p:cNvPr id="23" name="Straight Arrow Connector 22">
                <a:extLst>
                  <a:ext uri="{FF2B5EF4-FFF2-40B4-BE49-F238E27FC236}">
                    <a16:creationId xmlns:a16="http://schemas.microsoft.com/office/drawing/2014/main" id="{BFCB65A6-47DF-451F-A410-A9618E90F007}"/>
                  </a:ext>
                </a:extLst>
              </p:cNvPr>
              <p:cNvCxnSpPr/>
              <p:nvPr/>
            </p:nvCxnSpPr>
            <p:spPr>
              <a:xfrm>
                <a:off x="10219944" y="4264152"/>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8FC94-05F8-415F-97B3-3C1233EF6851}"/>
                  </a:ext>
                </a:extLst>
              </p:cNvPr>
              <p:cNvSpPr txBox="1"/>
              <p:nvPr/>
            </p:nvSpPr>
            <p:spPr>
              <a:xfrm rot="18890661">
                <a:off x="9917080" y="3702150"/>
                <a:ext cx="680379" cy="369332"/>
              </a:xfrm>
              <a:prstGeom prst="rect">
                <a:avLst/>
              </a:prstGeom>
              <a:noFill/>
            </p:spPr>
            <p:txBody>
              <a:bodyPr wrap="none" rtlCol="0">
                <a:spAutoFit/>
              </a:bodyPr>
              <a:lstStyle/>
              <a:p>
                <a:r>
                  <a:rPr lang="en-US" dirty="0">
                    <a:solidFill>
                      <a:schemeClr val="accent5"/>
                    </a:solidFill>
                  </a:rPr>
                  <a:t>Delta</a:t>
                </a:r>
              </a:p>
            </p:txBody>
          </p:sp>
        </p:grpSp>
      </p:grpSp>
      <p:grpSp>
        <p:nvGrpSpPr>
          <p:cNvPr id="35" name="Group 34">
            <a:extLst>
              <a:ext uri="{FF2B5EF4-FFF2-40B4-BE49-F238E27FC236}">
                <a16:creationId xmlns:a16="http://schemas.microsoft.com/office/drawing/2014/main" id="{A728C6DE-F5EB-4DD2-8CE3-565C1B3A22C2}"/>
              </a:ext>
            </a:extLst>
          </p:cNvPr>
          <p:cNvGrpSpPr/>
          <p:nvPr/>
        </p:nvGrpSpPr>
        <p:grpSpPr>
          <a:xfrm>
            <a:off x="5086355" y="3401714"/>
            <a:ext cx="6437900" cy="2413870"/>
            <a:chOff x="5086355" y="3401714"/>
            <a:chExt cx="6437900" cy="2413870"/>
          </a:xfrm>
        </p:grpSpPr>
        <p:grpSp>
          <p:nvGrpSpPr>
            <p:cNvPr id="8" name="Group 7">
              <a:extLst>
                <a:ext uri="{FF2B5EF4-FFF2-40B4-BE49-F238E27FC236}">
                  <a16:creationId xmlns:a16="http://schemas.microsoft.com/office/drawing/2014/main" id="{4F17927A-C134-41A4-8B22-1886A28A23B7}"/>
                </a:ext>
              </a:extLst>
            </p:cNvPr>
            <p:cNvGrpSpPr/>
            <p:nvPr/>
          </p:nvGrpSpPr>
          <p:grpSpPr>
            <a:xfrm>
              <a:off x="5086355" y="3624218"/>
              <a:ext cx="369332" cy="2191366"/>
              <a:chOff x="5086355" y="3624218"/>
              <a:chExt cx="369332" cy="2191366"/>
            </a:xfrm>
          </p:grpSpPr>
          <p:cxnSp>
            <p:nvCxnSpPr>
              <p:cNvPr id="14" name="Straight Arrow Connector 13">
                <a:extLst>
                  <a:ext uri="{FF2B5EF4-FFF2-40B4-BE49-F238E27FC236}">
                    <a16:creationId xmlns:a16="http://schemas.microsoft.com/office/drawing/2014/main" id="{7603C2BE-3097-4207-BB0E-935D15ED7674}"/>
                  </a:ext>
                </a:extLst>
              </p:cNvPr>
              <p:cNvCxnSpPr/>
              <p:nvPr/>
            </p:nvCxnSpPr>
            <p:spPr>
              <a:xfrm>
                <a:off x="5387385" y="4398264"/>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4FB13B-E769-4C32-A560-D1AAB7E6231A}"/>
                  </a:ext>
                </a:extLst>
              </p:cNvPr>
              <p:cNvSpPr txBox="1"/>
              <p:nvPr/>
            </p:nvSpPr>
            <p:spPr>
              <a:xfrm rot="18890661">
                <a:off x="4774988" y="3935585"/>
                <a:ext cx="992066" cy="369332"/>
              </a:xfrm>
              <a:prstGeom prst="rect">
                <a:avLst/>
              </a:prstGeom>
              <a:noFill/>
            </p:spPr>
            <p:txBody>
              <a:bodyPr wrap="none" rtlCol="0">
                <a:spAutoFit/>
              </a:bodyPr>
              <a:lstStyle/>
              <a:p>
                <a:r>
                  <a:rPr lang="en-US" dirty="0">
                    <a:solidFill>
                      <a:schemeClr val="accent5"/>
                    </a:solidFill>
                  </a:rPr>
                  <a:t>Omicron</a:t>
                </a:r>
              </a:p>
            </p:txBody>
          </p:sp>
        </p:grpSp>
        <p:grpSp>
          <p:nvGrpSpPr>
            <p:cNvPr id="34" name="Group 33">
              <a:extLst>
                <a:ext uri="{FF2B5EF4-FFF2-40B4-BE49-F238E27FC236}">
                  <a16:creationId xmlns:a16="http://schemas.microsoft.com/office/drawing/2014/main" id="{FB45E180-A25D-4A94-B032-CA7837CE0D0F}"/>
                </a:ext>
              </a:extLst>
            </p:cNvPr>
            <p:cNvGrpSpPr/>
            <p:nvPr/>
          </p:nvGrpSpPr>
          <p:grpSpPr>
            <a:xfrm>
              <a:off x="11154923" y="3401714"/>
              <a:ext cx="369332" cy="2191366"/>
              <a:chOff x="11154923" y="3401714"/>
              <a:chExt cx="369332" cy="2191366"/>
            </a:xfrm>
          </p:grpSpPr>
          <p:cxnSp>
            <p:nvCxnSpPr>
              <p:cNvPr id="24" name="Straight Arrow Connector 23">
                <a:extLst>
                  <a:ext uri="{FF2B5EF4-FFF2-40B4-BE49-F238E27FC236}">
                    <a16:creationId xmlns:a16="http://schemas.microsoft.com/office/drawing/2014/main" id="{8322B1BA-4E1C-4575-A578-6EC6494A239C}"/>
                  </a:ext>
                </a:extLst>
              </p:cNvPr>
              <p:cNvCxnSpPr/>
              <p:nvPr/>
            </p:nvCxnSpPr>
            <p:spPr>
              <a:xfrm>
                <a:off x="11455953" y="4175760"/>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3C27B87-F1C0-4388-98B3-4D1FF7B19A5E}"/>
                  </a:ext>
                </a:extLst>
              </p:cNvPr>
              <p:cNvSpPr txBox="1"/>
              <p:nvPr/>
            </p:nvSpPr>
            <p:spPr>
              <a:xfrm rot="18890661">
                <a:off x="10843556" y="3713081"/>
                <a:ext cx="992066" cy="369332"/>
              </a:xfrm>
              <a:prstGeom prst="rect">
                <a:avLst/>
              </a:prstGeom>
              <a:noFill/>
            </p:spPr>
            <p:txBody>
              <a:bodyPr wrap="none" rtlCol="0">
                <a:spAutoFit/>
              </a:bodyPr>
              <a:lstStyle/>
              <a:p>
                <a:r>
                  <a:rPr lang="en-US" dirty="0">
                    <a:solidFill>
                      <a:schemeClr val="accent5"/>
                    </a:solidFill>
                  </a:rPr>
                  <a:t>Omicron</a:t>
                </a:r>
              </a:p>
            </p:txBody>
          </p:sp>
        </p:grpSp>
      </p:grpSp>
      <p:grpSp>
        <p:nvGrpSpPr>
          <p:cNvPr id="38" name="Group 37">
            <a:extLst>
              <a:ext uri="{FF2B5EF4-FFF2-40B4-BE49-F238E27FC236}">
                <a16:creationId xmlns:a16="http://schemas.microsoft.com/office/drawing/2014/main" id="{523BB5AB-0807-4047-A2FB-5EA9152EC578}"/>
              </a:ext>
            </a:extLst>
          </p:cNvPr>
          <p:cNvGrpSpPr/>
          <p:nvPr/>
        </p:nvGrpSpPr>
        <p:grpSpPr>
          <a:xfrm>
            <a:off x="1129764" y="3495670"/>
            <a:ext cx="6437900" cy="2499746"/>
            <a:chOff x="1129764" y="3495670"/>
            <a:chExt cx="6437900" cy="2499746"/>
          </a:xfrm>
        </p:grpSpPr>
        <p:grpSp>
          <p:nvGrpSpPr>
            <p:cNvPr id="4" name="Group 3">
              <a:extLst>
                <a:ext uri="{FF2B5EF4-FFF2-40B4-BE49-F238E27FC236}">
                  <a16:creationId xmlns:a16="http://schemas.microsoft.com/office/drawing/2014/main" id="{62241747-174E-4E31-B573-48D480A10F7C}"/>
                </a:ext>
              </a:extLst>
            </p:cNvPr>
            <p:cNvGrpSpPr/>
            <p:nvPr/>
          </p:nvGrpSpPr>
          <p:grpSpPr>
            <a:xfrm>
              <a:off x="1129764" y="3718174"/>
              <a:ext cx="369332" cy="2277242"/>
              <a:chOff x="1129764" y="3718174"/>
              <a:chExt cx="369332" cy="2277242"/>
            </a:xfrm>
          </p:grpSpPr>
          <p:cxnSp>
            <p:nvCxnSpPr>
              <p:cNvPr id="19" name="Straight Arrow Connector 18">
                <a:extLst>
                  <a:ext uri="{FF2B5EF4-FFF2-40B4-BE49-F238E27FC236}">
                    <a16:creationId xmlns:a16="http://schemas.microsoft.com/office/drawing/2014/main" id="{67860BE6-14D0-4164-8A58-1AC06B514A2D}"/>
                  </a:ext>
                </a:extLst>
              </p:cNvPr>
              <p:cNvCxnSpPr/>
              <p:nvPr/>
            </p:nvCxnSpPr>
            <p:spPr>
              <a:xfrm>
                <a:off x="1164336" y="4578096"/>
                <a:ext cx="0" cy="141732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16BCB92-6168-4482-BD12-3658BCF34411}"/>
                  </a:ext>
                </a:extLst>
              </p:cNvPr>
              <p:cNvSpPr txBox="1"/>
              <p:nvPr/>
            </p:nvSpPr>
            <p:spPr>
              <a:xfrm rot="18890661">
                <a:off x="745331" y="4102607"/>
                <a:ext cx="1138197" cy="369332"/>
              </a:xfrm>
              <a:prstGeom prst="rect">
                <a:avLst/>
              </a:prstGeom>
              <a:noFill/>
              <a:ln>
                <a:noFill/>
              </a:ln>
            </p:spPr>
            <p:txBody>
              <a:bodyPr wrap="none" rtlCol="0">
                <a:spAutoFit/>
              </a:bodyPr>
              <a:lstStyle/>
              <a:p>
                <a:r>
                  <a:rPr lang="en-US" dirty="0">
                    <a:solidFill>
                      <a:srgbClr val="FFC000"/>
                    </a:solidFill>
                  </a:rPr>
                  <a:t>Shutdown</a:t>
                </a:r>
              </a:p>
            </p:txBody>
          </p:sp>
        </p:grpSp>
        <p:grpSp>
          <p:nvGrpSpPr>
            <p:cNvPr id="31" name="Group 30">
              <a:extLst>
                <a:ext uri="{FF2B5EF4-FFF2-40B4-BE49-F238E27FC236}">
                  <a16:creationId xmlns:a16="http://schemas.microsoft.com/office/drawing/2014/main" id="{BEBB839F-B1FA-4144-B4ED-599D984FC4D3}"/>
                </a:ext>
              </a:extLst>
            </p:cNvPr>
            <p:cNvGrpSpPr/>
            <p:nvPr/>
          </p:nvGrpSpPr>
          <p:grpSpPr>
            <a:xfrm>
              <a:off x="7198332" y="3495670"/>
              <a:ext cx="369332" cy="2277242"/>
              <a:chOff x="7198332" y="3495670"/>
              <a:chExt cx="369332" cy="2277242"/>
            </a:xfrm>
          </p:grpSpPr>
          <p:cxnSp>
            <p:nvCxnSpPr>
              <p:cNvPr id="29" name="Straight Arrow Connector 28">
                <a:extLst>
                  <a:ext uri="{FF2B5EF4-FFF2-40B4-BE49-F238E27FC236}">
                    <a16:creationId xmlns:a16="http://schemas.microsoft.com/office/drawing/2014/main" id="{A4909A2A-B1E1-48E8-8C9F-5F57F097C9BD}"/>
                  </a:ext>
                </a:extLst>
              </p:cNvPr>
              <p:cNvCxnSpPr/>
              <p:nvPr/>
            </p:nvCxnSpPr>
            <p:spPr>
              <a:xfrm>
                <a:off x="7232904" y="4355592"/>
                <a:ext cx="0" cy="141732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401784C-05D9-4234-9F3B-0FD8168CAB3F}"/>
                  </a:ext>
                </a:extLst>
              </p:cNvPr>
              <p:cNvSpPr txBox="1"/>
              <p:nvPr/>
            </p:nvSpPr>
            <p:spPr>
              <a:xfrm rot="18890661">
                <a:off x="6813899" y="3880103"/>
                <a:ext cx="1138197" cy="369332"/>
              </a:xfrm>
              <a:prstGeom prst="rect">
                <a:avLst/>
              </a:prstGeom>
              <a:noFill/>
              <a:ln>
                <a:noFill/>
              </a:ln>
            </p:spPr>
            <p:txBody>
              <a:bodyPr wrap="none" rtlCol="0">
                <a:spAutoFit/>
              </a:bodyPr>
              <a:lstStyle/>
              <a:p>
                <a:r>
                  <a:rPr lang="en-US" dirty="0">
                    <a:solidFill>
                      <a:srgbClr val="FFC000"/>
                    </a:solidFill>
                  </a:rPr>
                  <a:t>Shutdown</a:t>
                </a:r>
              </a:p>
            </p:txBody>
          </p:sp>
        </p:grpSp>
      </p:grpSp>
    </p:spTree>
    <p:extLst>
      <p:ext uri="{BB962C8B-B14F-4D97-AF65-F5344CB8AC3E}">
        <p14:creationId xmlns:p14="http://schemas.microsoft.com/office/powerpoint/2010/main" val="191200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000"/>
                                        <p:tgtEl>
                                          <p:spTgt spid="37"/>
                                        </p:tgtEl>
                                      </p:cBhvr>
                                    </p:animEffect>
                                    <p:anim calcmode="lin" valueType="num">
                                      <p:cBhvr>
                                        <p:cTn id="22" dur="1000" fill="hold"/>
                                        <p:tgtEl>
                                          <p:spTgt spid="37"/>
                                        </p:tgtEl>
                                        <p:attrNameLst>
                                          <p:attrName>ppt_x</p:attrName>
                                        </p:attrNameLst>
                                      </p:cBhvr>
                                      <p:tavLst>
                                        <p:tav tm="0">
                                          <p:val>
                                            <p:strVal val="#ppt_x"/>
                                          </p:val>
                                        </p:tav>
                                        <p:tav tm="100000">
                                          <p:val>
                                            <p:strVal val="#ppt_x"/>
                                          </p:val>
                                        </p:tav>
                                      </p:tavLst>
                                    </p:anim>
                                    <p:anim calcmode="lin" valueType="num">
                                      <p:cBhvr>
                                        <p:cTn id="2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1000"/>
                                        <p:tgtEl>
                                          <p:spTgt spid="36"/>
                                        </p:tgtEl>
                                      </p:cBhvr>
                                    </p:animEffect>
                                    <p:anim calcmode="lin" valueType="num">
                                      <p:cBhvr>
                                        <p:cTn id="29" dur="1000" fill="hold"/>
                                        <p:tgtEl>
                                          <p:spTgt spid="36"/>
                                        </p:tgtEl>
                                        <p:attrNameLst>
                                          <p:attrName>ppt_x</p:attrName>
                                        </p:attrNameLst>
                                      </p:cBhvr>
                                      <p:tavLst>
                                        <p:tav tm="0">
                                          <p:val>
                                            <p:strVal val="#ppt_x"/>
                                          </p:val>
                                        </p:tav>
                                        <p:tav tm="100000">
                                          <p:val>
                                            <p:strVal val="#ppt_x"/>
                                          </p:val>
                                        </p:tav>
                                      </p:tavLst>
                                    </p:anim>
                                    <p:anim calcmode="lin" valueType="num">
                                      <p:cBhvr>
                                        <p:cTn id="30"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1000"/>
                                        <p:tgtEl>
                                          <p:spTgt spid="35"/>
                                        </p:tgtEl>
                                      </p:cBhvr>
                                    </p:animEffect>
                                    <p:anim calcmode="lin" valueType="num">
                                      <p:cBhvr>
                                        <p:cTn id="36" dur="1000" fill="hold"/>
                                        <p:tgtEl>
                                          <p:spTgt spid="35"/>
                                        </p:tgtEl>
                                        <p:attrNameLst>
                                          <p:attrName>ppt_x</p:attrName>
                                        </p:attrNameLst>
                                      </p:cBhvr>
                                      <p:tavLst>
                                        <p:tav tm="0">
                                          <p:val>
                                            <p:strVal val="#ppt_x"/>
                                          </p:val>
                                        </p:tav>
                                        <p:tav tm="100000">
                                          <p:val>
                                            <p:strVal val="#ppt_x"/>
                                          </p:val>
                                        </p:tav>
                                      </p:tavLst>
                                    </p:anim>
                                    <p:anim calcmode="lin" valueType="num">
                                      <p:cBhvr>
                                        <p:cTn id="3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E1735-47CA-42EF-ADCD-9C95A80B9792}"/>
              </a:ext>
            </a:extLst>
          </p:cNvPr>
          <p:cNvSpPr>
            <a:spLocks noGrp="1"/>
          </p:cNvSpPr>
          <p:nvPr>
            <p:ph type="title"/>
          </p:nvPr>
        </p:nvSpPr>
        <p:spPr/>
        <p:txBody>
          <a:bodyPr>
            <a:normAutofit fontScale="90000"/>
          </a:bodyPr>
          <a:lstStyle/>
          <a:p>
            <a:r>
              <a:rPr lang="en-US" dirty="0"/>
              <a:t>Correlational data shows high correlation between number of cases and deaths</a:t>
            </a:r>
          </a:p>
        </p:txBody>
      </p:sp>
      <p:pic>
        <p:nvPicPr>
          <p:cNvPr id="12" name="Content Placeholder 11">
            <a:extLst>
              <a:ext uri="{FF2B5EF4-FFF2-40B4-BE49-F238E27FC236}">
                <a16:creationId xmlns:a16="http://schemas.microsoft.com/office/drawing/2014/main" id="{892E634E-0352-42BE-8787-1B678416626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2068248"/>
            <a:ext cx="5384800" cy="3589866"/>
          </a:xfrm>
        </p:spPr>
      </p:pic>
      <p:pic>
        <p:nvPicPr>
          <p:cNvPr id="16" name="Content Placeholder 15">
            <a:extLst>
              <a:ext uri="{FF2B5EF4-FFF2-40B4-BE49-F238E27FC236}">
                <a16:creationId xmlns:a16="http://schemas.microsoft.com/office/drawing/2014/main" id="{C5212054-BA29-4AA6-BD1E-25C6292B4392}"/>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609600" y="2068248"/>
            <a:ext cx="5384800" cy="3589866"/>
          </a:xfrm>
        </p:spPr>
      </p:pic>
    </p:spTree>
    <p:extLst>
      <p:ext uri="{BB962C8B-B14F-4D97-AF65-F5344CB8AC3E}">
        <p14:creationId xmlns:p14="http://schemas.microsoft.com/office/powerpoint/2010/main" val="29231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0B4B97-E151-4981-A54A-9E1FEE8C8B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7475" y="1600200"/>
            <a:ext cx="9417050" cy="4708525"/>
          </a:xfrm>
        </p:spPr>
      </p:pic>
      <p:sp>
        <p:nvSpPr>
          <p:cNvPr id="3" name="Title 2">
            <a:extLst>
              <a:ext uri="{FF2B5EF4-FFF2-40B4-BE49-F238E27FC236}">
                <a16:creationId xmlns:a16="http://schemas.microsoft.com/office/drawing/2014/main" id="{695EE4DD-7AA8-4E6F-A359-D45EF8625940}"/>
              </a:ext>
            </a:extLst>
          </p:cNvPr>
          <p:cNvSpPr>
            <a:spLocks noGrp="1"/>
          </p:cNvSpPr>
          <p:nvPr>
            <p:ph type="title"/>
          </p:nvPr>
        </p:nvSpPr>
        <p:spPr/>
        <p:txBody>
          <a:bodyPr>
            <a:normAutofit fontScale="90000"/>
          </a:bodyPr>
          <a:lstStyle/>
          <a:p>
            <a:r>
              <a:rPr lang="en-US" dirty="0"/>
              <a:t>Correlations between Vaccination rates and population rates</a:t>
            </a:r>
          </a:p>
        </p:txBody>
      </p:sp>
      <p:sp>
        <p:nvSpPr>
          <p:cNvPr id="7" name="Cross 6">
            <a:extLst>
              <a:ext uri="{FF2B5EF4-FFF2-40B4-BE49-F238E27FC236}">
                <a16:creationId xmlns:a16="http://schemas.microsoft.com/office/drawing/2014/main" id="{787F8C5B-B7AD-44EB-A4B4-9D033700D14B}"/>
              </a:ext>
            </a:extLst>
          </p:cNvPr>
          <p:cNvSpPr/>
          <p:nvPr/>
        </p:nvSpPr>
        <p:spPr>
          <a:xfrm>
            <a:off x="10493829" y="4365171"/>
            <a:ext cx="914400" cy="914400"/>
          </a:xfrm>
          <a:prstGeom prst="plus">
            <a:avLst>
              <a:gd name="adj" fmla="val 41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5FE6BF4-7A5E-43D3-9324-A7D925D57C32}"/>
              </a:ext>
            </a:extLst>
          </p:cNvPr>
          <p:cNvSpPr/>
          <p:nvPr/>
        </p:nvSpPr>
        <p:spPr>
          <a:xfrm>
            <a:off x="10526486" y="2732314"/>
            <a:ext cx="870857" cy="152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FA67E16-4CDD-4BD2-B3CE-25D4C45B8576}"/>
              </a:ext>
            </a:extLst>
          </p:cNvPr>
          <p:cNvSpPr txBox="1"/>
          <p:nvPr/>
        </p:nvSpPr>
        <p:spPr>
          <a:xfrm>
            <a:off x="3420533" y="1761067"/>
            <a:ext cx="1726178" cy="369332"/>
          </a:xfrm>
          <a:prstGeom prst="rect">
            <a:avLst/>
          </a:prstGeom>
          <a:solidFill>
            <a:srgbClr val="D9DFEE"/>
          </a:solidFill>
        </p:spPr>
        <p:txBody>
          <a:bodyPr wrap="none" rtlCol="0">
            <a:spAutoFit/>
          </a:bodyPr>
          <a:lstStyle/>
          <a:p>
            <a:r>
              <a:rPr lang="en-US" dirty="0">
                <a:solidFill>
                  <a:schemeClr val="bg1"/>
                </a:solidFill>
              </a:rPr>
              <a:t>Precent Boosted</a:t>
            </a:r>
          </a:p>
        </p:txBody>
      </p:sp>
      <p:sp>
        <p:nvSpPr>
          <p:cNvPr id="9" name="TextBox 8">
            <a:extLst>
              <a:ext uri="{FF2B5EF4-FFF2-40B4-BE49-F238E27FC236}">
                <a16:creationId xmlns:a16="http://schemas.microsoft.com/office/drawing/2014/main" id="{71D0CC73-9294-4190-92B2-00BE064AF5E6}"/>
              </a:ext>
            </a:extLst>
          </p:cNvPr>
          <p:cNvSpPr txBox="1"/>
          <p:nvPr/>
        </p:nvSpPr>
        <p:spPr>
          <a:xfrm>
            <a:off x="6688667" y="1761067"/>
            <a:ext cx="3096682" cy="369332"/>
          </a:xfrm>
          <a:prstGeom prst="rect">
            <a:avLst/>
          </a:prstGeom>
          <a:solidFill>
            <a:srgbClr val="D9DFEE"/>
          </a:solidFill>
        </p:spPr>
        <p:txBody>
          <a:bodyPr wrap="none" rtlCol="0">
            <a:spAutoFit/>
          </a:bodyPr>
          <a:lstStyle/>
          <a:p>
            <a:r>
              <a:rPr lang="en-US" dirty="0">
                <a:solidFill>
                  <a:schemeClr val="bg1"/>
                </a:solidFill>
              </a:rPr>
              <a:t>Precent Completely Vaccinated</a:t>
            </a:r>
          </a:p>
        </p:txBody>
      </p:sp>
    </p:spTree>
    <p:extLst>
      <p:ext uri="{BB962C8B-B14F-4D97-AF65-F5344CB8AC3E}">
        <p14:creationId xmlns:p14="http://schemas.microsoft.com/office/powerpoint/2010/main" val="20259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CB2BB9-1B03-4013-9018-1DDB8FB0291D}"/>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80A6D323-6017-42E1-88A1-03EB86479E50}"/>
              </a:ext>
            </a:extLst>
          </p:cNvPr>
          <p:cNvSpPr>
            <a:spLocks noGrp="1"/>
          </p:cNvSpPr>
          <p:nvPr>
            <p:ph type="title"/>
          </p:nvPr>
        </p:nvSpPr>
        <p:spPr/>
        <p:txBody>
          <a:bodyPr/>
          <a:lstStyle/>
          <a:p>
            <a:r>
              <a:rPr lang="en-US" dirty="0"/>
              <a:t>Clustering Analysis</a:t>
            </a:r>
          </a:p>
        </p:txBody>
      </p:sp>
    </p:spTree>
    <p:extLst>
      <p:ext uri="{BB962C8B-B14F-4D97-AF65-F5344CB8AC3E}">
        <p14:creationId xmlns:p14="http://schemas.microsoft.com/office/powerpoint/2010/main" val="135395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17829C8-498E-4FB0-999D-0ABD3A547E6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13408" y="743394"/>
            <a:ext cx="8759952" cy="5839968"/>
          </a:xfrm>
        </p:spPr>
      </p:pic>
      <p:sp>
        <p:nvSpPr>
          <p:cNvPr id="4" name="Title 3">
            <a:extLst>
              <a:ext uri="{FF2B5EF4-FFF2-40B4-BE49-F238E27FC236}">
                <a16:creationId xmlns:a16="http://schemas.microsoft.com/office/drawing/2014/main" id="{6C4AA470-C1AD-4E7B-9ACD-A02668D6C3AE}"/>
              </a:ext>
            </a:extLst>
          </p:cNvPr>
          <p:cNvSpPr>
            <a:spLocks noGrp="1"/>
          </p:cNvSpPr>
          <p:nvPr>
            <p:ph type="title"/>
          </p:nvPr>
        </p:nvSpPr>
        <p:spPr/>
        <p:txBody>
          <a:bodyPr/>
          <a:lstStyle/>
          <a:p>
            <a:r>
              <a:rPr lang="en-US" dirty="0"/>
              <a:t>KNN Clustering</a:t>
            </a:r>
          </a:p>
        </p:txBody>
      </p:sp>
    </p:spTree>
    <p:extLst>
      <p:ext uri="{BB962C8B-B14F-4D97-AF65-F5344CB8AC3E}">
        <p14:creationId xmlns:p14="http://schemas.microsoft.com/office/powerpoint/2010/main" val="152174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C9D435-6AF3-4E0C-93C0-E6D3A42799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1680" y="198882"/>
            <a:ext cx="8613647" cy="64602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0BCF6B8E-9814-447B-93B7-9C8E66EB3673}"/>
              </a:ext>
            </a:extLst>
          </p:cNvPr>
          <p:cNvSpPr>
            <a:spLocks noGrp="1"/>
          </p:cNvSpPr>
          <p:nvPr>
            <p:ph type="title"/>
          </p:nvPr>
        </p:nvSpPr>
        <p:spPr>
          <a:xfrm>
            <a:off x="2633472" y="438912"/>
            <a:ext cx="6653783" cy="667512"/>
          </a:xfrm>
          <a:solidFill>
            <a:srgbClr val="EFEFEF"/>
          </a:solidFill>
        </p:spPr>
        <p:txBody>
          <a:bodyPr>
            <a:normAutofit fontScale="90000"/>
          </a:bodyPr>
          <a:lstStyle/>
          <a:p>
            <a:r>
              <a:rPr lang="en-US" dirty="0"/>
              <a:t>Deaths in the US by County</a:t>
            </a:r>
          </a:p>
        </p:txBody>
      </p:sp>
      <p:pic>
        <p:nvPicPr>
          <p:cNvPr id="4" name="Content Placeholder 4">
            <a:extLst>
              <a:ext uri="{FF2B5EF4-FFF2-40B4-BE49-F238E27FC236}">
                <a16:creationId xmlns:a16="http://schemas.microsoft.com/office/drawing/2014/main" id="{A962953A-9C64-40BA-8E7D-CCAC71C6E579}"/>
              </a:ext>
            </a:extLst>
          </p:cNvPr>
          <p:cNvPicPr>
            <a:picLocks noChangeAspect="1"/>
          </p:cNvPicPr>
          <p:nvPr/>
        </p:nvPicPr>
        <p:blipFill rotWithShape="1">
          <a:blip r:embed="rId3">
            <a:extLst>
              <a:ext uri="{28A0092B-C50C-407E-A947-70E740481C1C}">
                <a14:useLocalDpi xmlns:a14="http://schemas.microsoft.com/office/drawing/2010/main" val="0"/>
              </a:ext>
            </a:extLst>
          </a:blip>
          <a:srcRect l="84992" t="12377" r="10398" b="70130"/>
          <a:stretch/>
        </p:blipFill>
        <p:spPr>
          <a:xfrm>
            <a:off x="9133985" y="639064"/>
            <a:ext cx="849086" cy="241662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637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FE1943-2B3A-4756-8627-F42CAF9712C7}"/>
              </a:ext>
            </a:extLst>
          </p:cNvPr>
          <p:cNvSpPr>
            <a:spLocks noGrp="1"/>
          </p:cNvSpPr>
          <p:nvPr>
            <p:ph idx="1"/>
          </p:nvPr>
        </p:nvSpPr>
        <p:spPr>
          <a:xfrm>
            <a:off x="609600" y="1600200"/>
            <a:ext cx="10137422" cy="4709160"/>
          </a:xfrm>
        </p:spPr>
        <p:txBody>
          <a:bodyPr/>
          <a:lstStyle/>
          <a:p>
            <a:r>
              <a:rPr lang="en-US" dirty="0">
                <a:solidFill>
                  <a:schemeClr val="bg1">
                    <a:lumMod val="75000"/>
                    <a:lumOff val="25000"/>
                  </a:schemeClr>
                </a:solidFill>
                <a:effectLst>
                  <a:outerShdw blurRad="38100" dist="38100" dir="2700000" algn="tl">
                    <a:srgbClr val="000000">
                      <a:alpha val="43137"/>
                    </a:srgbClr>
                  </a:outerShdw>
                </a:effectLst>
              </a:rPr>
              <a:t>There have been many arguments saying that California is doing very well because of mask mandates, vaccination rates and shutdown procedures done in the wake of SARS-CoV-2</a:t>
            </a:r>
          </a:p>
          <a:p>
            <a:r>
              <a:rPr lang="en-US" dirty="0">
                <a:solidFill>
                  <a:schemeClr val="bg1">
                    <a:lumMod val="75000"/>
                    <a:lumOff val="25000"/>
                  </a:schemeClr>
                </a:solidFill>
                <a:effectLst>
                  <a:outerShdw blurRad="38100" dist="38100" dir="2700000" algn="tl">
                    <a:srgbClr val="000000">
                      <a:alpha val="43137"/>
                    </a:srgbClr>
                  </a:outerShdw>
                </a:effectLst>
              </a:rPr>
              <a:t>On the other hand critics have said the opposite and that Florida should be the model state for it’s allowance of freedom and the fact that they have less cases than overbearing states like California</a:t>
            </a:r>
          </a:p>
        </p:txBody>
      </p:sp>
      <p:sp>
        <p:nvSpPr>
          <p:cNvPr id="3" name="Title 2">
            <a:extLst>
              <a:ext uri="{FF2B5EF4-FFF2-40B4-BE49-F238E27FC236}">
                <a16:creationId xmlns:a16="http://schemas.microsoft.com/office/drawing/2014/main" id="{B5F3C28D-8E61-4655-81C3-E7986753DBA6}"/>
              </a:ext>
            </a:extLst>
          </p:cNvPr>
          <p:cNvSpPr>
            <a:spLocks noGrp="1"/>
          </p:cNvSpPr>
          <p:nvPr>
            <p:ph type="title"/>
          </p:nvPr>
        </p:nvSpPr>
        <p:spPr/>
        <p:txBody>
          <a:bodyPr/>
          <a:lstStyle/>
          <a:p>
            <a:r>
              <a:rPr lang="en-US" dirty="0"/>
              <a:t>How I got interested in this study</a:t>
            </a:r>
          </a:p>
        </p:txBody>
      </p:sp>
      <p:pic>
        <p:nvPicPr>
          <p:cNvPr id="5" name="Picture 4">
            <a:extLst>
              <a:ext uri="{FF2B5EF4-FFF2-40B4-BE49-F238E27FC236}">
                <a16:creationId xmlns:a16="http://schemas.microsoft.com/office/drawing/2014/main" id="{4C0908C7-D8C4-42DC-B455-506660DDFA75}"/>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Effect>
                      <a14:brightnessContrast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820576" y="1597745"/>
            <a:ext cx="1303691" cy="1507067"/>
          </a:xfrm>
          <a:prstGeom prst="rect">
            <a:avLst/>
          </a:prstGeom>
        </p:spPr>
      </p:pic>
      <p:pic>
        <p:nvPicPr>
          <p:cNvPr id="8" name="Picture 7">
            <a:extLst>
              <a:ext uri="{FF2B5EF4-FFF2-40B4-BE49-F238E27FC236}">
                <a16:creationId xmlns:a16="http://schemas.microsoft.com/office/drawing/2014/main" id="{97BADA1F-F77C-47A4-820E-968BC8D4ECC9}"/>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0820575" y="3284919"/>
            <a:ext cx="1303691" cy="1267478"/>
          </a:xfrm>
          <a:prstGeom prst="rect">
            <a:avLst/>
          </a:prstGeom>
        </p:spPr>
      </p:pic>
    </p:spTree>
    <p:extLst>
      <p:ext uri="{BB962C8B-B14F-4D97-AF65-F5344CB8AC3E}">
        <p14:creationId xmlns:p14="http://schemas.microsoft.com/office/powerpoint/2010/main" val="1206456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250" fill="hold"/>
                                        <p:tgtEl>
                                          <p:spTgt spid="5"/>
                                        </p:tgtEl>
                                        <p:attrNameLst>
                                          <p:attrName>ppt_x</p:attrName>
                                        </p:attrNameLst>
                                      </p:cBhvr>
                                      <p:tavLst>
                                        <p:tav tm="0">
                                          <p:val>
                                            <p:strVal val="0-#ppt_w/2"/>
                                          </p:val>
                                        </p:tav>
                                        <p:tav tm="100000">
                                          <p:val>
                                            <p:strVal val="#ppt_x"/>
                                          </p:val>
                                        </p:tav>
                                      </p:tavLst>
                                    </p:anim>
                                    <p:anim calcmode="lin" valueType="num">
                                      <p:cBhvr additive="base">
                                        <p:cTn id="14" dur="125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 presetClass="entr" presetSubtype="2"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C9D435-6AF3-4E0C-93C0-E6D3A427998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3373" t="40396" r="13027" b="22534"/>
          <a:stretch/>
        </p:blipFill>
        <p:spPr>
          <a:xfrm>
            <a:off x="1600076" y="1096264"/>
            <a:ext cx="8654267" cy="55186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0BCF6B8E-9814-447B-93B7-9C8E66EB3673}"/>
              </a:ext>
            </a:extLst>
          </p:cNvPr>
          <p:cNvSpPr>
            <a:spLocks noGrp="1"/>
          </p:cNvSpPr>
          <p:nvPr>
            <p:ph type="title"/>
          </p:nvPr>
        </p:nvSpPr>
        <p:spPr>
          <a:xfrm>
            <a:off x="2633472" y="398272"/>
            <a:ext cx="6653783" cy="667512"/>
          </a:xfrm>
          <a:noFill/>
        </p:spPr>
        <p:txBody>
          <a:bodyPr>
            <a:normAutofit fontScale="90000"/>
          </a:bodyPr>
          <a:lstStyle/>
          <a:p>
            <a:r>
              <a:rPr lang="en-US" dirty="0"/>
              <a:t>Deaths in the US by County</a:t>
            </a:r>
          </a:p>
        </p:txBody>
      </p:sp>
      <p:pic>
        <p:nvPicPr>
          <p:cNvPr id="4" name="Content Placeholder 4">
            <a:extLst>
              <a:ext uri="{FF2B5EF4-FFF2-40B4-BE49-F238E27FC236}">
                <a16:creationId xmlns:a16="http://schemas.microsoft.com/office/drawing/2014/main" id="{B059E42B-6382-423C-B710-98400568B39B}"/>
              </a:ext>
            </a:extLst>
          </p:cNvPr>
          <p:cNvPicPr>
            <a:picLocks noChangeAspect="1"/>
          </p:cNvPicPr>
          <p:nvPr/>
        </p:nvPicPr>
        <p:blipFill rotWithShape="1">
          <a:blip r:embed="rId3">
            <a:extLst>
              <a:ext uri="{28A0092B-C50C-407E-A947-70E740481C1C}">
                <a14:useLocalDpi xmlns:a14="http://schemas.microsoft.com/office/drawing/2010/main" val="0"/>
              </a:ext>
            </a:extLst>
          </a:blip>
          <a:srcRect l="84992" t="12377" r="10398" b="70130"/>
          <a:stretch/>
        </p:blipFill>
        <p:spPr>
          <a:xfrm>
            <a:off x="10591924" y="1106424"/>
            <a:ext cx="849086" cy="241662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67385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2428F5-2B30-40B2-A126-34FC4E2A982B}"/>
              </a:ext>
            </a:extLst>
          </p:cNvPr>
          <p:cNvPicPr>
            <a:picLocks noChangeAspect="1"/>
          </p:cNvPicPr>
          <p:nvPr/>
        </p:nvPicPr>
        <p:blipFill>
          <a:blip r:embed="rId3">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21418552">
            <a:off x="4640019" y="1880347"/>
            <a:ext cx="4846847" cy="3210519"/>
          </a:xfrm>
          <a:prstGeom prst="rect">
            <a:avLst/>
          </a:prstGeom>
        </p:spPr>
      </p:pic>
      <p:pic>
        <p:nvPicPr>
          <p:cNvPr id="19" name="Picture 18">
            <a:extLst>
              <a:ext uri="{FF2B5EF4-FFF2-40B4-BE49-F238E27FC236}">
                <a16:creationId xmlns:a16="http://schemas.microsoft.com/office/drawing/2014/main" id="{98DC2D48-FF38-43A4-AE35-BC70A6BFD32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41532" y="112344"/>
            <a:ext cx="3273763" cy="2035302"/>
          </a:xfrm>
          <a:prstGeom prst="rect">
            <a:avLst/>
          </a:prstGeom>
        </p:spPr>
      </p:pic>
      <p:pic>
        <p:nvPicPr>
          <p:cNvPr id="13" name="Picture 12">
            <a:extLst>
              <a:ext uri="{FF2B5EF4-FFF2-40B4-BE49-F238E27FC236}">
                <a16:creationId xmlns:a16="http://schemas.microsoft.com/office/drawing/2014/main" id="{7516DAD7-FC4D-469B-AEE0-50F9815AAD81}"/>
              </a:ext>
            </a:extLst>
          </p:cNvPr>
          <p:cNvPicPr>
            <a:picLocks noChangeAspect="1"/>
          </p:cNvPicPr>
          <p:nvPr/>
        </p:nvPicPr>
        <p:blipFill>
          <a:blip r:embed="rId5">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p:blipFill>
        <p:spPr>
          <a:xfrm>
            <a:off x="1331409" y="4824236"/>
            <a:ext cx="1252869" cy="814973"/>
          </a:xfrm>
          <a:prstGeom prst="rect">
            <a:avLst/>
          </a:prstGeom>
        </p:spPr>
      </p:pic>
      <p:pic>
        <p:nvPicPr>
          <p:cNvPr id="5" name="Content Placeholder 4">
            <a:extLst>
              <a:ext uri="{FF2B5EF4-FFF2-40B4-BE49-F238E27FC236}">
                <a16:creationId xmlns:a16="http://schemas.microsoft.com/office/drawing/2014/main" id="{1EC9D435-6AF3-4E0C-93C0-E6D3A4279983}"/>
              </a:ext>
            </a:extLst>
          </p:cNvPr>
          <p:cNvPicPr>
            <a:picLocks noGrp="1" noChangeAspect="1"/>
          </p:cNvPicPr>
          <p:nvPr>
            <p:ph idx="1"/>
          </p:nvPr>
        </p:nvPicPr>
        <p:blipFill>
          <a:blip r:embed="rId6">
            <a:extLst>
              <a:ext uri="{28A0092B-C50C-407E-A947-70E740481C1C}">
                <a14:useLocalDpi xmlns:a14="http://schemas.microsoft.com/office/drawing/2010/main" val="0"/>
              </a:ext>
            </a:extLst>
          </a:blip>
          <a:srcRect/>
          <a:stretch/>
        </p:blipFill>
        <p:spPr>
          <a:xfrm>
            <a:off x="474959" y="-277974"/>
            <a:ext cx="10219156" cy="6812771"/>
          </a:xfrm>
          <a:prstGeom prst="rect">
            <a:avLst/>
          </a:prstGeom>
          <a:no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0BCF6B8E-9814-447B-93B7-9C8E66EB3673}"/>
              </a:ext>
            </a:extLst>
          </p:cNvPr>
          <p:cNvSpPr>
            <a:spLocks noGrp="1"/>
          </p:cNvSpPr>
          <p:nvPr>
            <p:ph type="title"/>
          </p:nvPr>
        </p:nvSpPr>
        <p:spPr>
          <a:xfrm>
            <a:off x="3451184" y="323203"/>
            <a:ext cx="5289631" cy="667512"/>
          </a:xfrm>
          <a:solidFill>
            <a:srgbClr val="F4F5FA"/>
          </a:solidFill>
        </p:spPr>
        <p:txBody>
          <a:bodyPr>
            <a:normAutofit fontScale="90000"/>
          </a:bodyPr>
          <a:lstStyle/>
          <a:p>
            <a:r>
              <a:rPr lang="en-US" dirty="0"/>
              <a:t>Deaths in the US by State</a:t>
            </a:r>
          </a:p>
        </p:txBody>
      </p:sp>
      <p:sp>
        <p:nvSpPr>
          <p:cNvPr id="6" name="Arrow: Right 5">
            <a:extLst>
              <a:ext uri="{FF2B5EF4-FFF2-40B4-BE49-F238E27FC236}">
                <a16:creationId xmlns:a16="http://schemas.microsoft.com/office/drawing/2014/main" id="{2366A46E-51DB-4A0F-A8BC-CD1BE0E072DC}"/>
              </a:ext>
            </a:extLst>
          </p:cNvPr>
          <p:cNvSpPr/>
          <p:nvPr/>
        </p:nvSpPr>
        <p:spPr>
          <a:xfrm>
            <a:off x="4210756" y="3160889"/>
            <a:ext cx="474133" cy="428978"/>
          </a:xfrm>
          <a:prstGeom prst="rightArrow">
            <a:avLst/>
          </a:prstGeom>
          <a:solidFill>
            <a:srgbClr val="FFFF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BB1FF680-4944-4127-995D-D6D71167C2C4}"/>
              </a:ext>
            </a:extLst>
          </p:cNvPr>
          <p:cNvGrpSpPr/>
          <p:nvPr/>
        </p:nvGrpSpPr>
        <p:grpSpPr>
          <a:xfrm>
            <a:off x="6453535" y="2372943"/>
            <a:ext cx="2669386" cy="3095845"/>
            <a:chOff x="6453535" y="2372943"/>
            <a:chExt cx="2669386" cy="3095845"/>
          </a:xfrm>
        </p:grpSpPr>
        <p:sp>
          <p:nvSpPr>
            <p:cNvPr id="11" name="Arrow: Right 10">
              <a:extLst>
                <a:ext uri="{FF2B5EF4-FFF2-40B4-BE49-F238E27FC236}">
                  <a16:creationId xmlns:a16="http://schemas.microsoft.com/office/drawing/2014/main" id="{E6DB1982-E119-491E-8A60-8DC43EB487D2}"/>
                </a:ext>
              </a:extLst>
            </p:cNvPr>
            <p:cNvSpPr/>
            <p:nvPr/>
          </p:nvSpPr>
          <p:spPr>
            <a:xfrm rot="16646777">
              <a:off x="6430957" y="5017233"/>
              <a:ext cx="474133" cy="428978"/>
            </a:xfrm>
            <a:prstGeom prst="rightArrow">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AE98ABD-B832-43C8-967B-5B18807B2C81}"/>
                </a:ext>
              </a:extLst>
            </p:cNvPr>
            <p:cNvSpPr/>
            <p:nvPr/>
          </p:nvSpPr>
          <p:spPr>
            <a:xfrm rot="12062462">
              <a:off x="8648788" y="4754367"/>
              <a:ext cx="474133" cy="428978"/>
            </a:xfrm>
            <a:prstGeom prst="rightArrow">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E1C3FC6B-F9EE-499F-B736-531DEF0EA9FE}"/>
                </a:ext>
              </a:extLst>
            </p:cNvPr>
            <p:cNvSpPr/>
            <p:nvPr/>
          </p:nvSpPr>
          <p:spPr>
            <a:xfrm rot="2338196">
              <a:off x="8215147" y="2372943"/>
              <a:ext cx="474133" cy="428978"/>
            </a:xfrm>
            <a:prstGeom prst="rightArrow">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38593AFD-D292-4DE9-9F9D-C170AD2D0F69}"/>
              </a:ext>
            </a:extLst>
          </p:cNvPr>
          <p:cNvGrpSpPr/>
          <p:nvPr/>
        </p:nvGrpSpPr>
        <p:grpSpPr>
          <a:xfrm>
            <a:off x="4321638" y="1861313"/>
            <a:ext cx="4849544" cy="1475366"/>
            <a:chOff x="4321638" y="1861313"/>
            <a:chExt cx="4849544" cy="1475366"/>
          </a:xfrm>
        </p:grpSpPr>
        <p:sp>
          <p:nvSpPr>
            <p:cNvPr id="15" name="Arrow: Right 14">
              <a:extLst>
                <a:ext uri="{FF2B5EF4-FFF2-40B4-BE49-F238E27FC236}">
                  <a16:creationId xmlns:a16="http://schemas.microsoft.com/office/drawing/2014/main" id="{02E68EB2-48C9-44F7-B61C-DDE4A53B3ECB}"/>
                </a:ext>
              </a:extLst>
            </p:cNvPr>
            <p:cNvSpPr/>
            <p:nvPr/>
          </p:nvSpPr>
          <p:spPr>
            <a:xfrm rot="1892338">
              <a:off x="4321638" y="1861313"/>
              <a:ext cx="474133" cy="428978"/>
            </a:xfrm>
            <a:prstGeom prst="rightArrow">
              <a:avLst/>
            </a:prstGeom>
            <a:solidFill>
              <a:srgbClr val="00B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7439EBC8-FCCE-4B13-8CA3-0FEAFE0BDEE8}"/>
                </a:ext>
              </a:extLst>
            </p:cNvPr>
            <p:cNvSpPr/>
            <p:nvPr/>
          </p:nvSpPr>
          <p:spPr>
            <a:xfrm rot="4128238">
              <a:off x="8719626" y="2019411"/>
              <a:ext cx="474133" cy="428978"/>
            </a:xfrm>
            <a:prstGeom prst="rightArrow">
              <a:avLst/>
            </a:prstGeom>
            <a:solidFill>
              <a:srgbClr val="00B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A4C4C0CC-928E-4C51-BB61-9CDE611B0592}"/>
                </a:ext>
              </a:extLst>
            </p:cNvPr>
            <p:cNvSpPr/>
            <p:nvPr/>
          </p:nvSpPr>
          <p:spPr>
            <a:xfrm rot="1892338">
              <a:off x="5225581" y="2907701"/>
              <a:ext cx="474133" cy="428978"/>
            </a:xfrm>
            <a:prstGeom prst="rightArrow">
              <a:avLst/>
            </a:prstGeom>
            <a:solidFill>
              <a:srgbClr val="00B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52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F9D427-3A5E-4D98-9EF7-D22EC95B6287}"/>
              </a:ext>
            </a:extLst>
          </p:cNvPr>
          <p:cNvSpPr>
            <a:spLocks noGrp="1"/>
          </p:cNvSpPr>
          <p:nvPr>
            <p:ph idx="1"/>
          </p:nvPr>
        </p:nvSpPr>
        <p:spPr/>
        <p:txBody>
          <a:bodyPr/>
          <a:lstStyle/>
          <a:p>
            <a:r>
              <a:rPr lang="en-US" dirty="0">
                <a:solidFill>
                  <a:schemeClr val="bg1">
                    <a:lumMod val="75000"/>
                    <a:lumOff val="25000"/>
                  </a:schemeClr>
                </a:solidFill>
              </a:rPr>
              <a:t>K Means Clustering shows us that the data does fall into groups of states/counties which are having different success rates with COVID-19</a:t>
            </a:r>
          </a:p>
          <a:p>
            <a:r>
              <a:rPr lang="en-US" dirty="0">
                <a:solidFill>
                  <a:schemeClr val="bg1">
                    <a:lumMod val="75000"/>
                    <a:lumOff val="25000"/>
                  </a:schemeClr>
                </a:solidFill>
              </a:rPr>
              <a:t>KNN Regression analysis was tried to see if we could predict the number of deaths in a state based on the defined features</a:t>
            </a:r>
          </a:p>
        </p:txBody>
      </p:sp>
      <p:sp>
        <p:nvSpPr>
          <p:cNvPr id="3" name="Title 2">
            <a:extLst>
              <a:ext uri="{FF2B5EF4-FFF2-40B4-BE49-F238E27FC236}">
                <a16:creationId xmlns:a16="http://schemas.microsoft.com/office/drawing/2014/main" id="{615D433B-D237-44E6-91E1-31BABF8645EC}"/>
              </a:ext>
            </a:extLst>
          </p:cNvPr>
          <p:cNvSpPr>
            <a:spLocks noGrp="1"/>
          </p:cNvSpPr>
          <p:nvPr>
            <p:ph type="title"/>
          </p:nvPr>
        </p:nvSpPr>
        <p:spPr/>
        <p:txBody>
          <a:bodyPr/>
          <a:lstStyle/>
          <a:p>
            <a:r>
              <a:rPr lang="en-US" dirty="0"/>
              <a:t>Regression analysis</a:t>
            </a:r>
          </a:p>
        </p:txBody>
      </p:sp>
    </p:spTree>
    <p:extLst>
      <p:ext uri="{BB962C8B-B14F-4D97-AF65-F5344CB8AC3E}">
        <p14:creationId xmlns:p14="http://schemas.microsoft.com/office/powerpoint/2010/main" val="174662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642FE6-3D68-4849-B3AB-99421B0B6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370" y="1581376"/>
            <a:ext cx="6912429" cy="4608287"/>
          </a:xfrm>
        </p:spPr>
      </p:pic>
      <p:sp>
        <p:nvSpPr>
          <p:cNvPr id="3" name="Title 2">
            <a:extLst>
              <a:ext uri="{FF2B5EF4-FFF2-40B4-BE49-F238E27FC236}">
                <a16:creationId xmlns:a16="http://schemas.microsoft.com/office/drawing/2014/main" id="{C2B50E9D-F04F-4491-BE2A-43532E98911A}"/>
              </a:ext>
            </a:extLst>
          </p:cNvPr>
          <p:cNvSpPr>
            <a:spLocks noGrp="1"/>
          </p:cNvSpPr>
          <p:nvPr>
            <p:ph type="title"/>
          </p:nvPr>
        </p:nvSpPr>
        <p:spPr/>
        <p:txBody>
          <a:bodyPr/>
          <a:lstStyle/>
          <a:p>
            <a:r>
              <a:rPr lang="en-US" dirty="0"/>
              <a:t>Regression Analysis</a:t>
            </a:r>
          </a:p>
        </p:txBody>
      </p:sp>
      <p:sp>
        <p:nvSpPr>
          <p:cNvPr id="6" name="TextBox 5">
            <a:extLst>
              <a:ext uri="{FF2B5EF4-FFF2-40B4-BE49-F238E27FC236}">
                <a16:creationId xmlns:a16="http://schemas.microsoft.com/office/drawing/2014/main" id="{2BF7E856-F38B-4E03-80B8-BE069086D382}"/>
              </a:ext>
            </a:extLst>
          </p:cNvPr>
          <p:cNvSpPr txBox="1"/>
          <p:nvPr/>
        </p:nvSpPr>
        <p:spPr>
          <a:xfrm>
            <a:off x="8904514" y="2068286"/>
            <a:ext cx="2994794" cy="646331"/>
          </a:xfrm>
          <a:prstGeom prst="rect">
            <a:avLst/>
          </a:prstGeom>
          <a:noFill/>
        </p:spPr>
        <p:txBody>
          <a:bodyPr wrap="none" rtlCol="0">
            <a:spAutoFit/>
          </a:bodyPr>
          <a:lstStyle/>
          <a:p>
            <a:r>
              <a:rPr lang="en-US" dirty="0">
                <a:solidFill>
                  <a:schemeClr val="bg1">
                    <a:lumMod val="85000"/>
                    <a:lumOff val="15000"/>
                  </a:schemeClr>
                </a:solidFill>
                <a:effectLst>
                  <a:outerShdw blurRad="38100" dist="38100" dir="2700000" algn="tl">
                    <a:srgbClr val="000000">
                      <a:alpha val="43137"/>
                    </a:srgbClr>
                  </a:outerShdw>
                </a:effectLst>
              </a:rPr>
              <a:t>KNN Score is 0.8739 </a:t>
            </a:r>
          </a:p>
          <a:p>
            <a:r>
              <a:rPr lang="en-US" dirty="0">
                <a:solidFill>
                  <a:schemeClr val="bg1">
                    <a:lumMod val="85000"/>
                    <a:lumOff val="15000"/>
                  </a:schemeClr>
                </a:solidFill>
                <a:effectLst>
                  <a:outerShdw blurRad="38100" dist="38100" dir="2700000" algn="tl">
                    <a:srgbClr val="000000">
                      <a:alpha val="43137"/>
                    </a:srgbClr>
                  </a:outerShdw>
                </a:effectLst>
              </a:rPr>
              <a:t>Giving us nearly 88% accuracy</a:t>
            </a:r>
          </a:p>
        </p:txBody>
      </p:sp>
    </p:spTree>
    <p:extLst>
      <p:ext uri="{BB962C8B-B14F-4D97-AF65-F5344CB8AC3E}">
        <p14:creationId xmlns:p14="http://schemas.microsoft.com/office/powerpoint/2010/main" val="36226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9BFC6E-4D97-43BD-904E-F3C7BAA35702}"/>
              </a:ext>
            </a:extLst>
          </p:cNvPr>
          <p:cNvSpPr>
            <a:spLocks noGrp="1"/>
          </p:cNvSpPr>
          <p:nvPr>
            <p:ph idx="1"/>
          </p:nvPr>
        </p:nvSpPr>
        <p:spPr/>
        <p:txBody>
          <a:bodyPr/>
          <a:lstStyle/>
          <a:p>
            <a:r>
              <a:rPr lang="en-US" dirty="0">
                <a:solidFill>
                  <a:schemeClr val="bg1">
                    <a:lumMod val="75000"/>
                    <a:lumOff val="25000"/>
                  </a:schemeClr>
                </a:solidFill>
              </a:rPr>
              <a:t>In addition to the data from each state we also have time series data which we could use to predict the outcome of COVID in each state</a:t>
            </a:r>
          </a:p>
          <a:p>
            <a:r>
              <a:rPr lang="en-US" dirty="0">
                <a:solidFill>
                  <a:schemeClr val="bg1">
                    <a:lumMod val="75000"/>
                    <a:lumOff val="25000"/>
                  </a:schemeClr>
                </a:solidFill>
              </a:rPr>
              <a:t>The data was first made stationary for the analysis</a:t>
            </a:r>
          </a:p>
          <a:p>
            <a:r>
              <a:rPr lang="en-US" dirty="0">
                <a:solidFill>
                  <a:schemeClr val="bg1">
                    <a:lumMod val="75000"/>
                    <a:lumOff val="25000"/>
                  </a:schemeClr>
                </a:solidFill>
              </a:rPr>
              <a:t>Then a 10 day forecast was predicted to determine if we could predict how COVID would be affecting any particular state</a:t>
            </a:r>
          </a:p>
          <a:p>
            <a:endParaRPr lang="en-US" dirty="0"/>
          </a:p>
        </p:txBody>
      </p:sp>
      <p:sp>
        <p:nvSpPr>
          <p:cNvPr id="3" name="Title 2">
            <a:extLst>
              <a:ext uri="{FF2B5EF4-FFF2-40B4-BE49-F238E27FC236}">
                <a16:creationId xmlns:a16="http://schemas.microsoft.com/office/drawing/2014/main" id="{9BB0F9B4-A2AE-40DB-83DD-2CECCE7E4DC2}"/>
              </a:ext>
            </a:extLst>
          </p:cNvPr>
          <p:cNvSpPr>
            <a:spLocks noGrp="1"/>
          </p:cNvSpPr>
          <p:nvPr>
            <p:ph type="title"/>
          </p:nvPr>
        </p:nvSpPr>
        <p:spPr/>
        <p:txBody>
          <a:bodyPr/>
          <a:lstStyle/>
          <a:p>
            <a:r>
              <a:rPr lang="en-US" dirty="0"/>
              <a:t>Time series analysis</a:t>
            </a:r>
          </a:p>
        </p:txBody>
      </p:sp>
    </p:spTree>
    <p:extLst>
      <p:ext uri="{BB962C8B-B14F-4D97-AF65-F5344CB8AC3E}">
        <p14:creationId xmlns:p14="http://schemas.microsoft.com/office/powerpoint/2010/main" val="196064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726985-3144-40D4-BD03-9395D21F1A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332" y="846138"/>
            <a:ext cx="10027782" cy="6685188"/>
          </a:xfrm>
        </p:spPr>
      </p:pic>
      <p:sp>
        <p:nvSpPr>
          <p:cNvPr id="3" name="Title 2">
            <a:extLst>
              <a:ext uri="{FF2B5EF4-FFF2-40B4-BE49-F238E27FC236}">
                <a16:creationId xmlns:a16="http://schemas.microsoft.com/office/drawing/2014/main" id="{A1A47BE6-2442-4EB5-B975-6EC05530B52E}"/>
              </a:ext>
            </a:extLst>
          </p:cNvPr>
          <p:cNvSpPr>
            <a:spLocks noGrp="1"/>
          </p:cNvSpPr>
          <p:nvPr>
            <p:ph type="title"/>
          </p:nvPr>
        </p:nvSpPr>
        <p:spPr/>
        <p:txBody>
          <a:bodyPr>
            <a:normAutofit fontScale="90000"/>
          </a:bodyPr>
          <a:lstStyle/>
          <a:p>
            <a:r>
              <a:rPr lang="en-US" dirty="0"/>
              <a:t>Example of reducing Florida and California data to stationary data</a:t>
            </a:r>
          </a:p>
        </p:txBody>
      </p:sp>
    </p:spTree>
    <p:extLst>
      <p:ext uri="{BB962C8B-B14F-4D97-AF65-F5344CB8AC3E}">
        <p14:creationId xmlns:p14="http://schemas.microsoft.com/office/powerpoint/2010/main" val="262553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9EAC5A-9AD2-4299-B135-EF20B7C3E446}"/>
              </a:ext>
            </a:extLst>
          </p:cNvPr>
          <p:cNvSpPr>
            <a:spLocks noGrp="1"/>
          </p:cNvSpPr>
          <p:nvPr>
            <p:ph type="title"/>
          </p:nvPr>
        </p:nvSpPr>
        <p:spPr/>
        <p:txBody>
          <a:bodyPr/>
          <a:lstStyle/>
          <a:p>
            <a:r>
              <a:rPr lang="en-US" dirty="0"/>
              <a:t>SARIMA Parameters</a:t>
            </a:r>
          </a:p>
        </p:txBody>
      </p:sp>
      <p:sp>
        <p:nvSpPr>
          <p:cNvPr id="2" name="Content Placeholder 1">
            <a:extLst>
              <a:ext uri="{FF2B5EF4-FFF2-40B4-BE49-F238E27FC236}">
                <a16:creationId xmlns:a16="http://schemas.microsoft.com/office/drawing/2014/main" id="{A46A84F8-C235-4925-A270-D49117C3A8BC}"/>
              </a:ext>
            </a:extLst>
          </p:cNvPr>
          <p:cNvSpPr>
            <a:spLocks noGrp="1"/>
          </p:cNvSpPr>
          <p:nvPr>
            <p:ph idx="1"/>
          </p:nvPr>
        </p:nvSpPr>
        <p:spPr>
          <a:xfrm>
            <a:off x="2209800" y="1163638"/>
            <a:ext cx="7772400" cy="5440362"/>
          </a:xfrm>
        </p:spPr>
        <p:txBody>
          <a:bodyPr>
            <a:normAutofit fontScale="25000" lnSpcReduction="20000"/>
          </a:bodyPr>
          <a:lstStyle/>
          <a:p>
            <a:pPr marL="137160" indent="0">
              <a:buNone/>
            </a:pPr>
            <a:r>
              <a:rPr lang="en-US" sz="5600" b="1" dirty="0">
                <a:solidFill>
                  <a:schemeClr val="bg1">
                    <a:lumMod val="85000"/>
                    <a:lumOff val="15000"/>
                  </a:schemeClr>
                </a:solidFill>
              </a:rPr>
              <a:t> SARIMAX Results                                </a:t>
            </a:r>
          </a:p>
          <a:p>
            <a:pPr marL="137160" indent="0">
              <a:buNone/>
            </a:pPr>
            <a:r>
              <a:rPr lang="en-US" sz="5600" dirty="0">
                <a:solidFill>
                  <a:schemeClr val="bg1">
                    <a:lumMod val="85000"/>
                    <a:lumOff val="15000"/>
                  </a:schemeClr>
                </a:solidFill>
              </a:rPr>
              <a:t>==============================================================================</a:t>
            </a:r>
          </a:p>
          <a:p>
            <a:pPr marL="137160" indent="0">
              <a:buNone/>
            </a:pPr>
            <a:r>
              <a:rPr lang="en-US" sz="5600" dirty="0">
                <a:solidFill>
                  <a:schemeClr val="bg1">
                    <a:lumMod val="85000"/>
                    <a:lumOff val="15000"/>
                  </a:schemeClr>
                </a:solidFill>
              </a:rPr>
              <a:t>Dep. Variable:                	</a:t>
            </a:r>
            <a:r>
              <a:rPr lang="en-US" sz="5600" dirty="0" err="1">
                <a:solidFill>
                  <a:schemeClr val="bg1">
                    <a:lumMod val="85000"/>
                    <a:lumOff val="15000"/>
                  </a:schemeClr>
                </a:solidFill>
              </a:rPr>
              <a:t>mov_avg</a:t>
            </a:r>
            <a:r>
              <a:rPr lang="en-US" sz="5600" dirty="0">
                <a:solidFill>
                  <a:schemeClr val="bg1">
                    <a:lumMod val="85000"/>
                    <a:lumOff val="15000"/>
                  </a:schemeClr>
                </a:solidFill>
              </a:rPr>
              <a:t>   			No. Observations:           	733</a:t>
            </a:r>
          </a:p>
          <a:p>
            <a:pPr marL="137160" indent="0">
              <a:buNone/>
            </a:pPr>
            <a:r>
              <a:rPr lang="en-US" sz="5600" dirty="0">
                <a:solidFill>
                  <a:schemeClr val="bg1">
                    <a:lumMod val="85000"/>
                    <a:lumOff val="15000"/>
                  </a:schemeClr>
                </a:solidFill>
              </a:rPr>
              <a:t>Model:                    	ARIMA(6, 0, 0) 		Log Likelihood               	-6330.950</a:t>
            </a:r>
          </a:p>
          <a:p>
            <a:pPr marL="137160" indent="0">
              <a:buNone/>
            </a:pPr>
            <a:r>
              <a:rPr lang="en-US" sz="5600" dirty="0">
                <a:solidFill>
                  <a:schemeClr val="bg1">
                    <a:lumMod val="85000"/>
                    <a:lumOff val="15000"/>
                  </a:schemeClr>
                </a:solidFill>
              </a:rPr>
              <a:t>Date:                	Tue, 26 Apr 2022   		AIC                          	12677.901</a:t>
            </a:r>
          </a:p>
          <a:p>
            <a:pPr marL="137160" indent="0">
              <a:buNone/>
            </a:pPr>
            <a:r>
              <a:rPr lang="en-US" sz="5600" dirty="0">
                <a:solidFill>
                  <a:schemeClr val="bg1">
                    <a:lumMod val="85000"/>
                    <a:lumOff val="15000"/>
                  </a:schemeClr>
                </a:solidFill>
              </a:rPr>
              <a:t>Time:                        	12:34:26   			BIC                          	12714.678</a:t>
            </a:r>
          </a:p>
          <a:p>
            <a:pPr marL="137160" indent="0">
              <a:buNone/>
            </a:pPr>
            <a:r>
              <a:rPr lang="en-US" sz="5600" dirty="0">
                <a:solidFill>
                  <a:schemeClr val="bg1">
                    <a:lumMod val="85000"/>
                    <a:lumOff val="15000"/>
                  </a:schemeClr>
                </a:solidFill>
              </a:rPr>
              <a:t>Sample:                    	01-22-2020   		HQIC                         	12692.087</a:t>
            </a:r>
          </a:p>
          <a:p>
            <a:pPr marL="137160" indent="0">
              <a:buNone/>
            </a:pPr>
            <a:r>
              <a:rPr lang="en-US" sz="5600" dirty="0">
                <a:solidFill>
                  <a:schemeClr val="bg1">
                    <a:lumMod val="85000"/>
                    <a:lumOff val="15000"/>
                  </a:schemeClr>
                </a:solidFill>
              </a:rPr>
              <a:t>                         	- 01-23-2022                                         </a:t>
            </a:r>
          </a:p>
          <a:p>
            <a:pPr marL="137160" indent="0">
              <a:buNone/>
            </a:pPr>
            <a:r>
              <a:rPr lang="en-US" sz="5600" dirty="0">
                <a:solidFill>
                  <a:schemeClr val="bg1">
                    <a:lumMod val="85000"/>
                    <a:lumOff val="15000"/>
                  </a:schemeClr>
                </a:solidFill>
              </a:rPr>
              <a:t>Covariance Type:            </a:t>
            </a:r>
            <a:r>
              <a:rPr lang="en-US" sz="5600" dirty="0" err="1">
                <a:solidFill>
                  <a:schemeClr val="bg1">
                    <a:lumMod val="85000"/>
                    <a:lumOff val="15000"/>
                  </a:schemeClr>
                </a:solidFill>
              </a:rPr>
              <a:t>opg</a:t>
            </a:r>
            <a:r>
              <a:rPr lang="en-US" sz="5600" dirty="0">
                <a:solidFill>
                  <a:schemeClr val="bg1">
                    <a:lumMod val="85000"/>
                    <a:lumOff val="15000"/>
                  </a:schemeClr>
                </a:solidFill>
              </a:rPr>
              <a:t>                                         </a:t>
            </a:r>
          </a:p>
          <a:p>
            <a:pPr marL="137160" indent="0">
              <a:buNone/>
            </a:pPr>
            <a:r>
              <a:rPr lang="en-US" sz="5600" dirty="0">
                <a:solidFill>
                  <a:schemeClr val="bg1">
                    <a:lumMod val="85000"/>
                    <a:lumOff val="15000"/>
                  </a:schemeClr>
                </a:solidFill>
              </a:rPr>
              <a:t>==============================================================================</a:t>
            </a:r>
          </a:p>
          <a:p>
            <a:pPr marL="137160" indent="0">
              <a:buNone/>
            </a:pPr>
            <a:r>
              <a:rPr lang="en-US" sz="5600" b="1" dirty="0">
                <a:solidFill>
                  <a:schemeClr val="bg1">
                    <a:lumMod val="85000"/>
                    <a:lumOff val="15000"/>
                  </a:schemeClr>
                </a:solidFill>
              </a:rPr>
              <a:t>                 	</a:t>
            </a:r>
            <a:r>
              <a:rPr lang="en-US" sz="5600" b="1" dirty="0" err="1">
                <a:solidFill>
                  <a:schemeClr val="bg1">
                    <a:lumMod val="85000"/>
                    <a:lumOff val="15000"/>
                  </a:schemeClr>
                </a:solidFill>
              </a:rPr>
              <a:t>coef</a:t>
            </a:r>
            <a:r>
              <a:rPr lang="en-US" sz="5600" b="1" dirty="0">
                <a:solidFill>
                  <a:schemeClr val="bg1">
                    <a:lumMod val="85000"/>
                    <a:lumOff val="15000"/>
                  </a:schemeClr>
                </a:solidFill>
              </a:rPr>
              <a:t>	std err	z	P&gt;|z|	[0.025      	0.975]</a:t>
            </a:r>
          </a:p>
          <a:p>
            <a:pPr marL="137160" indent="0">
              <a:buNone/>
            </a:pPr>
            <a:r>
              <a:rPr lang="en-US" sz="5600" dirty="0">
                <a:solidFill>
                  <a:schemeClr val="bg1">
                    <a:lumMod val="85000"/>
                    <a:lumOff val="15000"/>
                  </a:schemeClr>
                </a:solidFill>
              </a:rPr>
              <a:t>---------------------------------------------------------------------------------------------------------------------------------</a:t>
            </a:r>
          </a:p>
          <a:p>
            <a:pPr marL="137160" indent="0">
              <a:buNone/>
            </a:pPr>
            <a:r>
              <a:rPr lang="en-US" sz="5600" dirty="0">
                <a:solidFill>
                  <a:schemeClr val="bg1">
                    <a:lumMod val="85000"/>
                    <a:lumOff val="15000"/>
                  </a:schemeClr>
                </a:solidFill>
              </a:rPr>
              <a:t>const       	1.031e+04	5575.694	1.850      	0.064    	-614.065    	2.12e+04</a:t>
            </a:r>
          </a:p>
          <a:p>
            <a:pPr marL="137160" indent="0">
              <a:buNone/>
            </a:pPr>
            <a:r>
              <a:rPr lang="en-US" sz="5600" dirty="0">
                <a:solidFill>
                  <a:schemeClr val="bg1">
                    <a:lumMod val="85000"/>
                    <a:lumOff val="15000"/>
                  </a:schemeClr>
                </a:solidFill>
              </a:rPr>
              <a:t>ar.L1          	0.9927	0.015     	64.436      	0.000       	0.962       	1.023</a:t>
            </a:r>
          </a:p>
          <a:p>
            <a:pPr marL="137160" indent="0">
              <a:buNone/>
            </a:pPr>
            <a:r>
              <a:rPr lang="en-US" sz="5600" dirty="0">
                <a:solidFill>
                  <a:schemeClr val="bg1">
                    <a:lumMod val="85000"/>
                    <a:lumOff val="15000"/>
                  </a:schemeClr>
                </a:solidFill>
              </a:rPr>
              <a:t>ar.L2          	0.0586 	0.021      	2.848      	0.004       	0.018       	0.099</a:t>
            </a:r>
          </a:p>
          <a:p>
            <a:pPr marL="137160" indent="0">
              <a:buNone/>
            </a:pPr>
            <a:r>
              <a:rPr lang="en-US" sz="5600" dirty="0">
                <a:solidFill>
                  <a:schemeClr val="bg1">
                    <a:lumMod val="85000"/>
                    <a:lumOff val="15000"/>
                  </a:schemeClr>
                </a:solidFill>
              </a:rPr>
              <a:t>ar.L3          	0.3854      	0.021     	18.297      	0.000       	0.344       	0.427</a:t>
            </a:r>
          </a:p>
          <a:p>
            <a:pPr marL="137160" indent="0">
              <a:buNone/>
            </a:pPr>
            <a:r>
              <a:rPr lang="en-US" sz="5600" dirty="0">
                <a:solidFill>
                  <a:schemeClr val="bg1">
                    <a:lumMod val="85000"/>
                    <a:lumOff val="15000"/>
                  </a:schemeClr>
                </a:solidFill>
              </a:rPr>
              <a:t>ar.L4         	-0.4385      	0.027    	-16.281      	0.000      	-0.491      	-0.386</a:t>
            </a:r>
          </a:p>
          <a:p>
            <a:pPr marL="137160" indent="0">
              <a:buNone/>
            </a:pPr>
            <a:r>
              <a:rPr lang="en-US" sz="5600" dirty="0">
                <a:solidFill>
                  <a:schemeClr val="bg1">
                    <a:lumMod val="85000"/>
                    <a:lumOff val="15000"/>
                  </a:schemeClr>
                </a:solidFill>
              </a:rPr>
              <a:t>ar.L5          	0.3506      	0.021     	16.566      	0.000       	0.309       	0.392</a:t>
            </a:r>
          </a:p>
          <a:p>
            <a:pPr marL="137160" indent="0">
              <a:buNone/>
            </a:pPr>
            <a:r>
              <a:rPr lang="en-US" sz="5600" dirty="0">
                <a:solidFill>
                  <a:schemeClr val="bg1">
                    <a:lumMod val="85000"/>
                    <a:lumOff val="15000"/>
                  </a:schemeClr>
                </a:solidFill>
              </a:rPr>
              <a:t>ar.L6         	-0.3711      	0.013    	-27.497      	0.000      	-0.398      	-0.345</a:t>
            </a:r>
          </a:p>
          <a:p>
            <a:pPr marL="137160" indent="0">
              <a:buNone/>
            </a:pPr>
            <a:r>
              <a:rPr lang="en-US" sz="5600" dirty="0">
                <a:solidFill>
                  <a:schemeClr val="bg1">
                    <a:lumMod val="85000"/>
                    <a:lumOff val="15000"/>
                  </a:schemeClr>
                </a:solidFill>
              </a:rPr>
              <a:t>Sigma2	2.19e+06    	678.998   	3225.552      0.000    	2.19e+06    	2.19e+06</a:t>
            </a:r>
          </a:p>
          <a:p>
            <a:pPr marL="137160" indent="0">
              <a:buNone/>
            </a:pPr>
            <a:r>
              <a:rPr lang="en-US" sz="5600" dirty="0">
                <a:solidFill>
                  <a:schemeClr val="bg1">
                    <a:lumMod val="85000"/>
                    <a:lumOff val="15000"/>
                  </a:schemeClr>
                </a:solidFill>
              </a:rPr>
              <a:t>===================================================================================</a:t>
            </a:r>
          </a:p>
          <a:p>
            <a:pPr marL="137160" indent="0">
              <a:buNone/>
            </a:pPr>
            <a:r>
              <a:rPr lang="en-US" sz="5600" dirty="0" err="1">
                <a:solidFill>
                  <a:schemeClr val="bg1">
                    <a:lumMod val="85000"/>
                    <a:lumOff val="15000"/>
                  </a:schemeClr>
                </a:solidFill>
              </a:rPr>
              <a:t>Ljung</a:t>
            </a:r>
            <a:r>
              <a:rPr lang="en-US" sz="5600" dirty="0">
                <a:solidFill>
                  <a:schemeClr val="bg1">
                    <a:lumMod val="85000"/>
                    <a:lumOff val="15000"/>
                  </a:schemeClr>
                </a:solidFill>
              </a:rPr>
              <a:t>-Box (L1) (Q):                   0.72     			Jarque-</a:t>
            </a:r>
            <a:r>
              <a:rPr lang="en-US" sz="5600" dirty="0" err="1">
                <a:solidFill>
                  <a:schemeClr val="bg1">
                    <a:lumMod val="85000"/>
                    <a:lumOff val="15000"/>
                  </a:schemeClr>
                </a:solidFill>
              </a:rPr>
              <a:t>Bera</a:t>
            </a:r>
            <a:r>
              <a:rPr lang="en-US" sz="5600" dirty="0">
                <a:solidFill>
                  <a:schemeClr val="bg1">
                    <a:lumMod val="85000"/>
                    <a:lumOff val="15000"/>
                  </a:schemeClr>
                </a:solidFill>
              </a:rPr>
              <a:t> (JB):          139486.43</a:t>
            </a:r>
          </a:p>
          <a:p>
            <a:pPr marL="137160" indent="0">
              <a:buNone/>
            </a:pPr>
            <a:r>
              <a:rPr lang="en-US" sz="5600" dirty="0">
                <a:solidFill>
                  <a:schemeClr val="bg1">
                    <a:lumMod val="85000"/>
                    <a:lumOff val="15000"/>
                  </a:schemeClr>
                </a:solidFill>
              </a:rPr>
              <a:t>Prob(Q):                                     0.40     			Prob(JB):                        0.00</a:t>
            </a:r>
          </a:p>
          <a:p>
            <a:pPr marL="137160" indent="0">
              <a:buNone/>
            </a:pPr>
            <a:r>
              <a:rPr lang="en-US" sz="5600" dirty="0">
                <a:solidFill>
                  <a:schemeClr val="bg1">
                    <a:lumMod val="85000"/>
                    <a:lumOff val="15000"/>
                  </a:schemeClr>
                </a:solidFill>
              </a:rPr>
              <a:t>Heteroskedasticity (H):           72.79   		Skew:                             1.99</a:t>
            </a:r>
          </a:p>
          <a:p>
            <a:pPr marL="137160" indent="0">
              <a:buNone/>
            </a:pPr>
            <a:r>
              <a:rPr lang="en-US" sz="5600" dirty="0">
                <a:solidFill>
                  <a:schemeClr val="bg1">
                    <a:lumMod val="85000"/>
                    <a:lumOff val="15000"/>
                  </a:schemeClr>
                </a:solidFill>
              </a:rPr>
              <a:t>Prob(H) (two-sided):                0.00     		Kurtosis:                        70.46</a:t>
            </a:r>
          </a:p>
          <a:p>
            <a:pPr marL="137160" indent="0">
              <a:buNone/>
            </a:pPr>
            <a:r>
              <a:rPr lang="en-US" sz="5600" dirty="0">
                <a:solidFill>
                  <a:schemeClr val="bg1">
                    <a:lumMod val="85000"/>
                    <a:lumOff val="15000"/>
                  </a:schemeClr>
                </a:solidFill>
              </a:rPr>
              <a:t>===================================================================================</a:t>
            </a:r>
          </a:p>
        </p:txBody>
      </p:sp>
    </p:spTree>
    <p:extLst>
      <p:ext uri="{BB962C8B-B14F-4D97-AF65-F5344CB8AC3E}">
        <p14:creationId xmlns:p14="http://schemas.microsoft.com/office/powerpoint/2010/main" val="44087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E5CA51-42ED-44B1-AA80-0CD2CFE682C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983"/>
          <a:stretch/>
        </p:blipFill>
        <p:spPr>
          <a:xfrm>
            <a:off x="-152401" y="1485900"/>
            <a:ext cx="12725400" cy="5796643"/>
          </a:xfrm>
        </p:spPr>
      </p:pic>
      <p:sp>
        <p:nvSpPr>
          <p:cNvPr id="3" name="Title 2">
            <a:extLst>
              <a:ext uri="{FF2B5EF4-FFF2-40B4-BE49-F238E27FC236}">
                <a16:creationId xmlns:a16="http://schemas.microsoft.com/office/drawing/2014/main" id="{1CDD1FE9-8AF6-4F0B-99E7-7A51CC5D5958}"/>
              </a:ext>
            </a:extLst>
          </p:cNvPr>
          <p:cNvSpPr>
            <a:spLocks noGrp="1"/>
          </p:cNvSpPr>
          <p:nvPr>
            <p:ph type="title"/>
          </p:nvPr>
        </p:nvSpPr>
        <p:spPr/>
        <p:txBody>
          <a:bodyPr/>
          <a:lstStyle/>
          <a:p>
            <a:r>
              <a:rPr lang="en-US" dirty="0"/>
              <a:t>Prediction of California based on 7 day averages</a:t>
            </a:r>
          </a:p>
        </p:txBody>
      </p:sp>
    </p:spTree>
    <p:extLst>
      <p:ext uri="{BB962C8B-B14F-4D97-AF65-F5344CB8AC3E}">
        <p14:creationId xmlns:p14="http://schemas.microsoft.com/office/powerpoint/2010/main" val="3124070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F062E2-D66A-4BAD-BEFF-BDC9A39AE57D}"/>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A2C6395-E368-4D50-A27E-2F5C5B47A07F}"/>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217267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9F0928-8BEC-4AF9-964C-9FCC94D6B98F}"/>
              </a:ext>
            </a:extLst>
          </p:cNvPr>
          <p:cNvSpPr>
            <a:spLocks noGrp="1"/>
          </p:cNvSpPr>
          <p:nvPr>
            <p:ph idx="1"/>
          </p:nvPr>
        </p:nvSpPr>
        <p:spPr>
          <a:xfrm>
            <a:off x="609600" y="1197429"/>
            <a:ext cx="10972800" cy="5660571"/>
          </a:xfrm>
        </p:spPr>
        <p:txBody>
          <a:bodyPr>
            <a:normAutofit fontScale="92500" lnSpcReduction="10000"/>
          </a:bodyPr>
          <a:lstStyle/>
          <a:p>
            <a:r>
              <a:rPr lang="en-US" dirty="0">
                <a:solidFill>
                  <a:schemeClr val="bg1">
                    <a:lumMod val="75000"/>
                    <a:lumOff val="25000"/>
                  </a:schemeClr>
                </a:solidFill>
                <a:effectLst>
                  <a:outerShdw blurRad="38100" dist="38100" dir="2700000" algn="tl">
                    <a:srgbClr val="000000">
                      <a:alpha val="43137"/>
                    </a:srgbClr>
                  </a:outerShdw>
                </a:effectLst>
              </a:rPr>
              <a:t>We can predict via KNN Regression the number of deaths associated with SARS-CoV-2 in each state and county based on population, vaccination and number of cases with nearly 88% accuracy</a:t>
            </a:r>
          </a:p>
          <a:p>
            <a:r>
              <a:rPr lang="en-US" dirty="0">
                <a:solidFill>
                  <a:schemeClr val="bg1">
                    <a:lumMod val="75000"/>
                    <a:lumOff val="25000"/>
                  </a:schemeClr>
                </a:solidFill>
                <a:effectLst>
                  <a:outerShdw blurRad="38100" dist="38100" dir="2700000" algn="tl">
                    <a:srgbClr val="000000">
                      <a:alpha val="43137"/>
                    </a:srgbClr>
                  </a:outerShdw>
                </a:effectLst>
              </a:rPr>
              <a:t>Data for each county seems to have some flaws in calculating actual percentage of individuals who die from COVID-19</a:t>
            </a:r>
          </a:p>
          <a:p>
            <a:pPr lvl="1"/>
            <a:r>
              <a:rPr lang="en-US" dirty="0">
                <a:solidFill>
                  <a:schemeClr val="bg1">
                    <a:lumMod val="75000"/>
                    <a:lumOff val="25000"/>
                  </a:schemeClr>
                </a:solidFill>
                <a:effectLst>
                  <a:outerShdw blurRad="38100" dist="38100" dir="2700000" algn="tl">
                    <a:srgbClr val="000000">
                      <a:alpha val="43137"/>
                    </a:srgbClr>
                  </a:outerShdw>
                </a:effectLst>
              </a:rPr>
              <a:t>Possible reasons:</a:t>
            </a:r>
          </a:p>
          <a:p>
            <a:pPr lvl="2"/>
            <a:r>
              <a:rPr lang="en-US" dirty="0">
                <a:solidFill>
                  <a:schemeClr val="bg1">
                    <a:lumMod val="75000"/>
                    <a:lumOff val="25000"/>
                  </a:schemeClr>
                </a:solidFill>
                <a:effectLst>
                  <a:outerShdw blurRad="38100" dist="38100" dir="2700000" algn="tl">
                    <a:srgbClr val="000000">
                      <a:alpha val="43137"/>
                    </a:srgbClr>
                  </a:outerShdw>
                </a:effectLst>
              </a:rPr>
              <a:t>Additional comorbidities</a:t>
            </a:r>
          </a:p>
          <a:p>
            <a:pPr lvl="2"/>
            <a:r>
              <a:rPr lang="en-US" dirty="0">
                <a:solidFill>
                  <a:schemeClr val="bg1">
                    <a:lumMod val="75000"/>
                    <a:lumOff val="25000"/>
                  </a:schemeClr>
                </a:solidFill>
                <a:effectLst>
                  <a:outerShdw blurRad="38100" dist="38100" dir="2700000" algn="tl">
                    <a:srgbClr val="000000">
                      <a:alpha val="43137"/>
                    </a:srgbClr>
                  </a:outerShdw>
                </a:effectLst>
              </a:rPr>
              <a:t>Individuals getting COVID more than once</a:t>
            </a:r>
          </a:p>
          <a:p>
            <a:pPr lvl="2"/>
            <a:r>
              <a:rPr lang="en-US" dirty="0">
                <a:solidFill>
                  <a:schemeClr val="bg1">
                    <a:lumMod val="75000"/>
                    <a:lumOff val="25000"/>
                  </a:schemeClr>
                </a:solidFill>
                <a:effectLst>
                  <a:outerShdw blurRad="38100" dist="38100" dir="2700000" algn="tl">
                    <a:srgbClr val="000000">
                      <a:alpha val="43137"/>
                    </a:srgbClr>
                  </a:outerShdw>
                </a:effectLst>
              </a:rPr>
              <a:t>Availability of medical treatments may vary in each county/state</a:t>
            </a:r>
          </a:p>
          <a:p>
            <a:r>
              <a:rPr lang="en-US" dirty="0">
                <a:solidFill>
                  <a:schemeClr val="bg1">
                    <a:lumMod val="75000"/>
                    <a:lumOff val="25000"/>
                  </a:schemeClr>
                </a:solidFill>
                <a:effectLst>
                  <a:outerShdw blurRad="38100" dist="38100" dir="2700000" algn="tl">
                    <a:srgbClr val="000000">
                      <a:alpha val="43137"/>
                    </a:srgbClr>
                  </a:outerShdw>
                </a:effectLst>
              </a:rPr>
              <a:t>Time series analysis seems possible but still needs more work</a:t>
            </a:r>
          </a:p>
          <a:p>
            <a:pPr lvl="1"/>
            <a:r>
              <a:rPr lang="en-US" dirty="0">
                <a:solidFill>
                  <a:schemeClr val="bg1">
                    <a:lumMod val="75000"/>
                    <a:lumOff val="25000"/>
                  </a:schemeClr>
                </a:solidFill>
                <a:effectLst>
                  <a:outerShdw blurRad="38100" dist="38100" dir="2700000" algn="tl">
                    <a:srgbClr val="000000">
                      <a:alpha val="43137"/>
                    </a:srgbClr>
                  </a:outerShdw>
                </a:effectLst>
              </a:rPr>
              <a:t>Vaccination data not incorporated into current time series data</a:t>
            </a:r>
          </a:p>
          <a:p>
            <a:pPr lvl="1"/>
            <a:r>
              <a:rPr lang="en-US" dirty="0">
                <a:solidFill>
                  <a:schemeClr val="bg1">
                    <a:lumMod val="75000"/>
                    <a:lumOff val="25000"/>
                  </a:schemeClr>
                </a:solidFill>
                <a:effectLst>
                  <a:outerShdw blurRad="38100" dist="38100" dir="2700000" algn="tl">
                    <a:srgbClr val="000000">
                      <a:alpha val="43137"/>
                    </a:srgbClr>
                  </a:outerShdw>
                </a:effectLst>
              </a:rPr>
              <a:t>Additional data like dates and compliance with masking and gathering may influence data</a:t>
            </a:r>
          </a:p>
          <a:p>
            <a:pPr lvl="2"/>
            <a:r>
              <a:rPr lang="en-US" dirty="0">
                <a:solidFill>
                  <a:schemeClr val="bg1">
                    <a:lumMod val="75000"/>
                    <a:lumOff val="25000"/>
                  </a:schemeClr>
                </a:solidFill>
                <a:effectLst>
                  <a:outerShdw blurRad="38100" dist="38100" dir="2700000" algn="tl">
                    <a:srgbClr val="000000">
                      <a:alpha val="43137"/>
                    </a:srgbClr>
                  </a:outerShdw>
                </a:effectLst>
              </a:rPr>
              <a:t>For instance temperatures within each county may force people either indoors our outdoors and thus increase their likelihood of transmitting COVID-19</a:t>
            </a:r>
          </a:p>
          <a:p>
            <a:endParaRPr lang="en-US" dirty="0">
              <a:solidFill>
                <a:schemeClr val="bg1">
                  <a:lumMod val="75000"/>
                  <a:lumOff val="25000"/>
                </a:schemeClr>
              </a:solidFill>
              <a:effectLst>
                <a:outerShdw blurRad="38100" dist="38100" dir="2700000" algn="tl">
                  <a:srgbClr val="000000">
                    <a:alpha val="43137"/>
                  </a:srgbClr>
                </a:outerShdw>
              </a:effectLst>
            </a:endParaRPr>
          </a:p>
        </p:txBody>
      </p:sp>
      <p:sp>
        <p:nvSpPr>
          <p:cNvPr id="3" name="Title 2">
            <a:extLst>
              <a:ext uri="{FF2B5EF4-FFF2-40B4-BE49-F238E27FC236}">
                <a16:creationId xmlns:a16="http://schemas.microsoft.com/office/drawing/2014/main" id="{9639BF58-3B68-4DC6-9834-550C04043017}"/>
              </a:ext>
            </a:extLst>
          </p:cNvPr>
          <p:cNvSpPr>
            <a:spLocks noGrp="1"/>
          </p:cNvSpPr>
          <p:nvPr>
            <p:ph type="title"/>
          </p:nvPr>
        </p:nvSpPr>
        <p:spPr/>
        <p:txBody>
          <a:bodyPr/>
          <a:lstStyle/>
          <a:p>
            <a:r>
              <a:rPr lang="en-US" dirty="0"/>
              <a:t>What our data can do</a:t>
            </a:r>
          </a:p>
        </p:txBody>
      </p:sp>
    </p:spTree>
    <p:extLst>
      <p:ext uri="{BB962C8B-B14F-4D97-AF65-F5344CB8AC3E}">
        <p14:creationId xmlns:p14="http://schemas.microsoft.com/office/powerpoint/2010/main" val="304022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1000"/>
                                        <p:tgtEl>
                                          <p:spTgt spid="2">
                                            <p:txEl>
                                              <p:pRg st="4" end="4"/>
                                            </p:txEl>
                                          </p:spTgt>
                                        </p:tgtEl>
                                      </p:cBhvr>
                                    </p:animEffect>
                                    <p:anim calcmode="lin" valueType="num">
                                      <p:cBhvr>
                                        <p:cTn id="3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1000"/>
                                        <p:tgtEl>
                                          <p:spTgt spid="2">
                                            <p:txEl>
                                              <p:pRg st="5" end="5"/>
                                            </p:txEl>
                                          </p:spTgt>
                                        </p:tgtEl>
                                      </p:cBhvr>
                                    </p:animEffect>
                                    <p:anim calcmode="lin" valueType="num">
                                      <p:cBhvr>
                                        <p:cTn id="3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fade">
                                      <p:cBhvr>
                                        <p:cTn id="41" dur="1000"/>
                                        <p:tgtEl>
                                          <p:spTgt spid="2">
                                            <p:txEl>
                                              <p:pRg st="6" end="6"/>
                                            </p:txEl>
                                          </p:spTgt>
                                        </p:tgtEl>
                                      </p:cBhvr>
                                    </p:animEffect>
                                    <p:anim calcmode="lin" valueType="num">
                                      <p:cBhvr>
                                        <p:cTn id="4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fade">
                                      <p:cBhvr>
                                        <p:cTn id="46" dur="1000"/>
                                        <p:tgtEl>
                                          <p:spTgt spid="2">
                                            <p:txEl>
                                              <p:pRg st="7" end="7"/>
                                            </p:txEl>
                                          </p:spTgt>
                                        </p:tgtEl>
                                      </p:cBhvr>
                                    </p:animEffect>
                                    <p:anim calcmode="lin" valueType="num">
                                      <p:cBhvr>
                                        <p:cTn id="4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Effect transition="in" filter="fade">
                                      <p:cBhvr>
                                        <p:cTn id="51" dur="1000"/>
                                        <p:tgtEl>
                                          <p:spTgt spid="2">
                                            <p:txEl>
                                              <p:pRg st="8" end="8"/>
                                            </p:txEl>
                                          </p:spTgt>
                                        </p:tgtEl>
                                      </p:cBhvr>
                                    </p:animEffect>
                                    <p:anim calcmode="lin" valueType="num">
                                      <p:cBhvr>
                                        <p:cTn id="52"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
                                            <p:txEl>
                                              <p:pRg st="9" end="9"/>
                                            </p:txEl>
                                          </p:spTgt>
                                        </p:tgtEl>
                                        <p:attrNameLst>
                                          <p:attrName>style.visibility</p:attrName>
                                        </p:attrNameLst>
                                      </p:cBhvr>
                                      <p:to>
                                        <p:strVal val="visible"/>
                                      </p:to>
                                    </p:set>
                                    <p:animEffect transition="in" filter="fade">
                                      <p:cBhvr>
                                        <p:cTn id="56" dur="1000"/>
                                        <p:tgtEl>
                                          <p:spTgt spid="2">
                                            <p:txEl>
                                              <p:pRg st="9" end="9"/>
                                            </p:txEl>
                                          </p:spTgt>
                                        </p:tgtEl>
                                      </p:cBhvr>
                                    </p:animEffect>
                                    <p:anim calcmode="lin" valueType="num">
                                      <p:cBhvr>
                                        <p:cTn id="57"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75A0B5A-B7DC-4BF3-A1AD-986902804396}"/>
              </a:ext>
            </a:extLst>
          </p:cNvPr>
          <p:cNvSpPr>
            <a:spLocks noGrp="1"/>
          </p:cNvSpPr>
          <p:nvPr>
            <p:ph idx="1"/>
          </p:nvPr>
        </p:nvSpPr>
        <p:spPr/>
        <p:txBody>
          <a:bodyPr/>
          <a:lstStyle/>
          <a:p>
            <a:r>
              <a:rPr lang="en-US" dirty="0">
                <a:solidFill>
                  <a:schemeClr val="bg1"/>
                </a:solidFill>
              </a:rPr>
              <a:t>Which states and counties are doing better with managing COVID-19?</a:t>
            </a:r>
          </a:p>
          <a:p>
            <a:r>
              <a:rPr lang="en-US" dirty="0">
                <a:solidFill>
                  <a:schemeClr val="bg1"/>
                </a:solidFill>
              </a:rPr>
              <a:t>Can we predict how bad covid risks and death will be in each state/county?</a:t>
            </a:r>
          </a:p>
        </p:txBody>
      </p:sp>
      <p:sp>
        <p:nvSpPr>
          <p:cNvPr id="4" name="Title 3">
            <a:extLst>
              <a:ext uri="{FF2B5EF4-FFF2-40B4-BE49-F238E27FC236}">
                <a16:creationId xmlns:a16="http://schemas.microsoft.com/office/drawing/2014/main" id="{9756A3BD-AD89-4E39-938C-ECBBDFF22F12}"/>
              </a:ext>
            </a:extLst>
          </p:cNvPr>
          <p:cNvSpPr>
            <a:spLocks noGrp="1"/>
          </p:cNvSpPr>
          <p:nvPr>
            <p:ph type="title"/>
          </p:nvPr>
        </p:nvSpPr>
        <p:spPr/>
        <p:txBody>
          <a:bodyPr/>
          <a:lstStyle/>
          <a:p>
            <a:r>
              <a:rPr lang="en-US" dirty="0"/>
              <a:t>My question	s</a:t>
            </a:r>
          </a:p>
        </p:txBody>
      </p:sp>
    </p:spTree>
    <p:extLst>
      <p:ext uri="{BB962C8B-B14F-4D97-AF65-F5344CB8AC3E}">
        <p14:creationId xmlns:p14="http://schemas.microsoft.com/office/powerpoint/2010/main" val="65310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F54E8C-EA95-47D0-B213-F6ED435FDA05}"/>
              </a:ext>
            </a:extLst>
          </p:cNvPr>
          <p:cNvSpPr>
            <a:spLocks noGrp="1"/>
          </p:cNvSpPr>
          <p:nvPr>
            <p:ph idx="1"/>
          </p:nvPr>
        </p:nvSpPr>
        <p:spPr>
          <a:xfrm>
            <a:off x="180621" y="1106311"/>
            <a:ext cx="11921067" cy="5994400"/>
          </a:xfrm>
        </p:spPr>
        <p:txBody>
          <a:bodyPr>
            <a:normAutofit lnSpcReduction="10000"/>
          </a:bodyPr>
          <a:lstStyle/>
          <a:p>
            <a:r>
              <a:rPr lang="en-US" dirty="0">
                <a:solidFill>
                  <a:schemeClr val="bg1">
                    <a:lumMod val="75000"/>
                    <a:lumOff val="25000"/>
                  </a:schemeClr>
                </a:solidFill>
                <a:effectLst>
                  <a:outerShdw blurRad="38100" dist="38100" dir="2700000" algn="tl">
                    <a:srgbClr val="000000">
                      <a:alpha val="43137"/>
                    </a:srgbClr>
                  </a:outerShdw>
                </a:effectLst>
              </a:rPr>
              <a:t>There is a correlation between population size and SARS-CoV-2 infection and COVID-19 related deaths</a:t>
            </a:r>
          </a:p>
          <a:p>
            <a:pPr lvl="1"/>
            <a:r>
              <a:rPr lang="en-US" dirty="0">
                <a:solidFill>
                  <a:schemeClr val="bg1">
                    <a:lumMod val="75000"/>
                    <a:lumOff val="25000"/>
                  </a:schemeClr>
                </a:solidFill>
                <a:effectLst>
                  <a:outerShdw blurRad="38100" dist="38100" dir="2700000" algn="tl">
                    <a:srgbClr val="000000">
                      <a:alpha val="43137"/>
                    </a:srgbClr>
                  </a:outerShdw>
                </a:effectLst>
              </a:rPr>
              <a:t>California despite it’s size (largest in the nation) appears to be doing moderately well compared to the rest of the country.</a:t>
            </a:r>
          </a:p>
          <a:p>
            <a:pPr lvl="1"/>
            <a:r>
              <a:rPr lang="en-US" dirty="0">
                <a:solidFill>
                  <a:schemeClr val="bg1">
                    <a:lumMod val="75000"/>
                    <a:lumOff val="25000"/>
                  </a:schemeClr>
                </a:solidFill>
                <a:effectLst>
                  <a:outerShdw blurRad="38100" dist="38100" dir="2700000" algn="tl">
                    <a:srgbClr val="000000">
                      <a:alpha val="43137"/>
                    </a:srgbClr>
                  </a:outerShdw>
                </a:effectLst>
              </a:rPr>
              <a:t>New York, Florida and Texas (the next largest states by population) appear to be struggling more.</a:t>
            </a:r>
          </a:p>
          <a:p>
            <a:r>
              <a:rPr lang="en-US" dirty="0">
                <a:solidFill>
                  <a:schemeClr val="bg1">
                    <a:lumMod val="75000"/>
                    <a:lumOff val="25000"/>
                  </a:schemeClr>
                </a:solidFill>
                <a:effectLst>
                  <a:outerShdw blurRad="38100" dist="38100" dir="2700000" algn="tl">
                    <a:srgbClr val="000000">
                      <a:alpha val="43137"/>
                    </a:srgbClr>
                  </a:outerShdw>
                </a:effectLst>
              </a:rPr>
              <a:t>Northwestern and Northeastern States + Utah appear to be the safest states</a:t>
            </a:r>
          </a:p>
          <a:p>
            <a:r>
              <a:rPr lang="en-US" dirty="0">
                <a:solidFill>
                  <a:schemeClr val="bg1">
                    <a:lumMod val="75000"/>
                    <a:lumOff val="25000"/>
                  </a:schemeClr>
                </a:solidFill>
                <a:effectLst>
                  <a:outerShdw blurRad="38100" dist="38100" dir="2700000" algn="tl">
                    <a:srgbClr val="000000">
                      <a:alpha val="43137"/>
                    </a:srgbClr>
                  </a:outerShdw>
                </a:effectLst>
              </a:rPr>
              <a:t>Rural counties appear to have the most difficulties in opposition of population &amp; density based spread predictions</a:t>
            </a:r>
          </a:p>
          <a:p>
            <a:r>
              <a:rPr lang="en-US" dirty="0">
                <a:solidFill>
                  <a:schemeClr val="bg1">
                    <a:lumMod val="75000"/>
                    <a:lumOff val="25000"/>
                  </a:schemeClr>
                </a:solidFill>
                <a:effectLst>
                  <a:outerShdw blurRad="38100" dist="38100" dir="2700000" algn="tl">
                    <a:srgbClr val="000000">
                      <a:alpha val="43137"/>
                    </a:srgbClr>
                  </a:outerShdw>
                </a:effectLst>
              </a:rPr>
              <a:t>Vaccination appears to have a negative correlation with both cases and deaths related to COVID-19</a:t>
            </a:r>
          </a:p>
          <a:p>
            <a:pPr lvl="1"/>
            <a:r>
              <a:rPr lang="en-US" dirty="0">
                <a:solidFill>
                  <a:schemeClr val="bg1">
                    <a:lumMod val="75000"/>
                    <a:lumOff val="25000"/>
                  </a:schemeClr>
                </a:solidFill>
                <a:effectLst>
                  <a:outerShdw blurRad="38100" dist="38100" dir="2700000" algn="tl">
                    <a:srgbClr val="000000">
                      <a:alpha val="43137"/>
                    </a:srgbClr>
                  </a:outerShdw>
                </a:effectLst>
              </a:rPr>
              <a:t>Although it is clear that Omicron variant was able to cause more cases despite vaccination coverage</a:t>
            </a:r>
          </a:p>
          <a:p>
            <a:pPr lvl="2"/>
            <a:r>
              <a:rPr lang="en-US" dirty="0">
                <a:solidFill>
                  <a:schemeClr val="bg1">
                    <a:lumMod val="75000"/>
                    <a:lumOff val="25000"/>
                  </a:schemeClr>
                </a:solidFill>
                <a:effectLst>
                  <a:outerShdw blurRad="38100" dist="38100" dir="2700000" algn="tl">
                    <a:srgbClr val="000000">
                      <a:alpha val="43137"/>
                    </a:srgbClr>
                  </a:outerShdw>
                </a:effectLst>
              </a:rPr>
              <a:t>Good news is it does appear to reduce deaths due to SARS-CoV-2</a:t>
            </a:r>
          </a:p>
        </p:txBody>
      </p:sp>
      <p:sp>
        <p:nvSpPr>
          <p:cNvPr id="3" name="Title 2">
            <a:extLst>
              <a:ext uri="{FF2B5EF4-FFF2-40B4-BE49-F238E27FC236}">
                <a16:creationId xmlns:a16="http://schemas.microsoft.com/office/drawing/2014/main" id="{054F8A15-6916-4C28-9DA9-F5592AE3483E}"/>
              </a:ext>
            </a:extLst>
          </p:cNvPr>
          <p:cNvSpPr>
            <a:spLocks noGrp="1"/>
          </p:cNvSpPr>
          <p:nvPr>
            <p:ph type="title"/>
          </p:nvPr>
        </p:nvSpPr>
        <p:spPr/>
        <p:txBody>
          <a:bodyPr/>
          <a:lstStyle/>
          <a:p>
            <a:r>
              <a:rPr lang="en-US" dirty="0"/>
              <a:t>What does our data tell us</a:t>
            </a:r>
          </a:p>
        </p:txBody>
      </p:sp>
    </p:spTree>
    <p:extLst>
      <p:ext uri="{BB962C8B-B14F-4D97-AF65-F5344CB8AC3E}">
        <p14:creationId xmlns:p14="http://schemas.microsoft.com/office/powerpoint/2010/main" val="258519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42" presetClass="entr" presetSubtype="0" fill="hold" grpId="0" nodeType="afterEffect">
                                  <p:stCondLst>
                                    <p:cond delay="1000"/>
                                  </p:stCondLst>
                                  <p:childTnLst>
                                    <p:set>
                                      <p:cBhvr>
                                        <p:cTn id="47" dur="1" fill="hold">
                                          <p:stCondLst>
                                            <p:cond delay="0"/>
                                          </p:stCondLst>
                                        </p:cTn>
                                        <p:tgtEl>
                                          <p:spTgt spid="2">
                                            <p:txEl>
                                              <p:pRg st="6" end="6"/>
                                            </p:txEl>
                                          </p:spTgt>
                                        </p:tgtEl>
                                        <p:attrNameLst>
                                          <p:attrName>style.visibility</p:attrName>
                                        </p:attrNameLst>
                                      </p:cBhvr>
                                      <p:to>
                                        <p:strVal val="visible"/>
                                      </p:to>
                                    </p:set>
                                    <p:animEffect transition="in" filter="fade">
                                      <p:cBhvr>
                                        <p:cTn id="48" dur="1000"/>
                                        <p:tgtEl>
                                          <p:spTgt spid="2">
                                            <p:txEl>
                                              <p:pRg st="6" end="6"/>
                                            </p:txEl>
                                          </p:spTgt>
                                        </p:tgtEl>
                                      </p:cBhvr>
                                    </p:animEffect>
                                    <p:anim calcmode="lin" valueType="num">
                                      <p:cBhvr>
                                        <p:cTn id="4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1000"/>
                                  </p:stCondLst>
                                  <p:childTnLst>
                                    <p:set>
                                      <p:cBhvr>
                                        <p:cTn id="53" dur="1" fill="hold">
                                          <p:stCondLst>
                                            <p:cond delay="0"/>
                                          </p:stCondLst>
                                        </p:cTn>
                                        <p:tgtEl>
                                          <p:spTgt spid="2">
                                            <p:txEl>
                                              <p:pRg st="7" end="7"/>
                                            </p:txEl>
                                          </p:spTgt>
                                        </p:tgtEl>
                                        <p:attrNameLst>
                                          <p:attrName>style.visibility</p:attrName>
                                        </p:attrNameLst>
                                      </p:cBhvr>
                                      <p:to>
                                        <p:strVal val="visible"/>
                                      </p:to>
                                    </p:set>
                                    <p:animEffect transition="in" filter="fade">
                                      <p:cBhvr>
                                        <p:cTn id="54" dur="1000"/>
                                        <p:tgtEl>
                                          <p:spTgt spid="2">
                                            <p:txEl>
                                              <p:pRg st="7" end="7"/>
                                            </p:txEl>
                                          </p:spTgt>
                                        </p:tgtEl>
                                      </p:cBhvr>
                                    </p:animEffect>
                                    <p:anim calcmode="lin" valueType="num">
                                      <p:cBhvr>
                                        <p:cTn id="55"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932FDA-3A91-41CA-93C1-0D2244A7BE9D}"/>
              </a:ext>
            </a:extLst>
          </p:cNvPr>
          <p:cNvSpPr>
            <a:spLocks noGrp="1"/>
          </p:cNvSpPr>
          <p:nvPr>
            <p:ph idx="1"/>
          </p:nvPr>
        </p:nvSpPr>
        <p:spPr/>
        <p:txBody>
          <a:bodyPr>
            <a:normAutofit fontScale="92500" lnSpcReduction="10000"/>
          </a:bodyPr>
          <a:lstStyle/>
          <a:p>
            <a:r>
              <a:rPr lang="en-US" dirty="0">
                <a:solidFill>
                  <a:schemeClr val="bg1">
                    <a:lumMod val="75000"/>
                    <a:lumOff val="25000"/>
                  </a:schemeClr>
                </a:solidFill>
                <a:effectLst>
                  <a:outerShdw blurRad="38100" dist="38100" dir="2700000" algn="tl">
                    <a:srgbClr val="000000">
                      <a:alpha val="43137"/>
                    </a:srgbClr>
                  </a:outerShdw>
                </a:effectLst>
              </a:rPr>
              <a:t>The next step would be to build the same prediction power seen in our KNN regression with the time series data.</a:t>
            </a:r>
          </a:p>
          <a:p>
            <a:r>
              <a:rPr lang="en-US" dirty="0">
                <a:solidFill>
                  <a:schemeClr val="bg1">
                    <a:lumMod val="75000"/>
                    <a:lumOff val="25000"/>
                  </a:schemeClr>
                </a:solidFill>
                <a:effectLst>
                  <a:outerShdw blurRad="38100" dist="38100" dir="2700000" algn="tl">
                    <a:srgbClr val="000000">
                      <a:alpha val="43137"/>
                    </a:srgbClr>
                  </a:outerShdw>
                </a:effectLst>
              </a:rPr>
              <a:t>Additional features like hospital capacity, comorbidities, population demographics and even mask mandates could be good predictive features according to some studies</a:t>
            </a:r>
          </a:p>
          <a:p>
            <a:pPr lvl="1"/>
            <a:r>
              <a:rPr lang="en-US" dirty="0">
                <a:solidFill>
                  <a:schemeClr val="bg1">
                    <a:lumMod val="75000"/>
                    <a:lumOff val="25000"/>
                  </a:schemeClr>
                </a:solidFill>
                <a:effectLst>
                  <a:outerShdw blurRad="38100" dist="38100" dir="2700000" algn="tl">
                    <a:srgbClr val="000000">
                      <a:alpha val="43137"/>
                    </a:srgbClr>
                  </a:outerShdw>
                </a:effectLst>
              </a:rPr>
              <a:t>Population density poorly correlated but possibly classifying counties into rural, suburban and urban may yield more insight.</a:t>
            </a:r>
          </a:p>
          <a:p>
            <a:r>
              <a:rPr lang="en-US" dirty="0">
                <a:solidFill>
                  <a:schemeClr val="bg1">
                    <a:lumMod val="75000"/>
                    <a:lumOff val="25000"/>
                  </a:schemeClr>
                </a:solidFill>
                <a:effectLst>
                  <a:outerShdw blurRad="38100" dist="38100" dir="2700000" algn="tl">
                    <a:srgbClr val="000000">
                      <a:alpha val="43137"/>
                    </a:srgbClr>
                  </a:outerShdw>
                </a:effectLst>
              </a:rPr>
              <a:t>CDC has additional mortality data from non-COVID related deaths which could shed light on why death data in covid related cases may be off.  </a:t>
            </a:r>
          </a:p>
          <a:p>
            <a:pPr lvl="1"/>
            <a:r>
              <a:rPr lang="en-US" dirty="0">
                <a:solidFill>
                  <a:schemeClr val="bg1">
                    <a:lumMod val="75000"/>
                    <a:lumOff val="25000"/>
                  </a:schemeClr>
                </a:solidFill>
                <a:effectLst>
                  <a:outerShdw blurRad="38100" dist="38100" dir="2700000" algn="tl">
                    <a:srgbClr val="000000">
                      <a:alpha val="43137"/>
                    </a:srgbClr>
                  </a:outerShdw>
                </a:effectLst>
              </a:rPr>
              <a:t>Further investigation between the two sets of morbidity data could yield insight</a:t>
            </a:r>
          </a:p>
          <a:p>
            <a:r>
              <a:rPr lang="en-US" dirty="0">
                <a:solidFill>
                  <a:schemeClr val="bg1">
                    <a:lumMod val="75000"/>
                    <a:lumOff val="25000"/>
                  </a:schemeClr>
                </a:solidFill>
                <a:effectLst>
                  <a:outerShdw blurRad="38100" dist="38100" dir="2700000" algn="tl">
                    <a:srgbClr val="000000">
                      <a:alpha val="43137"/>
                    </a:srgbClr>
                  </a:outerShdw>
                </a:effectLst>
              </a:rPr>
              <a:t>Lastly a color coded map would be a handy tool tip to see where risks lie in each state and county</a:t>
            </a:r>
          </a:p>
        </p:txBody>
      </p:sp>
      <p:sp>
        <p:nvSpPr>
          <p:cNvPr id="3" name="Title 2">
            <a:extLst>
              <a:ext uri="{FF2B5EF4-FFF2-40B4-BE49-F238E27FC236}">
                <a16:creationId xmlns:a16="http://schemas.microsoft.com/office/drawing/2014/main" id="{4112E74C-25B0-447C-8790-A588EDB83829}"/>
              </a:ext>
            </a:extLst>
          </p:cNvPr>
          <p:cNvSpPr>
            <a:spLocks noGrp="1"/>
          </p:cNvSpPr>
          <p:nvPr>
            <p:ph type="title"/>
          </p:nvPr>
        </p:nvSpPr>
        <p:spPr/>
        <p:txBody>
          <a:bodyPr/>
          <a:lstStyle/>
          <a:p>
            <a:r>
              <a:rPr lang="en-US" dirty="0"/>
              <a:t>What next?</a:t>
            </a:r>
          </a:p>
        </p:txBody>
      </p:sp>
    </p:spTree>
    <p:extLst>
      <p:ext uri="{BB962C8B-B14F-4D97-AF65-F5344CB8AC3E}">
        <p14:creationId xmlns:p14="http://schemas.microsoft.com/office/powerpoint/2010/main" val="294346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fade">
                                      <p:cBhvr>
                                        <p:cTn id="38" dur="1000"/>
                                        <p:tgtEl>
                                          <p:spTgt spid="2">
                                            <p:txEl>
                                              <p:pRg st="5" end="5"/>
                                            </p:txEl>
                                          </p:spTgt>
                                        </p:tgtEl>
                                      </p:cBhvr>
                                    </p:animEffect>
                                    <p:anim calcmode="lin" valueType="num">
                                      <p:cBhvr>
                                        <p:cTn id="3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3B96FA-07B5-4CD0-88AE-97059BF98BFF}"/>
              </a:ext>
            </a:extLst>
          </p:cNvPr>
          <p:cNvSpPr>
            <a:spLocks noGrp="1"/>
          </p:cNvSpPr>
          <p:nvPr>
            <p:ph idx="1"/>
          </p:nvPr>
        </p:nvSpPr>
        <p:spPr/>
        <p:txBody>
          <a:bodyPr>
            <a:normAutofit fontScale="85000" lnSpcReduction="20000"/>
          </a:bodyPr>
          <a:lstStyle/>
          <a:p>
            <a:r>
              <a:rPr lang="en-US" dirty="0">
                <a:solidFill>
                  <a:schemeClr val="bg1"/>
                </a:solidFill>
              </a:rPr>
              <a:t>Datahub.io/core/covid-19#data</a:t>
            </a:r>
          </a:p>
          <a:p>
            <a:pPr lvl="1"/>
            <a:r>
              <a:rPr lang="en-US" dirty="0">
                <a:solidFill>
                  <a:schemeClr val="bg1"/>
                </a:solidFill>
              </a:rPr>
              <a:t>A collection of data from </a:t>
            </a:r>
          </a:p>
          <a:p>
            <a:pPr lvl="2"/>
            <a:r>
              <a:rPr lang="en-US" dirty="0">
                <a:solidFill>
                  <a:schemeClr val="bg1"/>
                </a:solidFill>
              </a:rPr>
              <a:t>John’s Hopkins University, </a:t>
            </a:r>
          </a:p>
          <a:p>
            <a:pPr lvl="2"/>
            <a:r>
              <a:rPr lang="en-US" dirty="0">
                <a:solidFill>
                  <a:schemeClr val="bg1"/>
                </a:solidFill>
              </a:rPr>
              <a:t>The World Health Organization, </a:t>
            </a:r>
          </a:p>
          <a:p>
            <a:pPr lvl="2"/>
            <a:r>
              <a:rPr lang="en-US" dirty="0">
                <a:solidFill>
                  <a:schemeClr val="bg1"/>
                </a:solidFill>
              </a:rPr>
              <a:t>United States Center of Disease control, </a:t>
            </a:r>
            <a:br>
              <a:rPr lang="en-US" dirty="0">
                <a:solidFill>
                  <a:schemeClr val="bg1"/>
                </a:solidFill>
              </a:rPr>
            </a:br>
            <a:r>
              <a:rPr lang="en-US" dirty="0">
                <a:solidFill>
                  <a:schemeClr val="bg1"/>
                </a:solidFill>
              </a:rPr>
              <a:t>The COVID Tracking Project, </a:t>
            </a:r>
          </a:p>
          <a:p>
            <a:pPr lvl="2"/>
            <a:r>
              <a:rPr lang="en-US" dirty="0">
                <a:solidFill>
                  <a:schemeClr val="bg1"/>
                </a:solidFill>
              </a:rPr>
              <a:t>NYC Department of Health, </a:t>
            </a:r>
          </a:p>
          <a:p>
            <a:pPr lvl="2"/>
            <a:r>
              <a:rPr lang="en-US" dirty="0">
                <a:solidFill>
                  <a:schemeClr val="bg1"/>
                </a:solidFill>
              </a:rPr>
              <a:t>Florida Department of Public health</a:t>
            </a:r>
          </a:p>
          <a:p>
            <a:pPr lvl="2"/>
            <a:r>
              <a:rPr lang="en-US" dirty="0">
                <a:solidFill>
                  <a:schemeClr val="bg1"/>
                </a:solidFill>
              </a:rPr>
              <a:t>… and many others</a:t>
            </a:r>
          </a:p>
          <a:p>
            <a:r>
              <a:rPr lang="en-US" dirty="0">
                <a:solidFill>
                  <a:schemeClr val="bg1"/>
                </a:solidFill>
              </a:rPr>
              <a:t>The United States CDC Covid 19 database</a:t>
            </a:r>
          </a:p>
          <a:p>
            <a:pPr lvl="1"/>
            <a:r>
              <a:rPr lang="en-US" dirty="0">
                <a:solidFill>
                  <a:schemeClr val="bg1"/>
                </a:solidFill>
              </a:rPr>
              <a:t>Vaccination rates per county in the USA</a:t>
            </a:r>
          </a:p>
          <a:p>
            <a:r>
              <a:rPr lang="en-US" dirty="0">
                <a:solidFill>
                  <a:schemeClr val="bg1"/>
                </a:solidFill>
              </a:rPr>
              <a:t>The US Census</a:t>
            </a:r>
          </a:p>
          <a:p>
            <a:pPr lvl="1"/>
            <a:r>
              <a:rPr lang="en-US" dirty="0">
                <a:solidFill>
                  <a:schemeClr val="bg1"/>
                </a:solidFill>
              </a:rPr>
              <a:t>2021 Data on current US population per county</a:t>
            </a:r>
          </a:p>
          <a:p>
            <a:r>
              <a:rPr lang="en-US" dirty="0">
                <a:solidFill>
                  <a:schemeClr val="bg1"/>
                </a:solidFill>
              </a:rPr>
              <a:t>Wikipedia</a:t>
            </a:r>
          </a:p>
          <a:p>
            <a:pPr lvl="1"/>
            <a:r>
              <a:rPr lang="en-US" dirty="0">
                <a:solidFill>
                  <a:schemeClr val="bg1"/>
                </a:solidFill>
              </a:rPr>
              <a:t>Information about populations and locations of various counties within the US</a:t>
            </a:r>
          </a:p>
          <a:p>
            <a:pPr lvl="1"/>
            <a:endParaRPr lang="en-US" dirty="0"/>
          </a:p>
        </p:txBody>
      </p:sp>
      <p:sp>
        <p:nvSpPr>
          <p:cNvPr id="3" name="Title 2">
            <a:extLst>
              <a:ext uri="{FF2B5EF4-FFF2-40B4-BE49-F238E27FC236}">
                <a16:creationId xmlns:a16="http://schemas.microsoft.com/office/drawing/2014/main" id="{CF461DE7-3AC7-48E5-804B-4E0619958372}"/>
              </a:ext>
            </a:extLst>
          </p:cNvPr>
          <p:cNvSpPr>
            <a:spLocks noGrp="1"/>
          </p:cNvSpPr>
          <p:nvPr>
            <p:ph type="title"/>
          </p:nvPr>
        </p:nvSpPr>
        <p:spPr/>
        <p:txBody>
          <a:bodyPr/>
          <a:lstStyle/>
          <a:p>
            <a:r>
              <a:rPr lang="en-US" dirty="0"/>
              <a:t>Sources of data</a:t>
            </a:r>
          </a:p>
        </p:txBody>
      </p:sp>
    </p:spTree>
    <p:extLst>
      <p:ext uri="{BB962C8B-B14F-4D97-AF65-F5344CB8AC3E}">
        <p14:creationId xmlns:p14="http://schemas.microsoft.com/office/powerpoint/2010/main" val="296118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1000"/>
                                        <p:tgtEl>
                                          <p:spTgt spid="2">
                                            <p:txEl>
                                              <p:pRg st="8" end="8"/>
                                            </p:txEl>
                                          </p:spTgt>
                                        </p:tgtEl>
                                      </p:cBhvr>
                                    </p:animEffect>
                                    <p:anim calcmode="lin" valueType="num">
                                      <p:cBhvr>
                                        <p:cTn id="5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fade">
                                      <p:cBhvr>
                                        <p:cTn id="54" dur="1000"/>
                                        <p:tgtEl>
                                          <p:spTgt spid="2">
                                            <p:txEl>
                                              <p:pRg st="9" end="9"/>
                                            </p:txEl>
                                          </p:spTgt>
                                        </p:tgtEl>
                                      </p:cBhvr>
                                    </p:animEffect>
                                    <p:anim calcmode="lin" valueType="num">
                                      <p:cBhvr>
                                        <p:cTn id="55"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animEffect transition="in" filter="fade">
                                      <p:cBhvr>
                                        <p:cTn id="61" dur="1000"/>
                                        <p:tgtEl>
                                          <p:spTgt spid="2">
                                            <p:txEl>
                                              <p:pRg st="10" end="10"/>
                                            </p:txEl>
                                          </p:spTgt>
                                        </p:tgtEl>
                                      </p:cBhvr>
                                    </p:animEffect>
                                    <p:anim calcmode="lin" valueType="num">
                                      <p:cBhvr>
                                        <p:cTn id="62"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
                                            <p:txEl>
                                              <p:pRg st="11" end="11"/>
                                            </p:txEl>
                                          </p:spTgt>
                                        </p:tgtEl>
                                        <p:attrNameLst>
                                          <p:attrName>style.visibility</p:attrName>
                                        </p:attrNameLst>
                                      </p:cBhvr>
                                      <p:to>
                                        <p:strVal val="visible"/>
                                      </p:to>
                                    </p:set>
                                    <p:animEffect transition="in" filter="fade">
                                      <p:cBhvr>
                                        <p:cTn id="66" dur="1000"/>
                                        <p:tgtEl>
                                          <p:spTgt spid="2">
                                            <p:txEl>
                                              <p:pRg st="11" end="11"/>
                                            </p:txEl>
                                          </p:spTgt>
                                        </p:tgtEl>
                                      </p:cBhvr>
                                    </p:animEffect>
                                    <p:anim calcmode="lin" valueType="num">
                                      <p:cBhvr>
                                        <p:cTn id="67"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
                                            <p:txEl>
                                              <p:pRg st="12" end="12"/>
                                            </p:txEl>
                                          </p:spTgt>
                                        </p:tgtEl>
                                        <p:attrNameLst>
                                          <p:attrName>style.visibility</p:attrName>
                                        </p:attrNameLst>
                                      </p:cBhvr>
                                      <p:to>
                                        <p:strVal val="visible"/>
                                      </p:to>
                                    </p:set>
                                    <p:animEffect transition="in" filter="fade">
                                      <p:cBhvr>
                                        <p:cTn id="73" dur="1000"/>
                                        <p:tgtEl>
                                          <p:spTgt spid="2">
                                            <p:txEl>
                                              <p:pRg st="12" end="12"/>
                                            </p:txEl>
                                          </p:spTgt>
                                        </p:tgtEl>
                                      </p:cBhvr>
                                    </p:animEffect>
                                    <p:anim calcmode="lin" valueType="num">
                                      <p:cBhvr>
                                        <p:cTn id="7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
                                            <p:txEl>
                                              <p:pRg st="13" end="13"/>
                                            </p:txEl>
                                          </p:spTgt>
                                        </p:tgtEl>
                                        <p:attrNameLst>
                                          <p:attrName>style.visibility</p:attrName>
                                        </p:attrNameLst>
                                      </p:cBhvr>
                                      <p:to>
                                        <p:strVal val="visible"/>
                                      </p:to>
                                    </p:set>
                                    <p:animEffect transition="in" filter="fade">
                                      <p:cBhvr>
                                        <p:cTn id="78" dur="1000"/>
                                        <p:tgtEl>
                                          <p:spTgt spid="2">
                                            <p:txEl>
                                              <p:pRg st="13" end="13"/>
                                            </p:txEl>
                                          </p:spTgt>
                                        </p:tgtEl>
                                      </p:cBhvr>
                                    </p:animEffect>
                                    <p:anim calcmode="lin" valueType="num">
                                      <p:cBhvr>
                                        <p:cTn id="79"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55420-8026-433D-A5A3-9CAE06CA9820}"/>
              </a:ext>
            </a:extLst>
          </p:cNvPr>
          <p:cNvSpPr>
            <a:spLocks noGrp="1"/>
          </p:cNvSpPr>
          <p:nvPr>
            <p:ph idx="1"/>
          </p:nvPr>
        </p:nvSpPr>
        <p:spPr/>
        <p:txBody>
          <a:bodyPr/>
          <a:lstStyle/>
          <a:p>
            <a:r>
              <a:rPr lang="en-US" dirty="0">
                <a:solidFill>
                  <a:schemeClr val="bg1"/>
                </a:solidFill>
              </a:rPr>
              <a:t>3342 different counties and municipalities in the United States</a:t>
            </a:r>
          </a:p>
          <a:p>
            <a:r>
              <a:rPr lang="en-US" dirty="0">
                <a:solidFill>
                  <a:schemeClr val="bg1"/>
                </a:solidFill>
              </a:rPr>
              <a:t>Daily COVID cases and deaths from January 1 2020-2022</a:t>
            </a:r>
          </a:p>
          <a:p>
            <a:r>
              <a:rPr lang="en-US" dirty="0">
                <a:solidFill>
                  <a:schemeClr val="bg1"/>
                </a:solidFill>
              </a:rPr>
              <a:t>Vaccine records from January 1 2021-2022</a:t>
            </a:r>
          </a:p>
          <a:p>
            <a:pPr lvl="1"/>
            <a:r>
              <a:rPr lang="en-US" dirty="0">
                <a:solidFill>
                  <a:schemeClr val="bg1"/>
                </a:solidFill>
              </a:rPr>
              <a:t>Includes Partial, Booster and Complete vaccinations per county and % of each county covered</a:t>
            </a:r>
          </a:p>
          <a:p>
            <a:r>
              <a:rPr lang="en-US" dirty="0">
                <a:solidFill>
                  <a:schemeClr val="bg1"/>
                </a:solidFill>
              </a:rPr>
              <a:t>Longitude and Latitude data for each county/municipality</a:t>
            </a:r>
          </a:p>
          <a:p>
            <a:r>
              <a:rPr lang="en-US" dirty="0">
                <a:solidFill>
                  <a:schemeClr val="bg1"/>
                </a:solidFill>
              </a:rPr>
              <a:t>Populations for each county/municipality &amp; state</a:t>
            </a:r>
          </a:p>
          <a:p>
            <a:pPr lvl="1"/>
            <a:r>
              <a:rPr lang="en-US" dirty="0">
                <a:solidFill>
                  <a:schemeClr val="bg1"/>
                </a:solidFill>
              </a:rPr>
              <a:t>Includes total population and population density</a:t>
            </a:r>
          </a:p>
          <a:p>
            <a:endParaRPr lang="en-US" dirty="0"/>
          </a:p>
        </p:txBody>
      </p:sp>
      <p:sp>
        <p:nvSpPr>
          <p:cNvPr id="3" name="Title 2">
            <a:extLst>
              <a:ext uri="{FF2B5EF4-FFF2-40B4-BE49-F238E27FC236}">
                <a16:creationId xmlns:a16="http://schemas.microsoft.com/office/drawing/2014/main" id="{4F8F2354-5272-4208-9A38-099313A9400C}"/>
              </a:ext>
            </a:extLst>
          </p:cNvPr>
          <p:cNvSpPr>
            <a:spLocks noGrp="1"/>
          </p:cNvSpPr>
          <p:nvPr>
            <p:ph type="title"/>
          </p:nvPr>
        </p:nvSpPr>
        <p:spPr/>
        <p:txBody>
          <a:bodyPr>
            <a:normAutofit fontScale="90000"/>
          </a:bodyPr>
          <a:lstStyle/>
          <a:p>
            <a:br>
              <a:rPr lang="en-US" dirty="0"/>
            </a:br>
            <a:r>
              <a:rPr lang="en-US" dirty="0"/>
              <a:t>Data</a:t>
            </a:r>
          </a:p>
        </p:txBody>
      </p:sp>
    </p:spTree>
    <p:extLst>
      <p:ext uri="{BB962C8B-B14F-4D97-AF65-F5344CB8AC3E}">
        <p14:creationId xmlns:p14="http://schemas.microsoft.com/office/powerpoint/2010/main" val="163321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fade">
                                      <p:cBhvr>
                                        <p:cTn id="33" dur="1000"/>
                                        <p:tgtEl>
                                          <p:spTgt spid="2">
                                            <p:txEl>
                                              <p:pRg st="4" end="4"/>
                                            </p:txEl>
                                          </p:spTgt>
                                        </p:tgtEl>
                                      </p:cBhvr>
                                    </p:animEffect>
                                    <p:anim calcmode="lin" valueType="num">
                                      <p:cBhvr>
                                        <p:cTn id="3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1000"/>
                                        <p:tgtEl>
                                          <p:spTgt spid="2">
                                            <p:txEl>
                                              <p:pRg st="5" end="5"/>
                                            </p:txEl>
                                          </p:spTgt>
                                        </p:tgtEl>
                                      </p:cBhvr>
                                    </p:animEffect>
                                    <p:anim calcmode="lin" valueType="num">
                                      <p:cBhvr>
                                        <p:cTn id="41"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animEffect transition="in" filter="fade">
                                      <p:cBhvr>
                                        <p:cTn id="45" dur="1000"/>
                                        <p:tgtEl>
                                          <p:spTgt spid="2">
                                            <p:txEl>
                                              <p:pRg st="6" end="6"/>
                                            </p:txEl>
                                          </p:spTgt>
                                        </p:tgtEl>
                                      </p:cBhvr>
                                    </p:animEffect>
                                    <p:anim calcmode="lin" valueType="num">
                                      <p:cBhvr>
                                        <p:cTn id="4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6BD7D-ED8C-4D89-A975-4454A20044F7}"/>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86191EA0-47F3-4EB0-8C54-C2D714BD944F}"/>
              </a:ext>
            </a:extLst>
          </p:cNvPr>
          <p:cNvSpPr>
            <a:spLocks noGrp="1"/>
          </p:cNvSpPr>
          <p:nvPr>
            <p:ph type="title"/>
          </p:nvPr>
        </p:nvSpPr>
        <p:spPr/>
        <p:txBody>
          <a:bodyPr/>
          <a:lstStyle/>
          <a:p>
            <a:r>
              <a:rPr lang="en-US" dirty="0"/>
              <a:t>Data cleaning and structuring</a:t>
            </a:r>
          </a:p>
        </p:txBody>
      </p:sp>
    </p:spTree>
    <p:extLst>
      <p:ext uri="{BB962C8B-B14F-4D97-AF65-F5344CB8AC3E}">
        <p14:creationId xmlns:p14="http://schemas.microsoft.com/office/powerpoint/2010/main" val="14442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9B2EEA-1811-43FF-B3BF-685D89210983}"/>
              </a:ext>
            </a:extLst>
          </p:cNvPr>
          <p:cNvSpPr>
            <a:spLocks noGrp="1"/>
          </p:cNvSpPr>
          <p:nvPr>
            <p:ph idx="1"/>
          </p:nvPr>
        </p:nvSpPr>
        <p:spPr>
          <a:xfrm>
            <a:off x="609600" y="1174044"/>
            <a:ext cx="10972800" cy="5554134"/>
          </a:xfrm>
        </p:spPr>
        <p:txBody>
          <a:bodyPr>
            <a:normAutofit/>
          </a:bodyPr>
          <a:lstStyle/>
          <a:p>
            <a:r>
              <a:rPr lang="en-US" dirty="0">
                <a:solidFill>
                  <a:schemeClr val="bg1"/>
                </a:solidFill>
              </a:rPr>
              <a:t>Issues found with data while cleaning and arranging</a:t>
            </a:r>
          </a:p>
          <a:p>
            <a:pPr lvl="1"/>
            <a:r>
              <a:rPr lang="en-US" dirty="0">
                <a:solidFill>
                  <a:schemeClr val="bg1"/>
                </a:solidFill>
              </a:rPr>
              <a:t>Mortality rate deaths/cases was not a useful metric as some data had more deaths than cases yielding over 100% mortality rate in some counties</a:t>
            </a:r>
          </a:p>
          <a:p>
            <a:pPr lvl="2"/>
            <a:r>
              <a:rPr lang="en-US" dirty="0">
                <a:solidFill>
                  <a:schemeClr val="bg1"/>
                </a:solidFill>
              </a:rPr>
              <a:t>There is possibly a reporting error in some counties, under reporting of cases and/or over reporting of deaths.  It’s impossible to be sure which.</a:t>
            </a:r>
          </a:p>
          <a:p>
            <a:pPr lvl="2"/>
            <a:r>
              <a:rPr lang="en-US" dirty="0">
                <a:solidFill>
                  <a:schemeClr val="bg1"/>
                </a:solidFill>
              </a:rPr>
              <a:t>Fix: Don’t use cases and death rates to predict mortality, but treat them as independent variables.  </a:t>
            </a:r>
          </a:p>
          <a:p>
            <a:pPr lvl="1"/>
            <a:r>
              <a:rPr lang="en-US" dirty="0">
                <a:solidFill>
                  <a:schemeClr val="bg1"/>
                </a:solidFill>
              </a:rPr>
              <a:t>Population data was out of date for some of the COVID files</a:t>
            </a:r>
          </a:p>
          <a:p>
            <a:pPr lvl="2"/>
            <a:r>
              <a:rPr lang="en-US" dirty="0">
                <a:solidFill>
                  <a:schemeClr val="bg1"/>
                </a:solidFill>
              </a:rPr>
              <a:t>Fix: use more recent US census data for populations of counties and states.</a:t>
            </a:r>
          </a:p>
          <a:p>
            <a:pPr lvl="3"/>
            <a:r>
              <a:rPr lang="en-US" dirty="0">
                <a:solidFill>
                  <a:schemeClr val="bg1"/>
                </a:solidFill>
              </a:rPr>
              <a:t>Issue: some of the counties were not represented in the original Census data</a:t>
            </a:r>
          </a:p>
          <a:p>
            <a:pPr lvl="4"/>
            <a:r>
              <a:rPr lang="en-US" dirty="0">
                <a:solidFill>
                  <a:schemeClr val="bg1"/>
                </a:solidFill>
              </a:rPr>
              <a:t>Fix: worldpopulationreview.com provided missing data</a:t>
            </a:r>
          </a:p>
          <a:p>
            <a:pPr lvl="1"/>
            <a:r>
              <a:rPr lang="en-US" dirty="0">
                <a:solidFill>
                  <a:schemeClr val="bg1"/>
                </a:solidFill>
              </a:rPr>
              <a:t>Longitudinal data not present for each county</a:t>
            </a:r>
          </a:p>
          <a:p>
            <a:pPr lvl="2"/>
            <a:r>
              <a:rPr lang="en-US" dirty="0">
                <a:solidFill>
                  <a:schemeClr val="bg1"/>
                </a:solidFill>
              </a:rPr>
              <a:t>Wikipedia and google searches provided location of missing locations</a:t>
            </a:r>
          </a:p>
        </p:txBody>
      </p:sp>
      <p:sp>
        <p:nvSpPr>
          <p:cNvPr id="3" name="Title 2">
            <a:extLst>
              <a:ext uri="{FF2B5EF4-FFF2-40B4-BE49-F238E27FC236}">
                <a16:creationId xmlns:a16="http://schemas.microsoft.com/office/drawing/2014/main" id="{98E63E8B-2CF8-4CED-B073-7C6EE755D67B}"/>
              </a:ext>
            </a:extLst>
          </p:cNvPr>
          <p:cNvSpPr>
            <a:spLocks noGrp="1"/>
          </p:cNvSpPr>
          <p:nvPr>
            <p:ph type="title"/>
          </p:nvPr>
        </p:nvSpPr>
        <p:spPr/>
        <p:txBody>
          <a:bodyPr>
            <a:normAutofit/>
          </a:bodyPr>
          <a:lstStyle/>
          <a:p>
            <a:r>
              <a:rPr lang="en-US" dirty="0"/>
              <a:t>Data cleaning and structuring</a:t>
            </a:r>
          </a:p>
        </p:txBody>
      </p:sp>
    </p:spTree>
    <p:extLst>
      <p:ext uri="{BB962C8B-B14F-4D97-AF65-F5344CB8AC3E}">
        <p14:creationId xmlns:p14="http://schemas.microsoft.com/office/powerpoint/2010/main" val="11608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anim calcmode="lin" valueType="num">
                                      <p:cBhvr>
                                        <p:cTn id="3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fade">
                                      <p:cBhvr>
                                        <p:cTn id="41" dur="1000"/>
                                        <p:tgtEl>
                                          <p:spTgt spid="2">
                                            <p:txEl>
                                              <p:pRg st="6" end="6"/>
                                            </p:txEl>
                                          </p:spTgt>
                                        </p:tgtEl>
                                      </p:cBhvr>
                                    </p:animEffect>
                                    <p:anim calcmode="lin" valueType="num">
                                      <p:cBhvr>
                                        <p:cTn id="4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fade">
                                      <p:cBhvr>
                                        <p:cTn id="46" dur="1000"/>
                                        <p:tgtEl>
                                          <p:spTgt spid="2">
                                            <p:txEl>
                                              <p:pRg st="7" end="7"/>
                                            </p:txEl>
                                          </p:spTgt>
                                        </p:tgtEl>
                                      </p:cBhvr>
                                    </p:animEffect>
                                    <p:anim calcmode="lin" valueType="num">
                                      <p:cBhvr>
                                        <p:cTn id="4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animEffect transition="in" filter="fade">
                                      <p:cBhvr>
                                        <p:cTn id="53" dur="1000"/>
                                        <p:tgtEl>
                                          <p:spTgt spid="2">
                                            <p:txEl>
                                              <p:pRg st="8" end="8"/>
                                            </p:txEl>
                                          </p:spTgt>
                                        </p:tgtEl>
                                      </p:cBhvr>
                                    </p:animEffect>
                                    <p:anim calcmode="lin" valueType="num">
                                      <p:cBhvr>
                                        <p:cTn id="5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
                                            <p:txEl>
                                              <p:pRg st="9" end="9"/>
                                            </p:txEl>
                                          </p:spTgt>
                                        </p:tgtEl>
                                        <p:attrNameLst>
                                          <p:attrName>style.visibility</p:attrName>
                                        </p:attrNameLst>
                                      </p:cBhvr>
                                      <p:to>
                                        <p:strVal val="visible"/>
                                      </p:to>
                                    </p:set>
                                    <p:animEffect transition="in" filter="fade">
                                      <p:cBhvr>
                                        <p:cTn id="58" dur="1000"/>
                                        <p:tgtEl>
                                          <p:spTgt spid="2">
                                            <p:txEl>
                                              <p:pRg st="9" end="9"/>
                                            </p:txEl>
                                          </p:spTgt>
                                        </p:tgtEl>
                                      </p:cBhvr>
                                    </p:animEffect>
                                    <p:anim calcmode="lin" valueType="num">
                                      <p:cBhvr>
                                        <p:cTn id="59"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215B64-8805-4CF4-9FC0-08D17EBB2E41}"/>
              </a:ext>
            </a:extLst>
          </p:cNvPr>
          <p:cNvSpPr>
            <a:spLocks noGrp="1"/>
          </p:cNvSpPr>
          <p:nvPr>
            <p:ph idx="1"/>
          </p:nvPr>
        </p:nvSpPr>
        <p:spPr/>
        <p:txBody>
          <a:bodyPr/>
          <a:lstStyle/>
          <a:p>
            <a:pPr lvl="1"/>
            <a:r>
              <a:rPr lang="en-US" dirty="0">
                <a:solidFill>
                  <a:schemeClr val="bg1"/>
                </a:solidFill>
              </a:rPr>
              <a:t>Some data listed counties as “</a:t>
            </a:r>
            <a:r>
              <a:rPr lang="en-US" i="1" dirty="0">
                <a:solidFill>
                  <a:schemeClr val="bg1"/>
                </a:solidFill>
              </a:rPr>
              <a:t>name</a:t>
            </a:r>
            <a:r>
              <a:rPr lang="en-US" dirty="0">
                <a:solidFill>
                  <a:schemeClr val="bg1"/>
                </a:solidFill>
              </a:rPr>
              <a:t> </a:t>
            </a:r>
            <a:r>
              <a:rPr lang="en-US" i="1" dirty="0">
                <a:solidFill>
                  <a:schemeClr val="bg1"/>
                </a:solidFill>
              </a:rPr>
              <a:t>county”</a:t>
            </a:r>
            <a:r>
              <a:rPr lang="en-US" dirty="0">
                <a:solidFill>
                  <a:schemeClr val="bg1"/>
                </a:solidFill>
              </a:rPr>
              <a:t>, some just “</a:t>
            </a:r>
            <a:r>
              <a:rPr lang="en-US" i="1" dirty="0">
                <a:solidFill>
                  <a:schemeClr val="bg1"/>
                </a:solidFill>
              </a:rPr>
              <a:t>name”</a:t>
            </a:r>
            <a:r>
              <a:rPr lang="en-US" dirty="0">
                <a:solidFill>
                  <a:schemeClr val="bg1"/>
                </a:solidFill>
              </a:rPr>
              <a:t>, still others are not counties but parishes, boroughs or municipalities.  </a:t>
            </a:r>
          </a:p>
          <a:p>
            <a:pPr lvl="2"/>
            <a:r>
              <a:rPr lang="en-US" dirty="0">
                <a:solidFill>
                  <a:schemeClr val="bg1"/>
                </a:solidFill>
              </a:rPr>
              <a:t>Created replacement strings to standardize names to not include if perish/municipality/Burrough</a:t>
            </a:r>
          </a:p>
          <a:p>
            <a:pPr lvl="1"/>
            <a:r>
              <a:rPr lang="en-US" dirty="0">
                <a:solidFill>
                  <a:schemeClr val="bg1"/>
                </a:solidFill>
              </a:rPr>
              <a:t>Also some data included cities which are unincorporated or are their own county</a:t>
            </a:r>
          </a:p>
          <a:p>
            <a:pPr lvl="2"/>
            <a:r>
              <a:rPr lang="en-US" dirty="0">
                <a:solidFill>
                  <a:schemeClr val="bg1"/>
                </a:solidFill>
              </a:rPr>
              <a:t>Added in locational and population data for major populated cities/areas which were present in all the data and dropped the rest.</a:t>
            </a:r>
          </a:p>
          <a:p>
            <a:pPr lvl="1"/>
            <a:r>
              <a:rPr lang="en-US" dirty="0">
                <a:solidFill>
                  <a:schemeClr val="bg1"/>
                </a:solidFill>
              </a:rPr>
              <a:t>Some states were listed as their name other data listed states as their two letter postal abbreviations</a:t>
            </a:r>
          </a:p>
          <a:p>
            <a:pPr lvl="2"/>
            <a:r>
              <a:rPr lang="en-US" dirty="0">
                <a:solidFill>
                  <a:schemeClr val="bg1"/>
                </a:solidFill>
              </a:rPr>
              <a:t>A merging with a list of abbreviations and the state names was needed to put the data together.</a:t>
            </a:r>
          </a:p>
          <a:p>
            <a:endParaRPr lang="en-US" dirty="0"/>
          </a:p>
        </p:txBody>
      </p:sp>
      <p:sp>
        <p:nvSpPr>
          <p:cNvPr id="3" name="Title 2">
            <a:extLst>
              <a:ext uri="{FF2B5EF4-FFF2-40B4-BE49-F238E27FC236}">
                <a16:creationId xmlns:a16="http://schemas.microsoft.com/office/drawing/2014/main" id="{9A5F76A1-9DEF-4FCF-B281-E7DE19FBC33A}"/>
              </a:ext>
            </a:extLst>
          </p:cNvPr>
          <p:cNvSpPr>
            <a:spLocks noGrp="1"/>
          </p:cNvSpPr>
          <p:nvPr>
            <p:ph type="title"/>
          </p:nvPr>
        </p:nvSpPr>
        <p:spPr/>
        <p:txBody>
          <a:bodyPr/>
          <a:lstStyle/>
          <a:p>
            <a:r>
              <a:rPr lang="en-US" dirty="0"/>
              <a:t>Data cleaning and structuring</a:t>
            </a:r>
          </a:p>
        </p:txBody>
      </p:sp>
    </p:spTree>
    <p:extLst>
      <p:ext uri="{BB962C8B-B14F-4D97-AF65-F5344CB8AC3E}">
        <p14:creationId xmlns:p14="http://schemas.microsoft.com/office/powerpoint/2010/main" val="61782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anim calcmode="lin" valueType="num">
                                      <p:cBhvr>
                                        <p:cTn id="3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FCEA59-7DCD-40BE-A63A-73BA6F2A0598}"/>
              </a:ext>
            </a:extLst>
          </p:cNvPr>
          <p:cNvSpPr>
            <a:spLocks noGrp="1"/>
          </p:cNvSpPr>
          <p:nvPr>
            <p:ph idx="1"/>
          </p:nvPr>
        </p:nvSpPr>
        <p:spPr/>
        <p:txBody>
          <a:bodyPr/>
          <a:lstStyle/>
          <a:p>
            <a:r>
              <a:rPr lang="en-US" dirty="0">
                <a:solidFill>
                  <a:schemeClr val="bg1"/>
                </a:solidFill>
              </a:rPr>
              <a:t>I used linear interpolation back fill method helped fill </a:t>
            </a:r>
            <a:r>
              <a:rPr lang="en-US" dirty="0" err="1">
                <a:solidFill>
                  <a:schemeClr val="bg1"/>
                </a:solidFill>
              </a:rPr>
              <a:t>NaN</a:t>
            </a:r>
            <a:r>
              <a:rPr lang="en-US" dirty="0">
                <a:solidFill>
                  <a:schemeClr val="bg1"/>
                </a:solidFill>
              </a:rPr>
              <a:t> values in total cases in counties which started collecting data late.</a:t>
            </a:r>
          </a:p>
          <a:p>
            <a:r>
              <a:rPr lang="en-US" dirty="0" err="1">
                <a:solidFill>
                  <a:schemeClr val="bg1"/>
                </a:solidFill>
              </a:rPr>
              <a:t>Groupby</a:t>
            </a:r>
            <a:r>
              <a:rPr lang="en-US" dirty="0">
                <a:solidFill>
                  <a:schemeClr val="bg1"/>
                </a:solidFill>
              </a:rPr>
              <a:t> methods for Pandas </a:t>
            </a:r>
            <a:r>
              <a:rPr lang="en-US" dirty="0" err="1">
                <a:solidFill>
                  <a:schemeClr val="bg1"/>
                </a:solidFill>
              </a:rPr>
              <a:t>dataframes</a:t>
            </a:r>
            <a:r>
              <a:rPr lang="en-US" dirty="0">
                <a:solidFill>
                  <a:schemeClr val="bg1"/>
                </a:solidFill>
              </a:rPr>
              <a:t> helped make predictive averages by state and allow for populational data to be merged by state and county when time course data was present.</a:t>
            </a:r>
          </a:p>
          <a:p>
            <a:r>
              <a:rPr lang="en-US" dirty="0">
                <a:solidFill>
                  <a:schemeClr val="bg1"/>
                </a:solidFill>
              </a:rPr>
              <a:t>Chunking data imports helped reduce the time it took from API’s.  </a:t>
            </a:r>
          </a:p>
        </p:txBody>
      </p:sp>
      <p:sp>
        <p:nvSpPr>
          <p:cNvPr id="3" name="Title 2">
            <a:extLst>
              <a:ext uri="{FF2B5EF4-FFF2-40B4-BE49-F238E27FC236}">
                <a16:creationId xmlns:a16="http://schemas.microsoft.com/office/drawing/2014/main" id="{3CB66D05-7698-4A2A-8273-DA7022B4A8CE}"/>
              </a:ext>
            </a:extLst>
          </p:cNvPr>
          <p:cNvSpPr>
            <a:spLocks noGrp="1"/>
          </p:cNvSpPr>
          <p:nvPr>
            <p:ph type="title"/>
          </p:nvPr>
        </p:nvSpPr>
        <p:spPr/>
        <p:txBody>
          <a:bodyPr/>
          <a:lstStyle/>
          <a:p>
            <a:r>
              <a:rPr lang="en-US" dirty="0"/>
              <a:t>Data cleaning and structuring</a:t>
            </a:r>
          </a:p>
        </p:txBody>
      </p:sp>
    </p:spTree>
    <p:extLst>
      <p:ext uri="{BB962C8B-B14F-4D97-AF65-F5344CB8AC3E}">
        <p14:creationId xmlns:p14="http://schemas.microsoft.com/office/powerpoint/2010/main" val="1222277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2.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568</TotalTime>
  <Words>1715</Words>
  <Application>Microsoft Office PowerPoint</Application>
  <PresentationFormat>Widescreen</PresentationFormat>
  <Paragraphs>174</Paragraphs>
  <Slides>31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Wingdings</vt:lpstr>
      <vt:lpstr>Wingdings 2</vt:lpstr>
      <vt:lpstr>Wingdings 3</vt:lpstr>
      <vt:lpstr>Medical design template</vt:lpstr>
      <vt:lpstr>COVID-19 in the USA</vt:lpstr>
      <vt:lpstr>How I got interested in this study</vt:lpstr>
      <vt:lpstr>My question s</vt:lpstr>
      <vt:lpstr>Sources of data</vt:lpstr>
      <vt:lpstr> Data</vt:lpstr>
      <vt:lpstr>Data cleaning and structuring</vt:lpstr>
      <vt:lpstr>Data cleaning and structuring</vt:lpstr>
      <vt:lpstr>Data cleaning and structuring</vt:lpstr>
      <vt:lpstr>Data cleaning and structuring</vt:lpstr>
      <vt:lpstr>Exploratory analysis</vt:lpstr>
      <vt:lpstr>California vs Florida</vt:lpstr>
      <vt:lpstr>Total Cases of COVID 19 CA vs FL by Population</vt:lpstr>
      <vt:lpstr>Total Deaths in CA vs FL by Population</vt:lpstr>
      <vt:lpstr>Daily Tally of Cases and Deaths  California vs Florida per 1000 Residents </vt:lpstr>
      <vt:lpstr>Correlational data shows high correlation between number of cases and deaths</vt:lpstr>
      <vt:lpstr>Correlations between Vaccination rates and population rates</vt:lpstr>
      <vt:lpstr>Clustering Analysis</vt:lpstr>
      <vt:lpstr>KNN Clustering</vt:lpstr>
      <vt:lpstr>Deaths in the US by County</vt:lpstr>
      <vt:lpstr>Deaths in the US by County</vt:lpstr>
      <vt:lpstr>Deaths in the US by State</vt:lpstr>
      <vt:lpstr>Regression analysis</vt:lpstr>
      <vt:lpstr>Regression Analysis</vt:lpstr>
      <vt:lpstr>Time series analysis</vt:lpstr>
      <vt:lpstr>Example of reducing Florida and California data to stationary data</vt:lpstr>
      <vt:lpstr>SARIMA Parameters</vt:lpstr>
      <vt:lpstr>Prediction of California based on 7 day averages</vt:lpstr>
      <vt:lpstr>Conclusions</vt:lpstr>
      <vt:lpstr>What our data can do</vt:lpstr>
      <vt:lpstr>What does our data tell us</vt:lpstr>
      <vt:lpstr>What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 the USA</dc:title>
  <dc:creator>Airwren 42</dc:creator>
  <cp:lastModifiedBy>Airwren 42</cp:lastModifiedBy>
  <cp:revision>7</cp:revision>
  <dcterms:created xsi:type="dcterms:W3CDTF">2022-05-31T16:26:24Z</dcterms:created>
  <dcterms:modified xsi:type="dcterms:W3CDTF">2022-06-13T22:47:32Z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