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2" r:id="rId9"/>
    <p:sldId id="261" r:id="rId10"/>
    <p:sldId id="267" r:id="rId11"/>
    <p:sldId id="264" r:id="rId12"/>
    <p:sldId id="265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15" autoAdjust="0"/>
  </p:normalViewPr>
  <p:slideViewPr>
    <p:cSldViewPr snapToGrid="0">
      <p:cViewPr varScale="1">
        <p:scale>
          <a:sx n="49" d="100"/>
          <a:sy n="49" d="100"/>
        </p:scale>
        <p:origin x="1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012A-7D09-404B-BA98-DA4C4C5728C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F8F0-379E-441D-80A8-15DFD277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Electrical</a:t>
            </a:r>
            <a:r>
              <a:rPr lang="en-US" dirty="0"/>
              <a:t> = Na  Had to get rid of it</a:t>
            </a:r>
          </a:p>
          <a:p>
            <a:r>
              <a:rPr lang="en-US" b="1" dirty="0"/>
              <a:t>Masonry Veneer </a:t>
            </a:r>
            <a:r>
              <a:rPr lang="en-US" dirty="0"/>
              <a:t>Type &amp; Area.  Got rid of them.</a:t>
            </a:r>
          </a:p>
          <a:p>
            <a:r>
              <a:rPr lang="en-US" b="1" dirty="0"/>
              <a:t>Alley, Fireplace</a:t>
            </a:r>
            <a:r>
              <a:rPr lang="en-US" dirty="0"/>
              <a:t> and </a:t>
            </a:r>
            <a:r>
              <a:rPr lang="en-US" b="1" dirty="0"/>
              <a:t>Garage </a:t>
            </a:r>
            <a:r>
              <a:rPr lang="en-US" dirty="0"/>
              <a:t>were kept because looking at the key NA was intended to state none present, so it wasn’t missing data</a:t>
            </a:r>
          </a:p>
          <a:p>
            <a:r>
              <a:rPr lang="en-US" b="1" dirty="0" err="1"/>
              <a:t>Misc</a:t>
            </a:r>
            <a:r>
              <a:rPr lang="en-US" dirty="0"/>
              <a:t>, </a:t>
            </a:r>
            <a:r>
              <a:rPr lang="en-US" b="1" dirty="0"/>
              <a:t>Feature</a:t>
            </a:r>
            <a:r>
              <a:rPr lang="en-US" dirty="0"/>
              <a:t> were too sparse so they too were removed.</a:t>
            </a:r>
          </a:p>
          <a:p>
            <a:r>
              <a:rPr lang="en-US" b="1" dirty="0"/>
              <a:t>Pool Quality </a:t>
            </a:r>
            <a:r>
              <a:rPr lang="en-US" dirty="0"/>
              <a:t>and </a:t>
            </a:r>
            <a:r>
              <a:rPr lang="en-US" b="1" dirty="0"/>
              <a:t>Fence</a:t>
            </a:r>
            <a:r>
              <a:rPr lang="en-US" dirty="0"/>
              <a:t> quality were kept despite having many NA values because they are generally thought to affect the price of homes significantly.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Year, month and home types and the other data were checked to see if they all conformed with the numbers and classes outlined in the feature explanations.</a:t>
            </a:r>
          </a:p>
          <a:p>
            <a:endParaRPr lang="en-US" dirty="0"/>
          </a:p>
          <a:p>
            <a:r>
              <a:rPr lang="en-US" dirty="0" err="1"/>
              <a:t>MasVnrArea</a:t>
            </a:r>
            <a:r>
              <a:rPr lang="en-US" dirty="0"/>
              <a:t> 4 had type = None but had areas from 1-344 </a:t>
            </a:r>
            <a:r>
              <a:rPr lang="en-US" dirty="0" err="1"/>
              <a:t>sqft</a:t>
            </a:r>
            <a:r>
              <a:rPr lang="en-US" dirty="0"/>
              <a:t>.  Those were dropped. As the data was not properly added and I couldn’t tell if it’s because there ware really no masonry veneer or if the square footage was not correct.</a:t>
            </a:r>
          </a:p>
          <a:p>
            <a:r>
              <a:rPr lang="en-US" dirty="0"/>
              <a:t>In addition there were two homes which listed they had a type of masonry veneer but had an area of 0.  Those had to go too.</a:t>
            </a:r>
          </a:p>
          <a:p>
            <a:r>
              <a:rPr lang="en-US" dirty="0"/>
              <a:t>After that I could fill in the Na’s in area of the </a:t>
            </a:r>
            <a:r>
              <a:rPr lang="en-US" dirty="0" err="1"/>
              <a:t>MasVnrArea</a:t>
            </a:r>
            <a:r>
              <a:rPr lang="en-US" dirty="0"/>
              <a:t> with 0’s because they were truly 0’s.  Now I have no NA’s for </a:t>
            </a:r>
            <a:r>
              <a:rPr lang="en-US" dirty="0" err="1"/>
              <a:t>MasVnrArea</a:t>
            </a:r>
            <a:endParaRPr lang="en-US" dirty="0"/>
          </a:p>
          <a:p>
            <a:endParaRPr lang="en-US" dirty="0"/>
          </a:p>
          <a:p>
            <a:r>
              <a:rPr lang="en-US" dirty="0"/>
              <a:t>Lastly type errors were tested to make sure numbers were numbers and text was text.  It ended up being remarkably clean in these regards.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 mess… didn’t tell me anything!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tested out both data structures because some algorithms preform better with one structure vs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Overall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Ground floor living area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Neighborhood price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Square footage of Finished Basement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Size of Lot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Total Square Footage of Basement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Kitchen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External home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Fireplaces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No. of Cars in garage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	88.48%</a:t>
            </a:r>
          </a:p>
          <a:p>
            <a:r>
              <a:rPr lang="en-US" dirty="0"/>
              <a:t>KNN Regression	74.37%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Random Forest	97.96%</a:t>
            </a:r>
          </a:p>
          <a:p>
            <a:r>
              <a:rPr lang="en-US" dirty="0"/>
              <a:t>Gradient Boost Regression	83.90%</a:t>
            </a:r>
          </a:p>
          <a:p>
            <a:r>
              <a:rPr lang="en-US" dirty="0" err="1"/>
              <a:t>CatBoost</a:t>
            </a:r>
            <a:r>
              <a:rPr lang="en-US" dirty="0"/>
              <a:t> Regression	93.00%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	88.48%</a:t>
            </a:r>
          </a:p>
          <a:p>
            <a:r>
              <a:rPr lang="en-US" dirty="0"/>
              <a:t>KNN Regression	74.37%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Random Forest	98.32%</a:t>
            </a:r>
          </a:p>
          <a:p>
            <a:r>
              <a:rPr lang="en-US" dirty="0"/>
              <a:t>Gradient Boost Regression	83.90%</a:t>
            </a:r>
          </a:p>
          <a:p>
            <a:r>
              <a:rPr lang="en-US" dirty="0" err="1"/>
              <a:t>CatBoost</a:t>
            </a:r>
            <a:r>
              <a:rPr lang="en-US" dirty="0"/>
              <a:t> Regression	93.00%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F8F0-379E-441D-80A8-15DFD27737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9FD80D-2341-4739-9C8D-606693CBBAA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7B2AD8-7D1D-4426-A283-0544004A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mstat.org/publications/jse/v19n3/decoc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03423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3B69-87B1-4EE1-9DCB-349323D0E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7D33-0797-4C8C-945D-5D23D8596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Kaggle Home Prices Challenge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4C96C9-F72C-40A3-A95D-B3485C25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8" y="5172075"/>
            <a:ext cx="9525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7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FC97D3-AAF3-414E-8414-676A0348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59827-77D4-452C-9752-3D8D8A64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b="1" dirty="0"/>
              <a:t>Categorical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Dummy Variables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C50328-A0D4-4C2B-A931-8ED6B0BF7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8806"/>
              </p:ext>
            </p:extLst>
          </p:nvPr>
        </p:nvGraphicFramePr>
        <p:xfrm>
          <a:off x="344281" y="5154002"/>
          <a:ext cx="3048000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266526633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632578820"/>
                    </a:ext>
                  </a:extLst>
                </a:gridCol>
              </a:tblGrid>
              <a:tr h="32895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CollCreek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Venkeer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11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7A2B88-F686-4CA9-A755-76DB97ABC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94256"/>
              </p:ext>
            </p:extLst>
          </p:nvPr>
        </p:nvGraphicFramePr>
        <p:xfrm>
          <a:off x="4010009" y="5154002"/>
          <a:ext cx="7729728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3193">
                  <a:extLst>
                    <a:ext uri="{9D8B030D-6E8A-4147-A177-3AD203B41FA5}">
                      <a16:colId xmlns:a16="http://schemas.microsoft.com/office/drawing/2014/main" val="266526633"/>
                    </a:ext>
                  </a:extLst>
                </a:gridCol>
                <a:gridCol w="3294743">
                  <a:extLst>
                    <a:ext uri="{9D8B030D-6E8A-4147-A177-3AD203B41FA5}">
                      <a16:colId xmlns:a16="http://schemas.microsoft.com/office/drawing/2014/main" val="2632578820"/>
                    </a:ext>
                  </a:extLst>
                </a:gridCol>
                <a:gridCol w="3161792">
                  <a:extLst>
                    <a:ext uri="{9D8B030D-6E8A-4147-A177-3AD203B41FA5}">
                      <a16:colId xmlns:a16="http://schemas.microsoft.com/office/drawing/2014/main" val="1659859890"/>
                    </a:ext>
                  </a:extLst>
                </a:gridCol>
              </a:tblGrid>
              <a:tr h="33998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Neighborhood_NAmes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Neighborhood_CollCreek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117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77E04CA-69A5-4372-969B-66375C0A2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0403"/>
              </p:ext>
            </p:extLst>
          </p:nvPr>
        </p:nvGraphicFramePr>
        <p:xfrm>
          <a:off x="453139" y="2984117"/>
          <a:ext cx="3048000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266526633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632578820"/>
                    </a:ext>
                  </a:extLst>
                </a:gridCol>
              </a:tblGrid>
              <a:tr h="32895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CollCreek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Venkeer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11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96BC87-CD20-4B93-B556-0106B16B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77670"/>
              </p:ext>
            </p:extLst>
          </p:nvPr>
        </p:nvGraphicFramePr>
        <p:xfrm>
          <a:off x="4118867" y="2984117"/>
          <a:ext cx="456793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3193">
                  <a:extLst>
                    <a:ext uri="{9D8B030D-6E8A-4147-A177-3AD203B41FA5}">
                      <a16:colId xmlns:a16="http://schemas.microsoft.com/office/drawing/2014/main" val="266526633"/>
                    </a:ext>
                  </a:extLst>
                </a:gridCol>
                <a:gridCol w="3294743">
                  <a:extLst>
                    <a:ext uri="{9D8B030D-6E8A-4147-A177-3AD203B41FA5}">
                      <a16:colId xmlns:a16="http://schemas.microsoft.com/office/drawing/2014/main" val="2632578820"/>
                    </a:ext>
                  </a:extLst>
                </a:gridCol>
              </a:tblGrid>
              <a:tr h="33998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39AEE0-A33B-4DBA-9202-921A2D7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66D02-FC83-46BC-9080-A49CD5385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r="8535"/>
          <a:stretch/>
        </p:blipFill>
        <p:spPr>
          <a:xfrm>
            <a:off x="537210" y="1555910"/>
            <a:ext cx="11144250" cy="5172670"/>
          </a:xfrm>
        </p:spPr>
      </p:pic>
    </p:spTree>
    <p:extLst>
      <p:ext uri="{BB962C8B-B14F-4D97-AF65-F5344CB8AC3E}">
        <p14:creationId xmlns:p14="http://schemas.microsoft.com/office/powerpoint/2010/main" val="173743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5099-A8E0-4B5F-B67E-62F18922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Features contributing to home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30C55D-1E2B-49C4-90D8-90C0C0DE6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b="74275"/>
          <a:stretch/>
        </p:blipFill>
        <p:spPr>
          <a:xfrm>
            <a:off x="1604104" y="3040380"/>
            <a:ext cx="8356760" cy="2343150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A25960F5-0BC9-49B4-BA3E-7454DF009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63" b="9556"/>
          <a:stretch/>
        </p:blipFill>
        <p:spPr>
          <a:xfrm>
            <a:off x="1604104" y="5383530"/>
            <a:ext cx="8365027" cy="1017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9C88B-D58A-4D69-B6D0-E480A230287D}"/>
              </a:ext>
            </a:extLst>
          </p:cNvPr>
          <p:cNvSpPr txBox="1"/>
          <p:nvPr/>
        </p:nvSpPr>
        <p:spPr>
          <a:xfrm>
            <a:off x="1430402" y="3993336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2288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835-8C36-4140-B798-F165894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42A-D340-4158-A8C2-C8D46791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 Nearest Neighbor Regression</a:t>
            </a:r>
          </a:p>
          <a:p>
            <a:r>
              <a:rPr lang="en-US" dirty="0"/>
              <a:t>Random Forest (Regression)</a:t>
            </a:r>
          </a:p>
          <a:p>
            <a:r>
              <a:rPr lang="en-US" dirty="0"/>
              <a:t>Gradient Boost (Regression)</a:t>
            </a:r>
          </a:p>
          <a:p>
            <a:r>
              <a:rPr lang="en-US" dirty="0" err="1"/>
              <a:t>CatBoost</a:t>
            </a:r>
            <a:r>
              <a:rPr lang="en-US" dirty="0"/>
              <a:t> (Regression) </a:t>
            </a:r>
            <a:r>
              <a:rPr lang="en-US" dirty="0" err="1"/>
              <a:t>Optomization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41FF-8E58-4429-8E34-E260F7C71A3E}"/>
              </a:ext>
            </a:extLst>
          </p:cNvPr>
          <p:cNvSpPr txBox="1"/>
          <p:nvPr/>
        </p:nvSpPr>
        <p:spPr>
          <a:xfrm flipH="1">
            <a:off x="7433854" y="2478390"/>
            <a:ext cx="37109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88.48%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74.37%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98.32%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83.90%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93.00%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1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1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3D9761-9594-4A18-AD2C-C7C13D81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3FB12F7-A51A-433C-AAE2-85E1F217A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9" y="1900994"/>
            <a:ext cx="7275721" cy="4850481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E3DAAB-3E37-4F9B-86EC-130F8A200591}"/>
              </a:ext>
            </a:extLst>
          </p:cNvPr>
          <p:cNvSpPr txBox="1"/>
          <p:nvPr/>
        </p:nvSpPr>
        <p:spPr>
          <a:xfrm rot="16200000">
            <a:off x="1584016" y="4077524"/>
            <a:ext cx="1608325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Predicted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17406-93C0-4D4D-ACEB-87D7A505DF65}"/>
              </a:ext>
            </a:extLst>
          </p:cNvPr>
          <p:cNvSpPr txBox="1"/>
          <p:nvPr/>
        </p:nvSpPr>
        <p:spPr>
          <a:xfrm>
            <a:off x="9245600" y="3059668"/>
            <a:ext cx="132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Accuracy: 98.32%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9FF65-014D-4A83-9B66-A3105F9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2749D-8C2D-489A-B161-E39875ED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Inter"/>
              </a:rPr>
              <a:t>Competition Description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With 79 explanatory variables describing (almost) every aspect of residential homes in Ames, Iowa, this competition challenges you to predict the final price of each home.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Practice Skills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Creative feature engineering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Advanced regression techniques like random forest and gradient boosting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Acknowledgments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The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Ames Housing dataset</a:t>
            </a:r>
            <a:r>
              <a:rPr lang="en-US" b="0" i="0" dirty="0">
                <a:effectLst/>
                <a:latin typeface="Inter"/>
              </a:rPr>
              <a:t> was compiled by Dean De Cock for use in data science education. It's an incredible alternative for data scientists looking for a modernized and expanded version of the often cited Boston Housing dataset. 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DBB39-DFEC-4E90-B481-06228825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" y="6399835"/>
            <a:ext cx="1184910" cy="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513E-16ED-492A-8C04-3BF59CED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7834-E265-40A9-A6B6-3F8CB00B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consisted of two datasets. </a:t>
            </a:r>
          </a:p>
          <a:p>
            <a:pPr lvl="1"/>
            <a:r>
              <a:rPr lang="en-US" dirty="0"/>
              <a:t>Test.csv</a:t>
            </a:r>
          </a:p>
          <a:p>
            <a:pPr lvl="1"/>
            <a:r>
              <a:rPr lang="en-US" dirty="0"/>
              <a:t>1452 Listings</a:t>
            </a:r>
          </a:p>
          <a:p>
            <a:pPr lvl="2"/>
            <a:r>
              <a:rPr lang="en-US" dirty="0"/>
              <a:t>82 columns/features</a:t>
            </a:r>
          </a:p>
          <a:p>
            <a:pPr lvl="3"/>
            <a:r>
              <a:rPr lang="en-US" dirty="0"/>
              <a:t>43 strings/categorical data</a:t>
            </a:r>
          </a:p>
          <a:p>
            <a:pPr lvl="3"/>
            <a:r>
              <a:rPr lang="en-US" dirty="0"/>
              <a:t>35 integers</a:t>
            </a:r>
          </a:p>
          <a:p>
            <a:pPr lvl="3"/>
            <a:r>
              <a:rPr lang="en-US" dirty="0"/>
              <a:t>3 float64</a:t>
            </a:r>
          </a:p>
          <a:p>
            <a:pPr lvl="1"/>
            <a:r>
              <a:rPr lang="en-US" dirty="0"/>
              <a:t>Train.csv</a:t>
            </a:r>
          </a:p>
          <a:p>
            <a:pPr lvl="2"/>
            <a:r>
              <a:rPr lang="en-US" dirty="0"/>
              <a:t>Same columns w/o the Sale Price data</a:t>
            </a:r>
          </a:p>
        </p:txBody>
      </p:sp>
      <p:pic>
        <p:nvPicPr>
          <p:cNvPr id="3074" name="Picture 2" descr="Matrix Pictures, Matrix Stock Photos &amp; Images | Depositphotos®">
            <a:extLst>
              <a:ext uri="{FF2B5EF4-FFF2-40B4-BE49-F238E27FC236}">
                <a16:creationId xmlns:a16="http://schemas.microsoft.com/office/drawing/2014/main" id="{7E98619A-B019-47BC-B4F6-9574267F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09" y="2404181"/>
            <a:ext cx="5012883" cy="33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0B0-2583-454C-A022-83EC4AD6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DC1B-1ECE-4628-88B2-90E6B1CE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Algorithm testing</a:t>
            </a:r>
          </a:p>
          <a:p>
            <a:r>
              <a:rPr lang="en-US" dirty="0"/>
              <a:t>The Final product</a:t>
            </a:r>
          </a:p>
        </p:txBody>
      </p:sp>
      <p:pic>
        <p:nvPicPr>
          <p:cNvPr id="4098" name="Picture 2" descr="Bitmoji Image">
            <a:extLst>
              <a:ext uri="{FF2B5EF4-FFF2-40B4-BE49-F238E27FC236}">
                <a16:creationId xmlns:a16="http://schemas.microsoft.com/office/drawing/2014/main" id="{3990B5AD-BC10-4543-9B3B-EBDF70E9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89" y="2153412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6C03-98A7-491A-9EB1-5A4E77F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B00C-E3D4-4D80-AE6C-4F87A5EB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errors in data collecting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NA values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Obvious errors</a:t>
            </a:r>
          </a:p>
          <a:p>
            <a:pPr lvl="2"/>
            <a:r>
              <a:rPr lang="en-US" sz="1400" dirty="0"/>
              <a:t>Data that doesn’t make sense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Common errors</a:t>
            </a:r>
          </a:p>
          <a:p>
            <a:pPr lvl="2"/>
            <a:r>
              <a:rPr lang="en-US" sz="1400" dirty="0"/>
              <a:t>Wrong Date/Time</a:t>
            </a:r>
          </a:p>
          <a:p>
            <a:pPr lvl="2"/>
            <a:r>
              <a:rPr lang="en-US" sz="1400" dirty="0"/>
              <a:t>Missing </a:t>
            </a:r>
            <a:r>
              <a:rPr lang="en-US" sz="1400" dirty="0" err="1"/>
              <a:t>categorys</a:t>
            </a:r>
            <a:endParaRPr lang="en-US" sz="1400" dirty="0"/>
          </a:p>
          <a:p>
            <a:pPr lvl="2"/>
            <a:r>
              <a:rPr lang="en-US" sz="1400" dirty="0"/>
              <a:t>Wrong </a:t>
            </a:r>
            <a:r>
              <a:rPr lang="en-US" sz="1400" dirty="0" err="1"/>
              <a:t>dType</a:t>
            </a:r>
            <a:endParaRPr lang="en-US" sz="1400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122" name="Picture 2" descr="Bitmoji Image">
            <a:extLst>
              <a:ext uri="{FF2B5EF4-FFF2-40B4-BE49-F238E27FC236}">
                <a16:creationId xmlns:a16="http://schemas.microsoft.com/office/drawing/2014/main" id="{6451E3A9-799D-40C6-80D3-10132E28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85" y="100584"/>
            <a:ext cx="2367915" cy="23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E0852-9729-4A3D-925D-257F71E14878}"/>
              </a:ext>
            </a:extLst>
          </p:cNvPr>
          <p:cNvSpPr txBox="1"/>
          <p:nvPr/>
        </p:nvSpPr>
        <p:spPr>
          <a:xfrm>
            <a:off x="7302627" y="2548181"/>
            <a:ext cx="252145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Categories with NA values</a:t>
            </a:r>
          </a:p>
          <a:p>
            <a:r>
              <a:rPr lang="en-US" sz="1050" dirty="0" err="1"/>
              <a:t>LotFrontage</a:t>
            </a:r>
            <a:r>
              <a:rPr lang="en-US" sz="1050" dirty="0"/>
              <a:t>	259</a:t>
            </a:r>
          </a:p>
          <a:p>
            <a:r>
              <a:rPr lang="en-US" sz="1050" dirty="0"/>
              <a:t>Alley		1369</a:t>
            </a:r>
          </a:p>
          <a:p>
            <a:r>
              <a:rPr lang="en-US" sz="1050" dirty="0" err="1"/>
              <a:t>MasVnrType</a:t>
            </a:r>
            <a:r>
              <a:rPr lang="en-US" sz="1050" dirty="0"/>
              <a:t>	8</a:t>
            </a:r>
          </a:p>
          <a:p>
            <a:r>
              <a:rPr lang="en-US" sz="1050" dirty="0" err="1"/>
              <a:t>MasVnrArea</a:t>
            </a:r>
            <a:r>
              <a:rPr lang="en-US" sz="1050" dirty="0"/>
              <a:t>	8</a:t>
            </a:r>
          </a:p>
          <a:p>
            <a:r>
              <a:rPr lang="en-US" sz="1050" dirty="0" err="1"/>
              <a:t>BsmtQual</a:t>
            </a:r>
            <a:r>
              <a:rPr lang="en-US" sz="1050" dirty="0"/>
              <a:t>	37</a:t>
            </a:r>
          </a:p>
          <a:p>
            <a:r>
              <a:rPr lang="en-US" sz="1050" dirty="0" err="1"/>
              <a:t>BsmtCond</a:t>
            </a:r>
            <a:r>
              <a:rPr lang="en-US" sz="1050" dirty="0"/>
              <a:t>	37</a:t>
            </a:r>
          </a:p>
          <a:p>
            <a:r>
              <a:rPr lang="en-US" sz="1050" dirty="0" err="1"/>
              <a:t>BsmtExposure</a:t>
            </a:r>
            <a:r>
              <a:rPr lang="en-US" sz="1050" dirty="0"/>
              <a:t>	38</a:t>
            </a:r>
          </a:p>
          <a:p>
            <a:r>
              <a:rPr lang="en-US" sz="1050" dirty="0"/>
              <a:t>BsmtFinType1	37</a:t>
            </a:r>
          </a:p>
          <a:p>
            <a:r>
              <a:rPr lang="en-US" sz="1050" dirty="0"/>
              <a:t>BsmtFinType2	38</a:t>
            </a:r>
          </a:p>
          <a:p>
            <a:r>
              <a:rPr lang="en-US" sz="1050" dirty="0"/>
              <a:t>Electrical	1</a:t>
            </a:r>
          </a:p>
          <a:p>
            <a:r>
              <a:rPr lang="en-US" sz="1050" dirty="0" err="1"/>
              <a:t>FireplaceQu</a:t>
            </a:r>
            <a:r>
              <a:rPr lang="en-US" sz="1050" dirty="0"/>
              <a:t>	690</a:t>
            </a:r>
          </a:p>
          <a:p>
            <a:r>
              <a:rPr lang="en-US" sz="1050" dirty="0" err="1"/>
              <a:t>GarageType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GarageYrBlt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GarageFinish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GarageQual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GarageCond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PoolQC</a:t>
            </a:r>
            <a:r>
              <a:rPr lang="en-US" sz="1050" dirty="0"/>
              <a:t>		1453</a:t>
            </a:r>
          </a:p>
          <a:p>
            <a:r>
              <a:rPr lang="en-US" sz="1050" dirty="0"/>
              <a:t>Fence		1179</a:t>
            </a:r>
          </a:p>
          <a:p>
            <a:r>
              <a:rPr lang="en-US" sz="1050" dirty="0" err="1"/>
              <a:t>MiscFeature</a:t>
            </a:r>
            <a:r>
              <a:rPr lang="en-US" sz="1050" dirty="0"/>
              <a:t>	1406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A44D-E37D-48BC-B78C-6B6E80173DC7}"/>
              </a:ext>
            </a:extLst>
          </p:cNvPr>
          <p:cNvSpPr txBox="1"/>
          <p:nvPr/>
        </p:nvSpPr>
        <p:spPr>
          <a:xfrm>
            <a:off x="7302627" y="2548181"/>
            <a:ext cx="252145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Categories with NA values</a:t>
            </a:r>
          </a:p>
          <a:p>
            <a:r>
              <a:rPr lang="en-US" sz="1050" dirty="0" err="1"/>
              <a:t>LotFrontage</a:t>
            </a:r>
            <a:r>
              <a:rPr lang="en-US" sz="1050" dirty="0"/>
              <a:t>	259</a:t>
            </a:r>
          </a:p>
          <a:p>
            <a:r>
              <a:rPr lang="en-US" sz="1050" dirty="0"/>
              <a:t>Alley		1369</a:t>
            </a:r>
          </a:p>
          <a:p>
            <a:r>
              <a:rPr lang="en-US" sz="1050" strike="sngStrike" dirty="0" err="1">
                <a:solidFill>
                  <a:srgbClr val="FF0000"/>
                </a:solidFill>
              </a:rPr>
              <a:t>MasVnrType</a:t>
            </a:r>
            <a:r>
              <a:rPr lang="en-US" sz="1050" strike="sngStrike" dirty="0">
                <a:solidFill>
                  <a:srgbClr val="FF0000"/>
                </a:solidFill>
              </a:rPr>
              <a:t>	8</a:t>
            </a:r>
          </a:p>
          <a:p>
            <a:r>
              <a:rPr lang="en-US" sz="1050" strike="sngStrike" dirty="0" err="1">
                <a:solidFill>
                  <a:srgbClr val="FF0000"/>
                </a:solidFill>
              </a:rPr>
              <a:t>MasVnrArea</a:t>
            </a:r>
            <a:r>
              <a:rPr lang="en-US" sz="1050" strike="sngStrike" dirty="0">
                <a:solidFill>
                  <a:srgbClr val="FF0000"/>
                </a:solidFill>
              </a:rPr>
              <a:t>	8</a:t>
            </a:r>
          </a:p>
          <a:p>
            <a:r>
              <a:rPr lang="en-US" sz="1050" dirty="0" err="1"/>
              <a:t>BsmtQual</a:t>
            </a:r>
            <a:r>
              <a:rPr lang="en-US" sz="1050" dirty="0"/>
              <a:t>	37</a:t>
            </a:r>
          </a:p>
          <a:p>
            <a:r>
              <a:rPr lang="en-US" sz="1050" dirty="0" err="1"/>
              <a:t>BsmtCond</a:t>
            </a:r>
            <a:r>
              <a:rPr lang="en-US" sz="1050" dirty="0"/>
              <a:t>	37</a:t>
            </a:r>
          </a:p>
          <a:p>
            <a:r>
              <a:rPr lang="en-US" sz="1050" dirty="0" err="1"/>
              <a:t>BsmtExposure</a:t>
            </a:r>
            <a:r>
              <a:rPr lang="en-US" sz="1050" dirty="0"/>
              <a:t>	38</a:t>
            </a:r>
          </a:p>
          <a:p>
            <a:r>
              <a:rPr lang="en-US" sz="1050" dirty="0"/>
              <a:t>BsmtFinType1	37</a:t>
            </a:r>
          </a:p>
          <a:p>
            <a:r>
              <a:rPr lang="en-US" sz="1050" dirty="0"/>
              <a:t>BsmtFinType2	38</a:t>
            </a:r>
          </a:p>
          <a:p>
            <a:r>
              <a:rPr lang="en-US" sz="1050" strike="sngStrike" dirty="0">
                <a:solidFill>
                  <a:srgbClr val="FF0000"/>
                </a:solidFill>
              </a:rPr>
              <a:t>Electrical	1</a:t>
            </a:r>
          </a:p>
          <a:p>
            <a:r>
              <a:rPr lang="en-US" sz="1050" dirty="0" err="1"/>
              <a:t>FireplaceQu</a:t>
            </a:r>
            <a:r>
              <a:rPr lang="en-US" sz="1050" dirty="0"/>
              <a:t>	690</a:t>
            </a:r>
          </a:p>
          <a:p>
            <a:r>
              <a:rPr lang="en-US" sz="1050" dirty="0" err="1"/>
              <a:t>GarageType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GarageYrBlt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GarageFinish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GarageQual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GarageCond</a:t>
            </a:r>
            <a:r>
              <a:rPr lang="en-US" sz="1050" dirty="0"/>
              <a:t>	81</a:t>
            </a:r>
          </a:p>
          <a:p>
            <a:r>
              <a:rPr lang="en-US" sz="1050" dirty="0" err="1"/>
              <a:t>PoolQC</a:t>
            </a:r>
            <a:r>
              <a:rPr lang="en-US" sz="1050" dirty="0"/>
              <a:t>		1453</a:t>
            </a:r>
          </a:p>
          <a:p>
            <a:r>
              <a:rPr lang="en-US" sz="1050" dirty="0"/>
              <a:t>Fence		1179</a:t>
            </a:r>
          </a:p>
          <a:p>
            <a:r>
              <a:rPr lang="en-US" sz="1050" strike="sngStrike" dirty="0" err="1">
                <a:solidFill>
                  <a:srgbClr val="FF0000"/>
                </a:solidFill>
              </a:rPr>
              <a:t>MiscFeature</a:t>
            </a:r>
            <a:r>
              <a:rPr lang="en-US" sz="1050" strike="sngStrike" dirty="0">
                <a:solidFill>
                  <a:srgbClr val="FF0000"/>
                </a:solidFill>
              </a:rPr>
              <a:t>	1406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6E941B-C627-4B22-9B3C-4F42DF678AE7}"/>
              </a:ext>
            </a:extLst>
          </p:cNvPr>
          <p:cNvGrpSpPr/>
          <p:nvPr/>
        </p:nvGrpSpPr>
        <p:grpSpPr>
          <a:xfrm>
            <a:off x="8875776" y="2944368"/>
            <a:ext cx="2132266" cy="484632"/>
            <a:chOff x="8875776" y="2944368"/>
            <a:chExt cx="2132266" cy="48463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17E4F03-BF2F-4F71-BDB4-ACA773D74994}"/>
                </a:ext>
              </a:extLst>
            </p:cNvPr>
            <p:cNvSpPr/>
            <p:nvPr/>
          </p:nvSpPr>
          <p:spPr>
            <a:xfrm flipH="1">
              <a:off x="8875776" y="2944368"/>
              <a:ext cx="115385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C1DE2-9A6A-4875-B64D-534E958E94E4}"/>
                </a:ext>
              </a:extLst>
            </p:cNvPr>
            <p:cNvSpPr txBox="1"/>
            <p:nvPr/>
          </p:nvSpPr>
          <p:spPr>
            <a:xfrm>
              <a:off x="10129275" y="2944368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Type=none</a:t>
              </a:r>
            </a:p>
            <a:p>
              <a:r>
                <a:rPr lang="en-US" sz="1200" dirty="0"/>
                <a:t>Area=344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C5FC-9ECD-4AB0-9FBE-32C6709E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new data </a:t>
            </a:r>
            <a:br>
              <a:rPr lang="en-US" dirty="0"/>
            </a:br>
            <a:r>
              <a:rPr lang="en-US" dirty="0"/>
              <a:t>“Neighborhood Price”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F42C-E7AC-444F-9A4B-B74FA194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the average home sale price in each neighborhood for the 5 years listed</a:t>
            </a:r>
          </a:p>
          <a:p>
            <a:r>
              <a:rPr lang="en-US" dirty="0"/>
              <a:t>Made a new column with the data and saved it to reference if new data comes in. </a:t>
            </a:r>
          </a:p>
          <a:p>
            <a:r>
              <a:rPr lang="en-US" dirty="0"/>
              <a:t>There were some years where no homes were sold in that year</a:t>
            </a:r>
          </a:p>
          <a:p>
            <a:pPr lvl="1"/>
            <a:r>
              <a:rPr lang="en-US" dirty="0"/>
              <a:t>I tried two methods of filling in the data</a:t>
            </a:r>
          </a:p>
          <a:p>
            <a:pPr lvl="2"/>
            <a:r>
              <a:rPr lang="en-US" dirty="0"/>
              <a:t>Mean sales price for all the years 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(appeared to be more accurate overall as prices go up and down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Linear projection of the sales price</a:t>
            </a:r>
          </a:p>
        </p:txBody>
      </p:sp>
    </p:spTree>
    <p:extLst>
      <p:ext uri="{BB962C8B-B14F-4D97-AF65-F5344CB8AC3E}">
        <p14:creationId xmlns:p14="http://schemas.microsoft.com/office/powerpoint/2010/main" val="5320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F43-1128-4CA7-883D-A77431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B05CF-763B-4089-9575-C91C551A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00958" y="2638425"/>
            <a:ext cx="3990084" cy="3101975"/>
          </a:xfrm>
        </p:spPr>
      </p:pic>
      <p:pic>
        <p:nvPicPr>
          <p:cNvPr id="1028" name="Picture 4" descr="globe">
            <a:extLst>
              <a:ext uri="{FF2B5EF4-FFF2-40B4-BE49-F238E27FC236}">
                <a16:creationId xmlns:a16="http://schemas.microsoft.com/office/drawing/2014/main" id="{873C1881-94FF-4288-92E5-872332C8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8" y="2153412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8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CCC1B2-80CB-4FCF-BF8D-04F444D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532A3-92CD-407C-B067-781C108F9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9" y="2638425"/>
            <a:ext cx="4859999" cy="411670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547434-0E0F-43C0-A8BA-0B92032043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34" y="2638425"/>
            <a:ext cx="4277356" cy="4116705"/>
          </a:xfrm>
          <a:prstGeom prst="rect">
            <a:avLst/>
          </a:prstGeom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3D4AC3EF-2355-4ED2-AEB6-A389D2C5C802}"/>
              </a:ext>
            </a:extLst>
          </p:cNvPr>
          <p:cNvSpPr/>
          <p:nvPr/>
        </p:nvSpPr>
        <p:spPr>
          <a:xfrm>
            <a:off x="3132090" y="1402842"/>
            <a:ext cx="5352288" cy="5352288"/>
          </a:xfrm>
          <a:prstGeom prst="noSmoking">
            <a:avLst>
              <a:gd name="adj" fmla="val 97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3F1B-EAAA-48DD-8D8E-0C18F953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vs Sale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73F82-05C2-4E46-B96F-EFD44694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228532"/>
            <a:ext cx="6446520" cy="4297681"/>
          </a:xfrm>
        </p:spPr>
      </p:pic>
    </p:spTree>
    <p:extLst>
      <p:ext uri="{BB962C8B-B14F-4D97-AF65-F5344CB8AC3E}">
        <p14:creationId xmlns:p14="http://schemas.microsoft.com/office/powerpoint/2010/main" val="19255485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694</TotalTime>
  <Words>914</Words>
  <Application>Microsoft Office PowerPoint</Application>
  <PresentationFormat>Widescreen</PresentationFormat>
  <Paragraphs>188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Inter</vt:lpstr>
      <vt:lpstr>Wingdings</vt:lpstr>
      <vt:lpstr>Parcel</vt:lpstr>
      <vt:lpstr>Capstone 2</vt:lpstr>
      <vt:lpstr>Overview</vt:lpstr>
      <vt:lpstr>The Data</vt:lpstr>
      <vt:lpstr>The approach</vt:lpstr>
      <vt:lpstr>Data Cleaning</vt:lpstr>
      <vt:lpstr>Added new data  “Neighborhood Price”</vt:lpstr>
      <vt:lpstr>Exploratory Data Analysis</vt:lpstr>
      <vt:lpstr>Prices by category</vt:lpstr>
      <vt:lpstr>Neighborhood vs Sale Price</vt:lpstr>
      <vt:lpstr>Data structure</vt:lpstr>
      <vt:lpstr>Lasso Analysis</vt:lpstr>
      <vt:lpstr>Top 10 Features contributing to home price</vt:lpstr>
      <vt:lpstr>Algorithms tried</vt:lpstr>
      <vt:lpstr>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Airwren 42</dc:creator>
  <cp:lastModifiedBy>Airwren 42</cp:lastModifiedBy>
  <cp:revision>7</cp:revision>
  <dcterms:created xsi:type="dcterms:W3CDTF">2022-02-15T00:19:49Z</dcterms:created>
  <dcterms:modified xsi:type="dcterms:W3CDTF">2022-02-20T22:09:41Z</dcterms:modified>
</cp:coreProperties>
</file>