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78" r:id="rId6"/>
    <p:sldId id="258" r:id="rId7"/>
    <p:sldId id="277" r:id="rId8"/>
    <p:sldId id="261" r:id="rId9"/>
    <p:sldId id="280" r:id="rId10"/>
    <p:sldId id="281" r:id="rId11"/>
    <p:sldId id="279" r:id="rId12"/>
    <p:sldId id="260" r:id="rId13"/>
    <p:sldId id="275" r:id="rId14"/>
    <p:sldId id="283" r:id="rId15"/>
    <p:sldId id="267" r:id="rId16"/>
    <p:sldId id="268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76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737" autoAdjust="0"/>
  </p:normalViewPr>
  <p:slideViewPr>
    <p:cSldViewPr snapToGrid="0">
      <p:cViewPr varScale="1">
        <p:scale>
          <a:sx n="86" d="100"/>
          <a:sy n="86" d="100"/>
        </p:scale>
        <p:origin x="576" y="90"/>
      </p:cViewPr>
      <p:guideLst>
        <p:guide pos="576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7FD71-DE7D-47EA-BD5F-935596C85A92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89DD0-1E8D-4B61-ADE9-B87318B81B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3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89DD0-1E8D-4B61-ADE9-B87318B81BF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30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Problem identification (1-2 slides)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Recommendation and key findings (1 slide)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Modeling results and analysis (3-4 slides)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Summary and conclusion (1 slide)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89DD0-1E8D-4B61-ADE9-B87318B81BF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59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89DD0-1E8D-4B61-ADE9-B87318B81BF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63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Problem identification (1-2 slides)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Recommendation and key findings (1 slide)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Modeling results and analysis (3-4 slides)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Summary and conclusion (1 slide)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89DD0-1E8D-4B61-ADE9-B87318B81BF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94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Problem identification (1-2 slides)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Recommendation and key findings (1 slide)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Modeling results and analysis (3-4 slides)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Summary and conclusion (1 slide)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89DD0-1E8D-4B61-ADE9-B87318B81BF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044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Problem identification (1-2 slides)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Recommendation and key findings (1 slide)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Modeling results and analysis (3-4 slides)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Summary and conclusion (1 slide)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89DD0-1E8D-4B61-ADE9-B87318B81BF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64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Problem identification (1-2 slides)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Recommendation and key findings (1 slide)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Modeling results and analysis (3-4 slides)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Summary and conclusion (1 slide)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89DD0-1E8D-4B61-ADE9-B87318B81BF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68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Problem identification (1-2 slides)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Recommendation and key findings (1 slide)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Modeling results and analysis (3-4 slides)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Summary and conclusion (1 slide)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89DD0-1E8D-4B61-ADE9-B87318B81BF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32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Problem identification (1-2 slides)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Recommendation and key findings (1 slide)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Modeling results and analysis (3-4 slides)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Summary and conclusion (1 slide)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89DD0-1E8D-4B61-ADE9-B87318B81BF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29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Problem identification (1-2 slides)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Recommendation and key findings (1 slide)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Modeling results and analysis (3-4 slides)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Summary and conclusion (1 slide)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89DD0-1E8D-4B61-ADE9-B87318B81BF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88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Problem identification (1-2 slides)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Recommendation and key findings (1 slide)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Modeling results and analysis (3-4 slides)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Summary and conclusion (1 slide)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89DD0-1E8D-4B61-ADE9-B87318B81BF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5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4DF764D-A077-4BED-ABF1-8DF341BC85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8724" y="411480"/>
            <a:ext cx="11274552" cy="603504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8724" y="3236493"/>
            <a:ext cx="5149596" cy="1448385"/>
          </a:xfrm>
          <a:solidFill>
            <a:schemeClr val="bg1">
              <a:alpha val="80000"/>
            </a:schemeClr>
          </a:solidFill>
        </p:spPr>
        <p:txBody>
          <a:bodyPr lIns="502920" bIns="137160" anchor="b">
            <a:normAutofit/>
          </a:bodyPr>
          <a:lstStyle>
            <a:lvl1pPr algn="l"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84879"/>
            <a:ext cx="5149596" cy="524794"/>
          </a:xfrm>
          <a:solidFill>
            <a:schemeClr val="bg1">
              <a:alpha val="80000"/>
            </a:schemeClr>
          </a:solidFill>
        </p:spPr>
        <p:txBody>
          <a:bodyPr lIns="502920">
            <a:normAutofit/>
          </a:bodyPr>
          <a:lstStyle>
            <a:lvl1pPr marL="0" indent="0" algn="l"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14300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67C45-8307-4F47-91BB-229B740A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8F83D-D593-4D91-ADFA-C49B8378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C66BF45C-22C6-447B-9ECC-6685FD0E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7D9CF31B-F46D-4719-87E2-2F44B7F1D6CC}" type="datetimeyyyy">
              <a:rPr lang="en-US" smtClean="0"/>
              <a:pPr/>
              <a:t>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2776643-6C33-46CD-A918-AB0CEA571F00}"/>
              </a:ext>
            </a:extLst>
          </p:cNvPr>
          <p:cNvSpPr/>
          <p:nvPr userDrawn="1"/>
        </p:nvSpPr>
        <p:spPr>
          <a:xfrm>
            <a:off x="6086475" y="1682496"/>
            <a:ext cx="5638800" cy="4572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6E62D2-A055-4712-92CC-4B02419D51FB}"/>
              </a:ext>
            </a:extLst>
          </p:cNvPr>
          <p:cNvSpPr/>
          <p:nvPr userDrawn="1"/>
        </p:nvSpPr>
        <p:spPr>
          <a:xfrm>
            <a:off x="457200" y="1681163"/>
            <a:ext cx="5638800" cy="4572000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89640" y="1844259"/>
            <a:ext cx="36576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9640" y="2668171"/>
            <a:ext cx="3657600" cy="36845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0133" y="1808163"/>
            <a:ext cx="4703841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0134" y="2632075"/>
            <a:ext cx="3657600" cy="36845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Date Placeholder 2">
            <a:extLst>
              <a:ext uri="{FF2B5EF4-FFF2-40B4-BE49-F238E27FC236}">
                <a16:creationId xmlns:a16="http://schemas.microsoft.com/office/drawing/2014/main" id="{75C70A78-A93F-46A4-BCE6-2AAE2C69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7D9CF31B-F46D-4719-87E2-2F44B7F1D6CC}" type="datetimeyyyy">
              <a:rPr lang="en-US" smtClean="0"/>
              <a:pPr/>
              <a:t>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5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4C89FBE-3029-4F92-8308-F830BB142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58712" y="1681163"/>
            <a:ext cx="3749040" cy="4572000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0A4C88-FF32-4096-9EA9-EC22D3682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11097" y="1682496"/>
            <a:ext cx="3749040" cy="4572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37559B-132E-4A6E-ADBE-41DB38EC8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176" y="1681163"/>
            <a:ext cx="3749040" cy="45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966913"/>
            <a:ext cx="2971800" cy="823912"/>
          </a:xfr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90825"/>
            <a:ext cx="2971800" cy="3248025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400"/>
            </a:lvl1pPr>
            <a:lvl2pPr>
              <a:lnSpc>
                <a:spcPts val="2000"/>
              </a:lnSpc>
              <a:defRPr sz="1400"/>
            </a:lvl2pPr>
            <a:lvl3pPr>
              <a:lnSpc>
                <a:spcPts val="2000"/>
              </a:lnSpc>
              <a:defRPr sz="1400"/>
            </a:lvl3pPr>
            <a:lvl4pPr>
              <a:lnSpc>
                <a:spcPts val="2000"/>
              </a:lnSpc>
              <a:defRPr sz="1400"/>
            </a:lvl4pPr>
            <a:lvl5pPr>
              <a:lnSpc>
                <a:spcPts val="2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10188" y="1966913"/>
            <a:ext cx="2971800" cy="823912"/>
          </a:xfr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10188" y="2790825"/>
            <a:ext cx="2971800" cy="324612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400"/>
            </a:lvl1pPr>
            <a:lvl2pPr>
              <a:lnSpc>
                <a:spcPts val="2000"/>
              </a:lnSpc>
              <a:defRPr sz="1400"/>
            </a:lvl2pPr>
            <a:lvl3pPr>
              <a:lnSpc>
                <a:spcPts val="2000"/>
              </a:lnSpc>
              <a:defRPr sz="1400"/>
            </a:lvl3pPr>
            <a:lvl4pPr>
              <a:lnSpc>
                <a:spcPts val="2000"/>
              </a:lnSpc>
              <a:defRPr sz="1400"/>
            </a:lvl4pPr>
            <a:lvl5pPr>
              <a:lnSpc>
                <a:spcPts val="2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F7BCB16-19B7-48F6-94CD-563F439887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0134" y="1976438"/>
            <a:ext cx="2971800" cy="823912"/>
          </a:xfr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FBB2F8D-6092-468C-BA48-836286C6B7E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0134" y="2800350"/>
            <a:ext cx="2971800" cy="324612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400"/>
            </a:lvl1pPr>
            <a:lvl2pPr>
              <a:lnSpc>
                <a:spcPts val="2000"/>
              </a:lnSpc>
              <a:defRPr sz="1400"/>
            </a:lvl2pPr>
            <a:lvl3pPr>
              <a:lnSpc>
                <a:spcPts val="2000"/>
              </a:lnSpc>
              <a:defRPr sz="1400"/>
            </a:lvl3pPr>
            <a:lvl4pPr>
              <a:lnSpc>
                <a:spcPts val="2000"/>
              </a:lnSpc>
              <a:defRPr sz="1400"/>
            </a:lvl4pPr>
            <a:lvl5pPr>
              <a:lnSpc>
                <a:spcPts val="2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Date Placeholder 2">
            <a:extLst>
              <a:ext uri="{FF2B5EF4-FFF2-40B4-BE49-F238E27FC236}">
                <a16:creationId xmlns:a16="http://schemas.microsoft.com/office/drawing/2014/main" id="{2AC3FCA3-44C1-4704-A210-5E8D3CC975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7D9CF31B-F46D-4719-87E2-2F44B7F1D6CC}" type="datetimeyyyy">
              <a:rPr lang="en-US" smtClean="0"/>
              <a:pPr/>
              <a:t>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63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E5633F8-C03D-4CEE-BEDD-1B6648554C0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22628" y="685800"/>
            <a:ext cx="3200400" cy="54864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4DC27-A467-4265-AAB1-754D3F86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850230"/>
            <a:ext cx="5009147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C9CC7B6-D9ED-464B-8206-98055EB53F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90788"/>
            <a:ext cx="4572000" cy="353695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 spc="30" baseline="0"/>
            </a:lvl1pPr>
            <a:lvl2pPr marL="457200" indent="0">
              <a:lnSpc>
                <a:spcPts val="2400"/>
              </a:lnSpc>
              <a:buNone/>
              <a:defRPr sz="1400" spc="30" baseline="0"/>
            </a:lvl2pPr>
            <a:lvl3pPr marL="914400" indent="0">
              <a:lnSpc>
                <a:spcPts val="2400"/>
              </a:lnSpc>
              <a:buNone/>
              <a:defRPr sz="1400" spc="30" baseline="0"/>
            </a:lvl3pPr>
            <a:lvl4pPr marL="1371600" indent="0">
              <a:lnSpc>
                <a:spcPts val="2400"/>
              </a:lnSpc>
              <a:buNone/>
              <a:defRPr sz="1400" spc="30" baseline="0"/>
            </a:lvl4pPr>
            <a:lvl5pPr marL="1828800" indent="0">
              <a:lnSpc>
                <a:spcPts val="2400"/>
              </a:lnSpc>
              <a:buNone/>
              <a:defRPr sz="1400" spc="3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743C040-0A81-4A38-879D-07BBD18423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81800" y="2492375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CBDD4A8-3B48-439C-B601-8D04B871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761136" y="5210984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090B285E-3A18-442C-9DDD-B9B855B4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7D9CF31B-F46D-4719-87E2-2F44B7F1D6CC}" type="datetimeyyyy">
              <a:rPr lang="en-US" smtClean="0"/>
              <a:pPr/>
              <a:t>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6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4DF764D-A077-4BED-ABF1-8DF341BC85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8724" y="411480"/>
            <a:ext cx="11274552" cy="5870448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1" y="3490624"/>
            <a:ext cx="4571999" cy="1235382"/>
          </a:xfrm>
          <a:solidFill>
            <a:schemeClr val="bg1">
              <a:alpha val="80000"/>
            </a:schemeClr>
          </a:solidFill>
        </p:spPr>
        <p:txBody>
          <a:bodyPr lIns="457200" bIns="137160" anchor="b">
            <a:normAutofit/>
          </a:bodyPr>
          <a:lstStyle>
            <a:lvl1pPr algn="l">
              <a:defRPr sz="3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4726007"/>
            <a:ext cx="4571999" cy="1314432"/>
          </a:xfrm>
          <a:solidFill>
            <a:schemeClr val="bg1">
              <a:alpha val="80000"/>
            </a:schemeClr>
          </a:solidFill>
        </p:spPr>
        <p:txBody>
          <a:bodyPr lIns="502920" rIns="2103120">
            <a:normAutofit/>
          </a:bodyPr>
          <a:lstStyle>
            <a:lvl1pPr marL="0" indent="0" algn="l">
              <a:buNone/>
              <a:defRPr sz="1400" spc="4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0386C-9F0A-4DAC-822E-DEC8EA1DDE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A59EB-A4AA-43EC-A853-BDDFB7AB3D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D0C83DBD-9A3D-4D7D-87FF-236B74DFEBF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7D9CF31B-F46D-4719-87E2-2F44B7F1D6CC}" type="datetimeyyyy">
              <a:rPr lang="en-US" smtClean="0"/>
              <a:pPr/>
              <a:t>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7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56C8C1-E81C-436D-A310-A71CAAE33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86500" y="946404"/>
            <a:ext cx="5486400" cy="49651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103120"/>
            <a:ext cx="3848101" cy="1325563"/>
          </a:xfrm>
        </p:spPr>
        <p:txBody>
          <a:bodyPr anchor="b" anchorCtr="0"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28B1CE2-91FA-4E2B-8543-3B0F79B480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7421" y="1600200"/>
            <a:ext cx="2743199" cy="36576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F7B6DF9-E76A-44ED-B84C-1391CD5D55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2614" y="1893262"/>
            <a:ext cx="2743200" cy="3071477"/>
          </a:xfrm>
        </p:spPr>
        <p:txBody>
          <a:bodyPr anchor="ctr" anchorCtr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ECB9306-A7FD-4B22-8E8A-E0B8D7862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624728" y="3747150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8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2583" y="2102720"/>
            <a:ext cx="5422217" cy="1325563"/>
          </a:xfrm>
        </p:spPr>
        <p:txBody>
          <a:bodyPr anchor="b" anchorCtr="0"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28B1CE2-91FA-4E2B-8543-3B0F79B480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1143000"/>
            <a:ext cx="5486400" cy="45720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C2C3F7-8611-4C35-8251-0FD61D72D6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0" y="3500407"/>
            <a:ext cx="4572000" cy="1888373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Font typeface="Arial" panose="020B0604020202020204" pitchFamily="34" charset="0"/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lnSpc>
                <a:spcPts val="2400"/>
              </a:lnSpc>
              <a:buFont typeface="Arial" panose="020B0604020202020204" pitchFamily="34" charset="0"/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lnSpc>
                <a:spcPts val="2400"/>
              </a:lnSpc>
              <a:buFont typeface="Arial" panose="020B0604020202020204" pitchFamily="34" charset="0"/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lnSpc>
                <a:spcPts val="2400"/>
              </a:lnSpc>
              <a:buFont typeface="Arial" panose="020B0604020202020204" pitchFamily="34" charset="0"/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lnSpc>
                <a:spcPts val="2400"/>
              </a:lnSpc>
              <a:buFont typeface="Arial" panose="020B0604020202020204" pitchFamily="34" charset="0"/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9CF31B-F46D-4719-87E2-2F44B7F1D6CC}" type="datetimeyyyy">
              <a:rPr lang="en-US" smtClean="0"/>
              <a:pPr/>
              <a:t>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5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4DF764D-A077-4BED-ABF1-8DF341BC85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4" y="-2"/>
            <a:ext cx="12188952" cy="45720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4667250"/>
            <a:ext cx="9144000" cy="1212182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71507"/>
            <a:ext cx="9144000" cy="524794"/>
          </a:xfrm>
        </p:spPr>
        <p:txBody>
          <a:bodyPr>
            <a:normAutofit/>
          </a:bodyPr>
          <a:lstStyle>
            <a:lvl1pPr marL="0" indent="0" algn="ctr"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6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19A9BF1-35FD-4BDE-9C59-E08CB7A7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02A2A47-BED9-43DF-8914-AD1EB274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D1C5AC56-1296-45EC-87E5-12B728FB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7D9CF31B-F46D-4719-87E2-2F44B7F1D6CC}" type="datetimeyyyy">
              <a:rPr lang="en-US" smtClean="0"/>
              <a:pPr/>
              <a:t>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0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DFBA353-19B1-4A04-A7EE-345F93C189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32491" y="946404"/>
            <a:ext cx="5486400" cy="4965192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4857A-B6DC-4F0A-AD6B-243F6C085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3109" y="2386584"/>
            <a:ext cx="4315968" cy="2084832"/>
          </a:xfrm>
        </p:spPr>
        <p:txBody>
          <a:bodyPr anchor="t">
            <a:normAutofit/>
          </a:bodyPr>
          <a:lstStyle>
            <a:lvl1pPr>
              <a:defRPr sz="3400" spc="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8717D35-8E1B-4C94-BA72-91D4DCA657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471416"/>
            <a:ext cx="3584448" cy="63767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spc="100" baseline="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F15B60AE-D6AB-472C-8342-2A3EB53493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93208" y="1600200"/>
            <a:ext cx="2286000" cy="36576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BB5B262-532A-4EE4-98E7-0EB6A8C56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1727251" y="114592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F50AAF29-43CE-437A-9924-BEDBC85506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7D9CF31B-F46D-4719-87E2-2F44B7F1D6CC}" type="datetimeyyyy">
              <a:rPr lang="en-US" smtClean="0"/>
              <a:pPr/>
              <a:t>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B0F91E1-53D9-4A2A-923E-0CB775518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1806318"/>
            <a:ext cx="2286000" cy="32004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2F6A179B-CBDB-414D-B2F8-E1FEE9B831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29000" y="1806318"/>
            <a:ext cx="2286000" cy="32004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7A822EC-853A-46EC-8775-F8B48F2A81E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77000" y="1806318"/>
            <a:ext cx="2286000" cy="32004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AA0D329B-CAB8-4E3A-BA03-C17A79790B6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52808" y="1806318"/>
            <a:ext cx="2286000" cy="32004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5F9E280-35B2-41C7-8D2D-C1FF69DE2C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9376" y="5202936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872F581-8AEF-4CFC-B0F3-79A2530C93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9376" y="556869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1FA5D559-B67C-4F57-BC90-E982E66ADA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51175" y="5202936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932B527-4126-40FF-8117-412DC7BD81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51174" y="556869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D84B520F-D618-4828-AA40-CCCA0AF8966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9176" y="5202936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39A9C8DE-6F8B-405D-A604-845E81998F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9175" y="556869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B0C4D8C-1454-41F3-934E-A2BA603449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74985" y="5202936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45707A1B-C9F6-4ABB-A6CE-D2901CE9479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74984" y="556869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Date Placeholder 2">
            <a:extLst>
              <a:ext uri="{FF2B5EF4-FFF2-40B4-BE49-F238E27FC236}">
                <a16:creationId xmlns:a16="http://schemas.microsoft.com/office/drawing/2014/main" id="{D3C5138C-5B96-4761-9931-8EF49605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7D9CF31B-F46D-4719-87E2-2F44B7F1D6CC}" type="datetimeyyyy">
              <a:rPr lang="en-US" smtClean="0"/>
              <a:pPr/>
              <a:t>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444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B0F91E1-53D9-4A2A-923E-0CB775518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7256" y="1722086"/>
            <a:ext cx="2286000" cy="1371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2F6A179B-CBDB-414D-B2F8-E1FEE9B831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29000" y="1722086"/>
            <a:ext cx="2286000" cy="1371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7A822EC-853A-46EC-8775-F8B48F2A81E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77000" y="1722086"/>
            <a:ext cx="2286000" cy="1371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AA0D329B-CAB8-4E3A-BA03-C17A79790B6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40776" y="1722086"/>
            <a:ext cx="2286000" cy="1371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5F9E280-35B2-41C7-8D2D-C1FF69DE2C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9977" y="3213251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872F581-8AEF-4CFC-B0F3-79A2530C93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9976" y="351894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1FA5D559-B67C-4F57-BC90-E982E66ADA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31719" y="3213251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932B527-4126-40FF-8117-412DC7BD81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31718" y="351894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D84B520F-D618-4828-AA40-CCCA0AF8966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9720" y="3213251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39A9C8DE-6F8B-405D-A604-845E81998F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9719" y="351894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B0C4D8C-1454-41F3-934E-A2BA603449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43497" y="3213251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45707A1B-C9F6-4ABB-A6CE-D2901CE9479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43496" y="351894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6" name="Picture Placeholder 6">
            <a:extLst>
              <a:ext uri="{FF2B5EF4-FFF2-40B4-BE49-F238E27FC236}">
                <a16:creationId xmlns:a16="http://schemas.microsoft.com/office/drawing/2014/main" id="{3896D737-6139-4405-A7F2-E08C421815D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97304" y="4076273"/>
            <a:ext cx="2286000" cy="1371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721A36A5-FCF3-4EE8-B5F2-41805C3F6A6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449048" y="4076273"/>
            <a:ext cx="2286000" cy="1371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1630D673-CB21-40A3-A7BE-C996B20D681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497048" y="4076273"/>
            <a:ext cx="2286000" cy="1371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6">
            <a:extLst>
              <a:ext uri="{FF2B5EF4-FFF2-40B4-BE49-F238E27FC236}">
                <a16:creationId xmlns:a16="http://schemas.microsoft.com/office/drawing/2014/main" id="{0C83EF20-1DF8-43B4-B982-A382FF884E2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460824" y="4076273"/>
            <a:ext cx="2286000" cy="1371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12">
            <a:extLst>
              <a:ext uri="{FF2B5EF4-FFF2-40B4-BE49-F238E27FC236}">
                <a16:creationId xmlns:a16="http://schemas.microsoft.com/office/drawing/2014/main" id="{1FD09C98-5809-41AD-B215-493A3D741A2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25" y="5567438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9E3214F0-FC83-402F-BAC5-ED482753277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0024" y="5873133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2" name="Text Placeholder 12">
            <a:extLst>
              <a:ext uri="{FF2B5EF4-FFF2-40B4-BE49-F238E27FC236}">
                <a16:creationId xmlns:a16="http://schemas.microsoft.com/office/drawing/2014/main" id="{39B0FB7F-A1FC-40D1-ACFC-C3C966F9BCA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51767" y="5567438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15EB3CBA-DD9B-449B-9B72-19178017713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51766" y="5873133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4" name="Text Placeholder 12">
            <a:extLst>
              <a:ext uri="{FF2B5EF4-FFF2-40B4-BE49-F238E27FC236}">
                <a16:creationId xmlns:a16="http://schemas.microsoft.com/office/drawing/2014/main" id="{BA47B66D-8891-4AE7-98BE-3CFE9CDB571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9768" y="5567438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929AE99A-6054-4B2F-B99D-FE4F682613D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99767" y="5873133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6" name="Text Placeholder 12">
            <a:extLst>
              <a:ext uri="{FF2B5EF4-FFF2-40B4-BE49-F238E27FC236}">
                <a16:creationId xmlns:a16="http://schemas.microsoft.com/office/drawing/2014/main" id="{D1F32591-7BBD-4006-AEA0-29F43CDADCE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63545" y="5567438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7BC780CD-8E77-4D0E-A436-DCB2AA0C15C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63544" y="5873133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Date Placeholder 2">
            <a:extLst>
              <a:ext uri="{FF2B5EF4-FFF2-40B4-BE49-F238E27FC236}">
                <a16:creationId xmlns:a16="http://schemas.microsoft.com/office/drawing/2014/main" id="{60FA83CE-3883-43AC-87E1-C4795042A0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7D9CF31B-F46D-4719-87E2-2F44B7F1D6CC}" type="datetimeyyyy">
              <a:rPr lang="en-US" smtClean="0"/>
              <a:pPr/>
              <a:t>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2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1A8D57CE-BC5C-4758-841B-7EC5DE14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7D9CF31B-F46D-4719-87E2-2F44B7F1D6CC}" type="datetimeyyyy">
              <a:rPr lang="en-US" smtClean="0"/>
              <a:pPr/>
              <a:t>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8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62B82C-34E9-4F3B-9B0F-A3207161C41E}"/>
              </a:ext>
            </a:extLst>
          </p:cNvPr>
          <p:cNvSpPr/>
          <p:nvPr userDrawn="1"/>
        </p:nvSpPr>
        <p:spPr>
          <a:xfrm>
            <a:off x="10820400" y="813816"/>
            <a:ext cx="1371600" cy="457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11277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1277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670" r:id="rId4"/>
    <p:sldLayoutId id="2147483672" r:id="rId5"/>
    <p:sldLayoutId id="2147483654" r:id="rId6"/>
    <p:sldLayoutId id="2147483658" r:id="rId7"/>
    <p:sldLayoutId id="2147483660" r:id="rId8"/>
    <p:sldLayoutId id="2147483671" r:id="rId9"/>
    <p:sldLayoutId id="2147483650" r:id="rId10"/>
    <p:sldLayoutId id="2147483667" r:id="rId11"/>
    <p:sldLayoutId id="2147483668" r:id="rId12"/>
    <p:sldLayoutId id="2147483662" r:id="rId13"/>
    <p:sldLayoutId id="2147483669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3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392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lose up of frosty pine leaves&#10;">
            <a:extLst>
              <a:ext uri="{FF2B5EF4-FFF2-40B4-BE49-F238E27FC236}">
                <a16:creationId xmlns:a16="http://schemas.microsoft.com/office/drawing/2014/main" id="{E700099C-08E5-415B-A866-CD9A073DCD9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24" y="411480"/>
            <a:ext cx="11274552" cy="603504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36493"/>
            <a:ext cx="5149596" cy="1448385"/>
          </a:xfrm>
        </p:spPr>
        <p:txBody>
          <a:bodyPr>
            <a:normAutofit/>
          </a:bodyPr>
          <a:lstStyle/>
          <a:p>
            <a:r>
              <a:rPr lang="en-US" dirty="0"/>
              <a:t>Big Mountain Resort Data Modeling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84879"/>
            <a:ext cx="5149596" cy="524794"/>
          </a:xfrm>
        </p:spPr>
        <p:txBody>
          <a:bodyPr>
            <a:normAutofit/>
          </a:bodyPr>
          <a:lstStyle/>
          <a:p>
            <a:r>
              <a:rPr lang="en-US" dirty="0"/>
              <a:t>Aaron Sullivan PhD.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515600" cy="1325563"/>
          </a:xfrm>
        </p:spPr>
        <p:txBody>
          <a:bodyPr/>
          <a:lstStyle/>
          <a:p>
            <a:r>
              <a:rPr lang="en-US" cap="small" dirty="0"/>
              <a:t>Data driven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9640" y="1844259"/>
            <a:ext cx="3657600" cy="823912"/>
          </a:xfrm>
        </p:spPr>
        <p:txBody>
          <a:bodyPr>
            <a:normAutofit/>
          </a:bodyPr>
          <a:lstStyle/>
          <a:p>
            <a:r>
              <a:rPr lang="en-US" dirty="0"/>
              <a:t>Reduction of costs modeling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9640" y="2519781"/>
            <a:ext cx="3657600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model can calculate the loss in revenue when removing or postponing use of a terrain feature like closing runs.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0133" y="1808163"/>
            <a:ext cx="4703841" cy="823912"/>
          </a:xfrm>
        </p:spPr>
        <p:txBody>
          <a:bodyPr>
            <a:normAutofit/>
          </a:bodyPr>
          <a:lstStyle/>
          <a:p>
            <a:r>
              <a:rPr lang="en-US" dirty="0"/>
              <a:t>Addition of features modeling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0213" y="2632075"/>
            <a:ext cx="3657600" cy="3684588"/>
          </a:xfrm>
        </p:spPr>
        <p:txBody>
          <a:bodyPr/>
          <a:lstStyle/>
          <a:p>
            <a:r>
              <a:rPr lang="en-US" dirty="0"/>
              <a:t>The model can predict the support in increasing ticket price by adding a particular feature or a combination of features.</a:t>
            </a:r>
          </a:p>
          <a:p>
            <a:r>
              <a:rPr lang="en-US" b="1" u="sng" dirty="0"/>
              <a:t>Examples 1: </a:t>
            </a:r>
            <a:r>
              <a:rPr lang="en-US" dirty="0"/>
              <a:t>Increasing runs by 1, Vertical Drop by 150ft and total chairs by 1</a:t>
            </a:r>
            <a:br>
              <a:rPr lang="en-US" dirty="0"/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scenario increases support for ticket price by </a:t>
            </a:r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$1.99</a:t>
            </a:r>
            <a:b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the season, this could be expected to amount to </a:t>
            </a:r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$3,474,638</a:t>
            </a:r>
          </a:p>
          <a:p>
            <a:r>
              <a:rPr lang="en-US" b="1" u="sng" dirty="0"/>
              <a:t>Example 2: </a:t>
            </a:r>
            <a:r>
              <a:rPr lang="en-US" dirty="0"/>
              <a:t>Runs +1, Vertical Drop +150ft, Chairs +1, Snow Making +2 acres</a:t>
            </a:r>
            <a:br>
              <a:rPr lang="en-US" dirty="0"/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scenario increases support for ticket price by </a:t>
            </a:r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$1.99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the season, this could be expected to amount to </a:t>
            </a:r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$3,474,638</a:t>
            </a:r>
          </a:p>
          <a:p>
            <a:r>
              <a:rPr lang="en-US" dirty="0">
                <a:solidFill>
                  <a:srgbClr val="FF0000"/>
                </a:solidFill>
              </a:rPr>
              <a:t>No net gain for adding 2 acres of snow making in this projection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FC16FA-62DC-4D56-810F-B1F6F94E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3FFCE09-0811-4C67-A94B-5C6F2F5DFC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74320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EB178E9-FFBF-42EC-AD37-A262BD4BA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Big Mountain Resort Data Modeling Report</a:t>
            </a:r>
          </a:p>
        </p:txBody>
      </p:sp>
      <p:pic>
        <p:nvPicPr>
          <p:cNvPr id="12" name="Content Placeholder 12">
            <a:extLst>
              <a:ext uri="{FF2B5EF4-FFF2-40B4-BE49-F238E27FC236}">
                <a16:creationId xmlns:a16="http://schemas.microsoft.com/office/drawing/2014/main" id="{9949DA35-381C-424F-BFC0-E6872F7EE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97264"/>
            <a:ext cx="56388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3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4A4F375F-C5B4-4763-8597-E3EC9CF66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Additional data to improve predictions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177B611-2EC5-492E-963E-04B64F8E7B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There are a number of data points that were not available in the current model  Obtaining this data can help improve the model and make for more accurate predictions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AC5B131-F327-44DD-9E57-31F36971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F31B-F46D-4719-87E2-2F44B7F1D6CC}" type="datetimeyyyy">
              <a:rPr lang="en-US" smtClean="0"/>
              <a:pPr/>
              <a:t>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0E2FEE6-2BA4-4C1C-A07D-EEA40CC0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52AFA9B-9853-4CD9-A7D1-7B7E774A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11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20BA2D-9265-4D22-8EED-F7B14A949073}"/>
              </a:ext>
            </a:extLst>
          </p:cNvPr>
          <p:cNvSpPr/>
          <p:nvPr/>
        </p:nvSpPr>
        <p:spPr>
          <a:xfrm>
            <a:off x="624468" y="780585"/>
            <a:ext cx="5397191" cy="5397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Children’s ticket prices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Lesson packages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Cost of grooming runs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Cost of maintaining chairlifts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events (cost &amp; increase in ticket purchases)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Breakdown of difficulty level per run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 purchase revenue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 mountain café/eatery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Equipment sales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Equipment rental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 of state traffic</a:t>
            </a: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80836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218"/>
            <a:ext cx="5009147" cy="1325563"/>
          </a:xfrm>
        </p:spPr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349300"/>
            <a:ext cx="4572000" cy="40674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current data model can help predict the support for ticket sales increases based on the 32 resort features in the model.  </a:t>
            </a:r>
          </a:p>
          <a:p>
            <a:r>
              <a:rPr lang="en-US" dirty="0"/>
              <a:t>The model predicts that </a:t>
            </a:r>
            <a:r>
              <a:rPr lang="en-US" b="1" u="sng" dirty="0"/>
              <a:t>revenue would be increased by 2.45% or $3,474,638 </a:t>
            </a:r>
            <a:r>
              <a:rPr lang="en-US" dirty="0"/>
              <a:t>by adding </a:t>
            </a:r>
            <a:r>
              <a:rPr lang="en-US" u="sng" dirty="0"/>
              <a:t>one new chair </a:t>
            </a:r>
            <a:r>
              <a:rPr lang="en-US" dirty="0"/>
              <a:t>which gave access to </a:t>
            </a:r>
            <a:r>
              <a:rPr lang="en-US" u="sng" dirty="0"/>
              <a:t>a new run </a:t>
            </a:r>
            <a:r>
              <a:rPr lang="en-US" dirty="0"/>
              <a:t>which </a:t>
            </a:r>
            <a:r>
              <a:rPr lang="en-US" u="sng" dirty="0"/>
              <a:t>increases vertical drop </a:t>
            </a:r>
            <a:r>
              <a:rPr lang="en-US" dirty="0"/>
              <a:t>of the resort </a:t>
            </a:r>
            <a:r>
              <a:rPr lang="en-US" u="sng" dirty="0"/>
              <a:t>by 150ft </a:t>
            </a:r>
            <a:r>
              <a:rPr lang="en-US" dirty="0"/>
              <a:t>and supports a </a:t>
            </a:r>
            <a:r>
              <a:rPr lang="en-US" b="1" u="sng" dirty="0"/>
              <a:t>$1.99 increased </a:t>
            </a:r>
            <a:r>
              <a:rPr lang="en-US" dirty="0"/>
              <a:t>adult weekend </a:t>
            </a:r>
            <a:r>
              <a:rPr lang="en-US" b="1" u="sng" dirty="0"/>
              <a:t>ticket price</a:t>
            </a:r>
            <a:r>
              <a:rPr lang="en-US" dirty="0"/>
              <a:t>. </a:t>
            </a:r>
          </a:p>
          <a:p>
            <a:r>
              <a:rPr lang="en-US" dirty="0"/>
              <a:t>With our model we can better prioritize feature additions to the resort as well as how the market will support changes to ticket price based on these changes.</a:t>
            </a:r>
          </a:p>
          <a:p>
            <a:endParaRPr lang="en-US" dirty="0"/>
          </a:p>
        </p:txBody>
      </p:sp>
      <p:pic>
        <p:nvPicPr>
          <p:cNvPr id="9" name="Picture Placeholder 8" descr="Close up of frosty covered pine needles&#10;&#10;">
            <a:extLst>
              <a:ext uri="{FF2B5EF4-FFF2-40B4-BE49-F238E27FC236}">
                <a16:creationId xmlns:a16="http://schemas.microsoft.com/office/drawing/2014/main" id="{CA93B263-80B8-4F32-B69B-548E670DBC4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22628" y="685800"/>
            <a:ext cx="3200400" cy="5486400"/>
          </a:xfrm>
        </p:spPr>
      </p:pic>
      <p:pic>
        <p:nvPicPr>
          <p:cNvPr id="11" name="Picture Placeholder 10" descr="A small bird on a snow covered branch&#10;&#10;">
            <a:extLst>
              <a:ext uri="{FF2B5EF4-FFF2-40B4-BE49-F238E27FC236}">
                <a16:creationId xmlns:a16="http://schemas.microsoft.com/office/drawing/2014/main" id="{CE646606-940F-4C41-BC56-6A295533E9C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1800" y="2492375"/>
            <a:ext cx="2286000" cy="25146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11E52-FFC6-40C5-B370-26EA23A5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57E7025-BD18-4A52-A1B3-5C0774D1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74320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40AE2EF-9F01-41F5-AE81-1066855B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Big Mountain Resort Data Modeling Report</a:t>
            </a:r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top view of snow covered pine trees&#10;">
            <a:extLst>
              <a:ext uri="{FF2B5EF4-FFF2-40B4-BE49-F238E27FC236}">
                <a16:creationId xmlns:a16="http://schemas.microsoft.com/office/drawing/2014/main" id="{51C7B78B-F743-4CBD-8A4C-876D0085630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35"/>
          <a:stretch/>
        </p:blipFill>
        <p:spPr>
          <a:xfrm>
            <a:off x="458724" y="411480"/>
            <a:ext cx="11274552" cy="5870448"/>
          </a:xfr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B4A6BAED-EBE6-4796-91D1-762EB5936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1" y="3490624"/>
            <a:ext cx="4571999" cy="123538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4726007"/>
            <a:ext cx="4571999" cy="1314432"/>
          </a:xfrm>
        </p:spPr>
        <p:txBody>
          <a:bodyPr>
            <a:normAutofit/>
          </a:bodyPr>
          <a:lstStyle/>
          <a:p>
            <a:r>
              <a:rPr lang="en-US" dirty="0"/>
              <a:t>Aaron Sullivan PhD.</a:t>
            </a:r>
          </a:p>
          <a:p>
            <a:r>
              <a:rPr lang="en-US" dirty="0"/>
              <a:t>Data Scientist</a:t>
            </a:r>
          </a:p>
          <a:p>
            <a:r>
              <a:rPr lang="en-US" dirty="0"/>
              <a:t>Big Mountain Resort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E58EF-CE6D-472E-8AF9-E91E9F7AD3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F168A0B-1BAD-418B-8710-776D8CCEEB17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743200" cy="3651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57A9B8B-316B-4A7C-9EEA-9F6B7C40AD4E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Big Mountain Resort Data Modeling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FE887F7-BD49-4F12-ACD5-A3CAD85C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1"/>
            <a:ext cx="1079438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Of 330 resorts in the US we identified 8 features which had a significant impact on the Adult Weekend price of other resorts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0D9E92E-2304-4F45-9887-7D746E494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525" y="1710829"/>
            <a:ext cx="6173951" cy="4645521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E5CC9-7367-4DE1-9051-EA05EF1219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74320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124DB-8423-40F0-8217-94BFC8A7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Big Mountain Resort Data Modeling Report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458276-4A08-41FD-AC37-59453DD1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14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3911B1-EDF1-46CB-AC55-C656ECBD3062}"/>
              </a:ext>
            </a:extLst>
          </p:cNvPr>
          <p:cNvSpPr txBox="1"/>
          <p:nvPr/>
        </p:nvSpPr>
        <p:spPr>
          <a:xfrm>
            <a:off x="7174523" y="1899138"/>
            <a:ext cx="44313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These features were;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# of fast quad chairlifts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# of ski runs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Snow Making by acre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Vertical Drop (from top of run to bottom)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Skiable terrain by acre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Total number of chairs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Longest run (in miles)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Trams (data was sparse)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3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103120"/>
            <a:ext cx="3848101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1" name="Picture Placeholder 10" descr="A snowy field with snow covered trees and blue skies">
            <a:extLst>
              <a:ext uri="{FF2B5EF4-FFF2-40B4-BE49-F238E27FC236}">
                <a16:creationId xmlns:a16="http://schemas.microsoft.com/office/drawing/2014/main" id="{5605CAF4-87E0-4A20-9AC1-E42F5D70BF4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7421" y="1600200"/>
            <a:ext cx="2743199" cy="3657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21450-3024-4103-98AE-6D80CECEDA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2614" y="1893262"/>
            <a:ext cx="2743200" cy="3071477"/>
          </a:xfrm>
        </p:spPr>
        <p:txBody>
          <a:bodyPr anchor="ctr" anchorCtr="0">
            <a:normAutofit/>
          </a:bodyPr>
          <a:lstStyle/>
          <a:p>
            <a:r>
              <a:rPr lang="en-US" dirty="0"/>
              <a:t>Problem identification</a:t>
            </a:r>
          </a:p>
          <a:p>
            <a:r>
              <a:rPr lang="en-US" dirty="0"/>
              <a:t>Recommendation and key findings</a:t>
            </a:r>
          </a:p>
          <a:p>
            <a:r>
              <a:rPr lang="en-US" dirty="0"/>
              <a:t>Modeling results and analysis</a:t>
            </a:r>
          </a:p>
          <a:p>
            <a:r>
              <a:rPr lang="en-US" dirty="0"/>
              <a:t>Summary and conclusion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E91DA-1150-4461-94AB-8FAC4631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74320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81C71-626E-4B31-B44C-602F88C0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Big Mountain Resort Data Modeling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CB36A-F473-4B86-BCEF-98BF3294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583" y="2102720"/>
            <a:ext cx="5422217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6" name="Picture Placeholder 5" descr="A snowy landscape with trees and a fence&#10;">
            <a:extLst>
              <a:ext uri="{FF2B5EF4-FFF2-40B4-BE49-F238E27FC236}">
                <a16:creationId xmlns:a16="http://schemas.microsoft.com/office/drawing/2014/main" id="{60E2ED43-72AE-4B30-8CFC-A82B1ABBF5F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1143000"/>
            <a:ext cx="5486400" cy="4572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0" y="3500407"/>
            <a:ext cx="4572000" cy="188837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Big Mountain resort recently purchased a new chairlift.  The reported costs are to be $1.54M each season.  To offset the costs for the new chair and increase overall revenue by at least 2% we have developed a data driven model from 330 US ski resorts to identify resort features which can be improved to support increase in adult weekend ticket prices.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453EA-8B6C-49E3-9028-BE35379E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74320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C394A-C440-414E-942C-A00E8C0F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Big Mountain Resort Data Modeling 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442E0-152B-4ACA-99D7-D70468E5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B1630D-CC24-443B-B8F7-86EFA657E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76740" y="1933074"/>
            <a:ext cx="1371600" cy="457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snow covered tree tops">
            <a:extLst>
              <a:ext uri="{FF2B5EF4-FFF2-40B4-BE49-F238E27FC236}">
                <a16:creationId xmlns:a16="http://schemas.microsoft.com/office/drawing/2014/main" id="{9D81C5EE-2261-4083-8002-E23F98920BA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-2"/>
            <a:ext cx="12188952" cy="4572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23122"/>
            <a:ext cx="9144000" cy="1356310"/>
          </a:xfrm>
        </p:spPr>
        <p:txBody>
          <a:bodyPr/>
          <a:lstStyle/>
          <a:p>
            <a:r>
              <a:rPr lang="en-US" cap="small" dirty="0"/>
              <a:t>Problem identification</a:t>
            </a:r>
          </a:p>
        </p:txBody>
      </p:sp>
      <p:sp>
        <p:nvSpPr>
          <p:cNvPr id="32" name="Subtitle 31">
            <a:extLst>
              <a:ext uri="{FF2B5EF4-FFF2-40B4-BE49-F238E27FC236}">
                <a16:creationId xmlns:a16="http://schemas.microsoft.com/office/drawing/2014/main" id="{47A90702-7E26-474B-9F44-97E536C0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71507"/>
            <a:ext cx="9144000" cy="524794"/>
          </a:xfrm>
        </p:spPr>
        <p:txBody>
          <a:bodyPr/>
          <a:lstStyle/>
          <a:p>
            <a:r>
              <a:rPr lang="en-US" dirty="0"/>
              <a:t>Which features of a ski resort best support of increasing ticket price?</a:t>
            </a:r>
          </a:p>
        </p:txBody>
      </p:sp>
    </p:spTree>
    <p:extLst>
      <p:ext uri="{BB962C8B-B14F-4D97-AF65-F5344CB8AC3E}">
        <p14:creationId xmlns:p14="http://schemas.microsoft.com/office/powerpoint/2010/main" val="20689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10808677" cy="1325563"/>
          </a:xfrm>
        </p:spPr>
        <p:txBody>
          <a:bodyPr>
            <a:normAutofit fontScale="90000"/>
          </a:bodyPr>
          <a:lstStyle/>
          <a:p>
            <a:r>
              <a:rPr lang="en-US" cap="all" dirty="0"/>
              <a:t>Big Mountain Resort’s current ticket price at first seems at the highest supportable level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5A50E3A-08FC-486C-97F2-111E4673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1D98F8-42D8-4583-B5D6-313C62BB8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49835" y="1706563"/>
            <a:ext cx="8092330" cy="4202286"/>
          </a:xfr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6877F95-84A0-443B-957A-0EEEFE32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74320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4272910-E1CA-4999-8BC3-3EDFB62A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Big Mountain Resort Data Modeling Report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94A8-22BD-4E76-8DD5-EBC5CCDA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small" dirty="0"/>
              <a:t>However Compared to the national average there appears to still be room for increases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5CA0063-BE69-480D-80EC-F6B749473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038" y="1706563"/>
            <a:ext cx="8087923" cy="420624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0A99A-C7DE-4749-941C-C2DD7A4A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74320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9BB1E-F09E-43DC-B878-FB92480B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Big Mountain Resort Data Modeling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9FF46-A454-4877-A1C4-8045F960D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AFCF6B-734F-4E49-9F94-6D2760DC96D5}"/>
              </a:ext>
            </a:extLst>
          </p:cNvPr>
          <p:cNvSpPr txBox="1"/>
          <p:nvPr/>
        </p:nvSpPr>
        <p:spPr>
          <a:xfrm>
            <a:off x="10022731" y="2825261"/>
            <a:ext cx="1594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what features help support the higher prices at other resorts?</a:t>
            </a:r>
          </a:p>
        </p:txBody>
      </p:sp>
    </p:spTree>
    <p:extLst>
      <p:ext uri="{BB962C8B-B14F-4D97-AF65-F5344CB8AC3E}">
        <p14:creationId xmlns:p14="http://schemas.microsoft.com/office/powerpoint/2010/main" val="123264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223838F-A7E0-42D6-BAF4-86870616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Recommendation and key findings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8A6AB01-DCE8-4945-AB76-45DF6A048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Scenario 1: </a:t>
            </a:r>
            <a:r>
              <a:rPr lang="en-US" dirty="0"/>
              <a:t>Reduce overhead by reducing number of runs operating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46D39BD-92C7-463F-960B-86CB1B9418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3497264"/>
            <a:ext cx="5638800" cy="28194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23036-2061-4C41-A012-BB2F0B7A1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Scenario 2: </a:t>
            </a:r>
            <a:r>
              <a:rPr lang="en-US" dirty="0"/>
              <a:t>Increase ticket prices by adding 1 additional lift to a new run adding 150ft of vertical drop to Big Mountain Resort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D6D40EB-3832-4F0F-A80B-7003661E207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This scenario increases support for ticket price by $1.99</a:t>
            </a:r>
          </a:p>
          <a:p>
            <a:r>
              <a:rPr lang="en-US" dirty="0"/>
              <a:t>Over the season, this could be expected to amount to $3,474,638 in additional revenue</a:t>
            </a:r>
          </a:p>
          <a:p>
            <a:r>
              <a:rPr lang="en-US" dirty="0"/>
              <a:t>This would amount for a 2.45% increase in ticket revenue</a:t>
            </a:r>
          </a:p>
          <a:p>
            <a:r>
              <a:rPr lang="en-US" dirty="0"/>
              <a:t>Assuming the cost of the chair is the same as the last new chair this should be a net gain of $1.93M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D1170-B6C4-4A89-8603-B8DDDB45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74320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CC366-DC31-4EE2-BDF2-5DAE89BA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Big Mountain Resort Data Modeling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A7D10-295C-4319-BFE9-C1D265BA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7</a:t>
            </a:fld>
            <a:endParaRPr lang="en-US" dirty="0"/>
          </a:p>
        </p:txBody>
      </p:sp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id="{A863C514-6047-41BC-80E2-D38B619B067A}"/>
              </a:ext>
            </a:extLst>
          </p:cNvPr>
          <p:cNvSpPr txBox="1">
            <a:spLocks/>
          </p:cNvSpPr>
          <p:nvPr/>
        </p:nvSpPr>
        <p:spPr>
          <a:xfrm>
            <a:off x="1289640" y="2779468"/>
            <a:ext cx="3657600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Reduction of 1 run would support current ticket price</a:t>
            </a:r>
          </a:p>
          <a:p>
            <a:r>
              <a:rPr lang="en-US" dirty="0"/>
              <a:t>Reduction of 3-5 runs support the same price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CB3E39-422E-4D7D-8E74-35066111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11277600" cy="1325563"/>
          </a:xfrm>
        </p:spPr>
        <p:txBody>
          <a:bodyPr/>
          <a:lstStyle/>
          <a:p>
            <a:r>
              <a:rPr lang="en-US" cap="small" dirty="0"/>
              <a:t>Process of Training the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63BA4-91BA-4643-99B0-739956FDC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5B214DB-E6E9-44DD-8966-22CA93ABC5D3}"/>
              </a:ext>
            </a:extLst>
          </p:cNvPr>
          <p:cNvSpPr/>
          <p:nvPr/>
        </p:nvSpPr>
        <p:spPr>
          <a:xfrm>
            <a:off x="851960" y="2319618"/>
            <a:ext cx="2011384" cy="603415"/>
          </a:xfrm>
          <a:custGeom>
            <a:avLst/>
            <a:gdLst>
              <a:gd name="connsiteX0" fmla="*/ 0 w 2011384"/>
              <a:gd name="connsiteY0" fmla="*/ 0 h 603415"/>
              <a:gd name="connsiteX1" fmla="*/ 2011384 w 2011384"/>
              <a:gd name="connsiteY1" fmla="*/ 0 h 603415"/>
              <a:gd name="connsiteX2" fmla="*/ 2011384 w 2011384"/>
              <a:gd name="connsiteY2" fmla="*/ 603415 h 603415"/>
              <a:gd name="connsiteX3" fmla="*/ 0 w 2011384"/>
              <a:gd name="connsiteY3" fmla="*/ 603415 h 603415"/>
              <a:gd name="connsiteX4" fmla="*/ 0 w 2011384"/>
              <a:gd name="connsiteY4" fmla="*/ 0 h 60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384" h="603415">
                <a:moveTo>
                  <a:pt x="0" y="0"/>
                </a:moveTo>
                <a:lnTo>
                  <a:pt x="2011384" y="0"/>
                </a:lnTo>
                <a:lnTo>
                  <a:pt x="2011384" y="603415"/>
                </a:lnTo>
                <a:lnTo>
                  <a:pt x="0" y="6034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944" tIns="158944" rIns="158944" bIns="158944" numCol="1" spcCol="1270" anchor="ctr" anchorCtr="0">
            <a:noAutofit/>
          </a:bodyPr>
          <a:lstStyle/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tx2"/>
                </a:solidFill>
                <a:latin typeface="+mj-lt"/>
                <a:ea typeface="Calibri" charset="0"/>
                <a:cs typeface="Calibri" charset="0"/>
              </a:rPr>
              <a:t>Clean data</a:t>
            </a:r>
            <a:endParaRPr lang="en-US" sz="1400" kern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BE673FF-F66E-43AD-9E25-F9EEA9D75F69}"/>
              </a:ext>
            </a:extLst>
          </p:cNvPr>
          <p:cNvSpPr/>
          <p:nvPr/>
        </p:nvSpPr>
        <p:spPr>
          <a:xfrm>
            <a:off x="851960" y="2923033"/>
            <a:ext cx="2011384" cy="2759936"/>
          </a:xfrm>
          <a:custGeom>
            <a:avLst/>
            <a:gdLst>
              <a:gd name="connsiteX0" fmla="*/ 0 w 2011384"/>
              <a:gd name="connsiteY0" fmla="*/ 0 h 2759936"/>
              <a:gd name="connsiteX1" fmla="*/ 2011384 w 2011384"/>
              <a:gd name="connsiteY1" fmla="*/ 0 h 2759936"/>
              <a:gd name="connsiteX2" fmla="*/ 2011384 w 2011384"/>
              <a:gd name="connsiteY2" fmla="*/ 2759936 h 2759936"/>
              <a:gd name="connsiteX3" fmla="*/ 0 w 2011384"/>
              <a:gd name="connsiteY3" fmla="*/ 2759936 h 2759936"/>
              <a:gd name="connsiteX4" fmla="*/ 0 w 2011384"/>
              <a:gd name="connsiteY4" fmla="*/ 0 h 275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384" h="2759936">
                <a:moveTo>
                  <a:pt x="0" y="0"/>
                </a:moveTo>
                <a:lnTo>
                  <a:pt x="2011384" y="0"/>
                </a:lnTo>
                <a:lnTo>
                  <a:pt x="2011384" y="2759936"/>
                </a:lnTo>
                <a:lnTo>
                  <a:pt x="0" y="275993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2880" tIns="182880" rIns="182880" bIns="18288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 charset="0"/>
                <a:cs typeface="Calibri" charset="0"/>
              </a:rPr>
              <a:t>Of the 330 resorts only 270 had enough features to model.  </a:t>
            </a:r>
          </a:p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 charset="0"/>
                <a:cs typeface="Calibri" charset="0"/>
              </a:rPr>
              <a:t>24 features from the original data and 4 additional were computed from state and population data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3F1CE61-6334-467B-AF0B-E00664F0E9B3}"/>
              </a:ext>
            </a:extLst>
          </p:cNvPr>
          <p:cNvSpPr/>
          <p:nvPr/>
        </p:nvSpPr>
        <p:spPr>
          <a:xfrm>
            <a:off x="2971133" y="2319618"/>
            <a:ext cx="2011384" cy="603415"/>
          </a:xfrm>
          <a:custGeom>
            <a:avLst/>
            <a:gdLst>
              <a:gd name="connsiteX0" fmla="*/ 0 w 2011384"/>
              <a:gd name="connsiteY0" fmla="*/ 0 h 603415"/>
              <a:gd name="connsiteX1" fmla="*/ 2011384 w 2011384"/>
              <a:gd name="connsiteY1" fmla="*/ 0 h 603415"/>
              <a:gd name="connsiteX2" fmla="*/ 2011384 w 2011384"/>
              <a:gd name="connsiteY2" fmla="*/ 603415 h 603415"/>
              <a:gd name="connsiteX3" fmla="*/ 0 w 2011384"/>
              <a:gd name="connsiteY3" fmla="*/ 603415 h 603415"/>
              <a:gd name="connsiteX4" fmla="*/ 0 w 2011384"/>
              <a:gd name="connsiteY4" fmla="*/ 0 h 60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384" h="603415">
                <a:moveTo>
                  <a:pt x="0" y="0"/>
                </a:moveTo>
                <a:lnTo>
                  <a:pt x="2011384" y="0"/>
                </a:lnTo>
                <a:lnTo>
                  <a:pt x="2011384" y="603415"/>
                </a:lnTo>
                <a:lnTo>
                  <a:pt x="0" y="6034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hueOff val="0"/>
              <a:satOff val="0"/>
              <a:lumOff val="0"/>
              <a:alphaOff val="-10000"/>
            </a:schemeClr>
          </a:lnRef>
          <a:fillRef idx="1">
            <a:schemeClr val="accent1">
              <a:alpha val="90000"/>
              <a:hueOff val="0"/>
              <a:satOff val="0"/>
              <a:lumOff val="0"/>
              <a:alphaOff val="-10000"/>
            </a:schemeClr>
          </a:fillRef>
          <a:effectRef idx="0">
            <a:schemeClr val="accent1">
              <a:alpha val="90000"/>
              <a:hueOff val="0"/>
              <a:satOff val="0"/>
              <a:lumOff val="0"/>
              <a:alphaOff val="-10000"/>
            </a:schemeClr>
          </a:effectRef>
          <a:fontRef idx="minor">
            <a:schemeClr val="lt1"/>
          </a:fontRef>
        </p:style>
        <p:txBody>
          <a:bodyPr spcFirstLastPara="0" vert="horz" wrap="square" lIns="158944" tIns="158944" rIns="158944" bIns="158944" numCol="1" spcCol="1270" anchor="ctr" anchorCtr="0">
            <a:noAutofit/>
          </a:bodyPr>
          <a:lstStyle/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tx2"/>
                </a:solidFill>
                <a:latin typeface="+mj-lt"/>
                <a:ea typeface="Calibri" charset="0"/>
                <a:cs typeface="Calibri" charset="0"/>
              </a:rPr>
              <a:t>Exploratory Analysis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9582FA8-53C3-45A8-823D-D0677F0E5102}"/>
              </a:ext>
            </a:extLst>
          </p:cNvPr>
          <p:cNvSpPr/>
          <p:nvPr/>
        </p:nvSpPr>
        <p:spPr>
          <a:xfrm>
            <a:off x="2971133" y="2923033"/>
            <a:ext cx="2011384" cy="2759936"/>
          </a:xfrm>
          <a:custGeom>
            <a:avLst/>
            <a:gdLst>
              <a:gd name="connsiteX0" fmla="*/ 0 w 2011384"/>
              <a:gd name="connsiteY0" fmla="*/ 0 h 2759936"/>
              <a:gd name="connsiteX1" fmla="*/ 2011384 w 2011384"/>
              <a:gd name="connsiteY1" fmla="*/ 0 h 2759936"/>
              <a:gd name="connsiteX2" fmla="*/ 2011384 w 2011384"/>
              <a:gd name="connsiteY2" fmla="*/ 2759936 h 2759936"/>
              <a:gd name="connsiteX3" fmla="*/ 0 w 2011384"/>
              <a:gd name="connsiteY3" fmla="*/ 2759936 h 2759936"/>
              <a:gd name="connsiteX4" fmla="*/ 0 w 2011384"/>
              <a:gd name="connsiteY4" fmla="*/ 0 h 275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384" h="2759936">
                <a:moveTo>
                  <a:pt x="0" y="0"/>
                </a:moveTo>
                <a:lnTo>
                  <a:pt x="2011384" y="0"/>
                </a:lnTo>
                <a:lnTo>
                  <a:pt x="2011384" y="2759936"/>
                </a:lnTo>
                <a:lnTo>
                  <a:pt x="0" y="275993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2880" tIns="182880" rIns="182880" bIns="18288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We identified 8 features with the most influence in adult weekend pricing </a:t>
            </a:r>
          </a:p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Calibri" charset="0"/>
              <a:cs typeface="Calibri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32C1EC-6B07-4059-81A7-C417558141AD}"/>
              </a:ext>
            </a:extLst>
          </p:cNvPr>
          <p:cNvSpPr/>
          <p:nvPr/>
        </p:nvSpPr>
        <p:spPr>
          <a:xfrm>
            <a:off x="5090307" y="2319618"/>
            <a:ext cx="2011384" cy="603415"/>
          </a:xfrm>
          <a:custGeom>
            <a:avLst/>
            <a:gdLst>
              <a:gd name="connsiteX0" fmla="*/ 0 w 2011384"/>
              <a:gd name="connsiteY0" fmla="*/ 0 h 603415"/>
              <a:gd name="connsiteX1" fmla="*/ 2011384 w 2011384"/>
              <a:gd name="connsiteY1" fmla="*/ 0 h 603415"/>
              <a:gd name="connsiteX2" fmla="*/ 2011384 w 2011384"/>
              <a:gd name="connsiteY2" fmla="*/ 603415 h 603415"/>
              <a:gd name="connsiteX3" fmla="*/ 0 w 2011384"/>
              <a:gd name="connsiteY3" fmla="*/ 603415 h 603415"/>
              <a:gd name="connsiteX4" fmla="*/ 0 w 2011384"/>
              <a:gd name="connsiteY4" fmla="*/ 0 h 60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384" h="603415">
                <a:moveTo>
                  <a:pt x="0" y="0"/>
                </a:moveTo>
                <a:lnTo>
                  <a:pt x="2011384" y="0"/>
                </a:lnTo>
                <a:lnTo>
                  <a:pt x="2011384" y="603415"/>
                </a:lnTo>
                <a:lnTo>
                  <a:pt x="0" y="6034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hueOff val="0"/>
              <a:satOff val="0"/>
              <a:lumOff val="0"/>
              <a:alphaOff val="-20000"/>
            </a:schemeClr>
          </a:lnRef>
          <a:fillRef idx="1">
            <a:schemeClr val="accent1">
              <a:alpha val="90000"/>
              <a:hueOff val="0"/>
              <a:satOff val="0"/>
              <a:lumOff val="0"/>
              <a:alphaOff val="-20000"/>
            </a:schemeClr>
          </a:fillRef>
          <a:effectRef idx="0">
            <a:schemeClr val="accent1">
              <a:alpha val="90000"/>
              <a:hueOff val="0"/>
              <a:satOff val="0"/>
              <a:lumOff val="0"/>
              <a:alphaOff val="-20000"/>
            </a:schemeClr>
          </a:effectRef>
          <a:fontRef idx="minor">
            <a:schemeClr val="lt1"/>
          </a:fontRef>
        </p:style>
        <p:txBody>
          <a:bodyPr spcFirstLastPara="0" vert="horz" wrap="square" lIns="158944" tIns="158944" rIns="158944" bIns="158944" numCol="1" spcCol="1270" anchor="ctr" anchorCtr="0">
            <a:noAutofit/>
          </a:bodyPr>
          <a:lstStyle/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tx2"/>
                </a:solidFill>
                <a:latin typeface="+mj-lt"/>
                <a:ea typeface="Calibri" charset="0"/>
                <a:cs typeface="Calibri" charset="0"/>
              </a:rPr>
              <a:t>Training the data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7563840-A400-4DE3-AA14-D2E0B4396C2B}"/>
              </a:ext>
            </a:extLst>
          </p:cNvPr>
          <p:cNvSpPr/>
          <p:nvPr/>
        </p:nvSpPr>
        <p:spPr>
          <a:xfrm>
            <a:off x="5090307" y="2923033"/>
            <a:ext cx="2011384" cy="2759936"/>
          </a:xfrm>
          <a:custGeom>
            <a:avLst/>
            <a:gdLst>
              <a:gd name="connsiteX0" fmla="*/ 0 w 2011384"/>
              <a:gd name="connsiteY0" fmla="*/ 0 h 2759936"/>
              <a:gd name="connsiteX1" fmla="*/ 2011384 w 2011384"/>
              <a:gd name="connsiteY1" fmla="*/ 0 h 2759936"/>
              <a:gd name="connsiteX2" fmla="*/ 2011384 w 2011384"/>
              <a:gd name="connsiteY2" fmla="*/ 2759936 h 2759936"/>
              <a:gd name="connsiteX3" fmla="*/ 0 w 2011384"/>
              <a:gd name="connsiteY3" fmla="*/ 2759936 h 2759936"/>
              <a:gd name="connsiteX4" fmla="*/ 0 w 2011384"/>
              <a:gd name="connsiteY4" fmla="*/ 0 h 275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384" h="2759936">
                <a:moveTo>
                  <a:pt x="0" y="0"/>
                </a:moveTo>
                <a:lnTo>
                  <a:pt x="2011384" y="0"/>
                </a:lnTo>
                <a:lnTo>
                  <a:pt x="2011384" y="2759936"/>
                </a:lnTo>
                <a:lnTo>
                  <a:pt x="0" y="275993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2880" tIns="182880" rIns="182880" bIns="18288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We tried a number of modeling methods. </a:t>
            </a:r>
          </a:p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u="sng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 charset="0"/>
                <a:cs typeface="Calibri" charset="0"/>
              </a:rPr>
              <a:t>Mean price: </a:t>
            </a:r>
            <a:r>
              <a: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 charset="0"/>
                <a:cs typeface="Calibri" charset="0"/>
              </a:rPr>
              <a:t>Accuracy within $19</a:t>
            </a:r>
          </a:p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u="sng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 charset="0"/>
                <a:cs typeface="Calibri" charset="0"/>
              </a:rPr>
              <a:t>Linear regression: </a:t>
            </a:r>
            <a:r>
              <a: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 charset="0"/>
                <a:cs typeface="Calibri" charset="0"/>
              </a:rPr>
              <a:t>within $11.7</a:t>
            </a:r>
          </a:p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0" u="sng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 charset="0"/>
                <a:cs typeface="Calibri" charset="0"/>
              </a:rPr>
              <a:t>Random Forest:  </a:t>
            </a:r>
            <a:r>
              <a:rPr lang="en-US" sz="16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 charset="0"/>
                <a:cs typeface="Calibri" charset="0"/>
              </a:rPr>
              <a:t>within $9.4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FE2D51F-13D5-4D25-A066-7EC94162F1D9}"/>
              </a:ext>
            </a:extLst>
          </p:cNvPr>
          <p:cNvSpPr/>
          <p:nvPr/>
        </p:nvSpPr>
        <p:spPr>
          <a:xfrm>
            <a:off x="7209481" y="2319618"/>
            <a:ext cx="2011384" cy="603415"/>
          </a:xfrm>
          <a:custGeom>
            <a:avLst/>
            <a:gdLst>
              <a:gd name="connsiteX0" fmla="*/ 0 w 2011384"/>
              <a:gd name="connsiteY0" fmla="*/ 0 h 603415"/>
              <a:gd name="connsiteX1" fmla="*/ 2011384 w 2011384"/>
              <a:gd name="connsiteY1" fmla="*/ 0 h 603415"/>
              <a:gd name="connsiteX2" fmla="*/ 2011384 w 2011384"/>
              <a:gd name="connsiteY2" fmla="*/ 603415 h 603415"/>
              <a:gd name="connsiteX3" fmla="*/ 0 w 2011384"/>
              <a:gd name="connsiteY3" fmla="*/ 603415 h 603415"/>
              <a:gd name="connsiteX4" fmla="*/ 0 w 2011384"/>
              <a:gd name="connsiteY4" fmla="*/ 0 h 60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384" h="603415">
                <a:moveTo>
                  <a:pt x="0" y="0"/>
                </a:moveTo>
                <a:lnTo>
                  <a:pt x="2011384" y="0"/>
                </a:lnTo>
                <a:lnTo>
                  <a:pt x="2011384" y="603415"/>
                </a:lnTo>
                <a:lnTo>
                  <a:pt x="0" y="6034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hueOff val="0"/>
              <a:satOff val="0"/>
              <a:lumOff val="0"/>
              <a:alphaOff val="-30000"/>
            </a:schemeClr>
          </a:lnRef>
          <a:fillRef idx="1">
            <a:schemeClr val="accent1">
              <a:alpha val="90000"/>
              <a:hueOff val="0"/>
              <a:satOff val="0"/>
              <a:lumOff val="0"/>
              <a:alphaOff val="-30000"/>
            </a:schemeClr>
          </a:fillRef>
          <a:effectRef idx="0">
            <a:schemeClr val="accent1">
              <a:alpha val="90000"/>
              <a:hueOff val="0"/>
              <a:satOff val="0"/>
              <a:lumOff val="0"/>
              <a:alphaOff val="-30000"/>
            </a:schemeClr>
          </a:effectRef>
          <a:fontRef idx="minor">
            <a:schemeClr val="lt1"/>
          </a:fontRef>
        </p:style>
        <p:txBody>
          <a:bodyPr spcFirstLastPara="0" vert="horz" wrap="square" lIns="158944" tIns="158944" rIns="158944" bIns="158944" numCol="1" spcCol="1270" anchor="ctr" anchorCtr="0">
            <a:noAutofit/>
          </a:bodyPr>
          <a:lstStyle/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tx2"/>
                </a:solidFill>
                <a:latin typeface="+mj-lt"/>
                <a:ea typeface="Calibri" charset="0"/>
                <a:cs typeface="Calibri" charset="0"/>
              </a:rPr>
              <a:t>Using the model to predict outcomes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C98849-F9BE-4EFC-BFA7-D746E4216E82}"/>
              </a:ext>
            </a:extLst>
          </p:cNvPr>
          <p:cNvSpPr/>
          <p:nvPr/>
        </p:nvSpPr>
        <p:spPr>
          <a:xfrm>
            <a:off x="7209481" y="2923033"/>
            <a:ext cx="2011384" cy="2759936"/>
          </a:xfrm>
          <a:custGeom>
            <a:avLst/>
            <a:gdLst>
              <a:gd name="connsiteX0" fmla="*/ 0 w 2011384"/>
              <a:gd name="connsiteY0" fmla="*/ 0 h 2759936"/>
              <a:gd name="connsiteX1" fmla="*/ 2011384 w 2011384"/>
              <a:gd name="connsiteY1" fmla="*/ 0 h 2759936"/>
              <a:gd name="connsiteX2" fmla="*/ 2011384 w 2011384"/>
              <a:gd name="connsiteY2" fmla="*/ 2759936 h 2759936"/>
              <a:gd name="connsiteX3" fmla="*/ 0 w 2011384"/>
              <a:gd name="connsiteY3" fmla="*/ 2759936 h 2759936"/>
              <a:gd name="connsiteX4" fmla="*/ 0 w 2011384"/>
              <a:gd name="connsiteY4" fmla="*/ 0 h 275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384" h="2759936">
                <a:moveTo>
                  <a:pt x="0" y="0"/>
                </a:moveTo>
                <a:lnTo>
                  <a:pt x="2011384" y="0"/>
                </a:lnTo>
                <a:lnTo>
                  <a:pt x="2011384" y="2759936"/>
                </a:lnTo>
                <a:lnTo>
                  <a:pt x="0" y="275993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2880" tIns="182880" rIns="182880" bIns="18288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The model now fully trained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be used</a:t>
            </a:r>
            <a:r>
              <a: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to predict the impact of adding or removing features from BMR.</a:t>
            </a:r>
            <a:endParaRPr lang="en-US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Calibri" charset="0"/>
              <a:cs typeface="Calibri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4E7CD6-49A0-4C82-A02B-77A039CEC4D3}"/>
              </a:ext>
            </a:extLst>
          </p:cNvPr>
          <p:cNvSpPr/>
          <p:nvPr/>
        </p:nvSpPr>
        <p:spPr>
          <a:xfrm>
            <a:off x="9328655" y="2319618"/>
            <a:ext cx="2011384" cy="603415"/>
          </a:xfrm>
          <a:custGeom>
            <a:avLst/>
            <a:gdLst>
              <a:gd name="connsiteX0" fmla="*/ 0 w 2011384"/>
              <a:gd name="connsiteY0" fmla="*/ 0 h 603415"/>
              <a:gd name="connsiteX1" fmla="*/ 2011384 w 2011384"/>
              <a:gd name="connsiteY1" fmla="*/ 0 h 603415"/>
              <a:gd name="connsiteX2" fmla="*/ 2011384 w 2011384"/>
              <a:gd name="connsiteY2" fmla="*/ 603415 h 603415"/>
              <a:gd name="connsiteX3" fmla="*/ 0 w 2011384"/>
              <a:gd name="connsiteY3" fmla="*/ 603415 h 603415"/>
              <a:gd name="connsiteX4" fmla="*/ 0 w 2011384"/>
              <a:gd name="connsiteY4" fmla="*/ 0 h 60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384" h="603415">
                <a:moveTo>
                  <a:pt x="0" y="0"/>
                </a:moveTo>
                <a:lnTo>
                  <a:pt x="2011384" y="0"/>
                </a:lnTo>
                <a:lnTo>
                  <a:pt x="2011384" y="603415"/>
                </a:lnTo>
                <a:lnTo>
                  <a:pt x="0" y="6034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hueOff val="0"/>
              <a:satOff val="0"/>
              <a:lumOff val="0"/>
              <a:alphaOff val="-40000"/>
            </a:schemeClr>
          </a:lnRef>
          <a:fillRef idx="1">
            <a:schemeClr val="accent1">
              <a:alpha val="90000"/>
              <a:hueOff val="0"/>
              <a:satOff val="0"/>
              <a:lumOff val="0"/>
              <a:alphaOff val="-40000"/>
            </a:schemeClr>
          </a:fillRef>
          <a:effectRef idx="0">
            <a:schemeClr val="accent1">
              <a:alpha val="90000"/>
              <a:hueOff val="0"/>
              <a:satOff val="0"/>
              <a:lumOff val="0"/>
              <a:alphaOff val="-40000"/>
            </a:schemeClr>
          </a:effectRef>
          <a:fontRef idx="minor">
            <a:schemeClr val="lt1"/>
          </a:fontRef>
        </p:style>
        <p:txBody>
          <a:bodyPr spcFirstLastPara="0" vert="horz" wrap="square" lIns="158944" tIns="158944" rIns="158944" bIns="158944" numCol="1" spcCol="1270" anchor="ctr" anchorCtr="0">
            <a:noAutofit/>
          </a:bodyPr>
          <a:lstStyle/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tx2"/>
                </a:solidFill>
                <a:latin typeface="+mj-lt"/>
                <a:ea typeface="Calibri" charset="0"/>
                <a:cs typeface="Calibri" charset="0"/>
              </a:rPr>
              <a:t>Moving forward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3CA9D5B-69EF-4DCB-AAD6-8750BD9DF2C0}"/>
              </a:ext>
            </a:extLst>
          </p:cNvPr>
          <p:cNvSpPr/>
          <p:nvPr/>
        </p:nvSpPr>
        <p:spPr>
          <a:xfrm>
            <a:off x="9328655" y="2923033"/>
            <a:ext cx="2011384" cy="2759936"/>
          </a:xfrm>
          <a:custGeom>
            <a:avLst/>
            <a:gdLst>
              <a:gd name="connsiteX0" fmla="*/ 0 w 2011384"/>
              <a:gd name="connsiteY0" fmla="*/ 0 h 2759936"/>
              <a:gd name="connsiteX1" fmla="*/ 2011384 w 2011384"/>
              <a:gd name="connsiteY1" fmla="*/ 0 h 2759936"/>
              <a:gd name="connsiteX2" fmla="*/ 2011384 w 2011384"/>
              <a:gd name="connsiteY2" fmla="*/ 2759936 h 2759936"/>
              <a:gd name="connsiteX3" fmla="*/ 0 w 2011384"/>
              <a:gd name="connsiteY3" fmla="*/ 2759936 h 2759936"/>
              <a:gd name="connsiteX4" fmla="*/ 0 w 2011384"/>
              <a:gd name="connsiteY4" fmla="*/ 0 h 275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384" h="2759936">
                <a:moveTo>
                  <a:pt x="0" y="0"/>
                </a:moveTo>
                <a:lnTo>
                  <a:pt x="2011384" y="0"/>
                </a:lnTo>
                <a:lnTo>
                  <a:pt x="2011384" y="2759936"/>
                </a:lnTo>
                <a:lnTo>
                  <a:pt x="0" y="275993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2880" tIns="182880" rIns="182880" bIns="18288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Additional data could improve the model: </a:t>
            </a:r>
          </a:p>
          <a:p>
            <a:pPr marL="285750" lvl="0" indent="-28575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Children’s ticket prices, </a:t>
            </a:r>
          </a:p>
          <a:p>
            <a:pPr marL="285750" lvl="0" indent="-28575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Lesson packages</a:t>
            </a:r>
          </a:p>
          <a:p>
            <a:pPr marL="285750" lvl="0" indent="-28575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Maintenance data</a:t>
            </a:r>
            <a:r>
              <a:rPr lang="en-US" sz="14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pPr marL="285750" lvl="0" indent="-28575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Event data</a:t>
            </a:r>
          </a:p>
          <a:p>
            <a:pPr marL="285750" lvl="0" indent="-28575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kern="12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Etc</a:t>
            </a:r>
            <a:r>
              <a:rPr lang="en-US" sz="1400" kern="12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…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F0ECB51-2798-41F0-917B-4FBB200AE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74320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4D5FB87-F683-447E-A359-DF82A2C4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Big Mountain Resort Data Modeling Report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DC5321-6888-40AD-B96F-6834A2F33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2" y="4322314"/>
            <a:ext cx="1739590" cy="1292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vertical_drop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Snow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Making_ac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total_chairs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fastQuads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Runs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LongestRun_mi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trams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SkiableTerrain_ac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2FED456-FE71-44A3-8254-FF85A333735E}"/>
              </a:ext>
            </a:extLst>
          </p:cNvPr>
          <p:cNvSpPr/>
          <p:nvPr/>
        </p:nvSpPr>
        <p:spPr>
          <a:xfrm>
            <a:off x="5122576" y="4795024"/>
            <a:ext cx="1523551" cy="76652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0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  <p:bldP spid="16" grpId="0" animBg="1"/>
      <p:bldP spid="18" grpId="0" animBg="1"/>
      <p:bldP spid="2" grpId="0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Modeling results and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0D6F97-3636-4B6B-A62D-41B63E944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65474"/>
            <a:ext cx="2971800" cy="823912"/>
          </a:xfrm>
        </p:spPr>
        <p:txBody>
          <a:bodyPr/>
          <a:lstStyle/>
          <a:p>
            <a:r>
              <a:rPr lang="en-US" dirty="0"/>
              <a:t>Total Runs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A7DD2846-2598-4AF8-84C0-28C0916E26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6300" y="2398911"/>
            <a:ext cx="2971800" cy="1589455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28A56B-66B9-4F71-A6B0-5EBD4B046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10188" y="1565474"/>
            <a:ext cx="2971800" cy="823912"/>
          </a:xfrm>
        </p:spPr>
        <p:txBody>
          <a:bodyPr/>
          <a:lstStyle/>
          <a:p>
            <a:r>
              <a:rPr lang="en-US" dirty="0"/>
              <a:t>Total Lifts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20888B10-F224-4997-AFA2-26ABC205A00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610188" y="2353332"/>
            <a:ext cx="2971800" cy="1562099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71C64A3-112C-4BC7-B6ED-23FA5B28A0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0134" y="1574999"/>
            <a:ext cx="2971800" cy="823912"/>
          </a:xfrm>
        </p:spPr>
        <p:txBody>
          <a:bodyPr/>
          <a:lstStyle/>
          <a:p>
            <a:r>
              <a:rPr lang="en-US" dirty="0"/>
              <a:t>Vertical Drop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C07E9CD-551A-4CCB-94BF-469DCC9B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74320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01EAC3-4812-4517-A9BF-6B3E5D48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Big Mountain Resort Data Modeling Report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A8D4E89-916E-4874-A499-869EDCD6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B30417CA-1371-4FA3-B351-403E0DE0027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tretch>
            <a:fillRect/>
          </a:stretch>
        </p:blipFill>
        <p:spPr>
          <a:xfrm>
            <a:off x="8153400" y="2400473"/>
            <a:ext cx="2971800" cy="156209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FE0701-BFDE-4141-88C3-D2E040531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4577071"/>
            <a:ext cx="3017687" cy="1591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88ED5F-EFC3-4EB2-ACE5-3EFC3EF79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9225" y="4556386"/>
            <a:ext cx="2996652" cy="15910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2D471C-CC1D-4F0B-BA4C-E1CEDC08D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675" y="4580730"/>
            <a:ext cx="3005857" cy="1591056"/>
          </a:xfrm>
          <a:prstGeom prst="rect">
            <a:avLst/>
          </a:prstGeom>
        </p:spPr>
      </p:pic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6F5F4A8F-28E7-49B0-9AE9-969E8AC87FCC}"/>
              </a:ext>
            </a:extLst>
          </p:cNvPr>
          <p:cNvSpPr txBox="1">
            <a:spLocks/>
          </p:cNvSpPr>
          <p:nvPr/>
        </p:nvSpPr>
        <p:spPr>
          <a:xfrm>
            <a:off x="833554" y="3801062"/>
            <a:ext cx="2971800" cy="82391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Fast Quads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5F95F3FA-28AB-4CBA-A447-EC07F3D995C4}"/>
              </a:ext>
            </a:extLst>
          </p:cNvPr>
          <p:cNvSpPr txBox="1">
            <a:spLocks/>
          </p:cNvSpPr>
          <p:nvPr/>
        </p:nvSpPr>
        <p:spPr>
          <a:xfrm>
            <a:off x="4603954" y="3801062"/>
            <a:ext cx="2971800" cy="82391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Snow Making in acres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87C6D17E-5B32-4EFF-93C8-850AFEC56AF6}"/>
              </a:ext>
            </a:extLst>
          </p:cNvPr>
          <p:cNvSpPr txBox="1">
            <a:spLocks/>
          </p:cNvSpPr>
          <p:nvPr/>
        </p:nvSpPr>
        <p:spPr>
          <a:xfrm>
            <a:off x="8423900" y="3810587"/>
            <a:ext cx="2971800" cy="82391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Skiable Terrain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0D79BB-2382-4FC4-B3B8-D1B286E73AE6}"/>
              </a:ext>
            </a:extLst>
          </p:cNvPr>
          <p:cNvSpPr txBox="1"/>
          <p:nvPr/>
        </p:nvSpPr>
        <p:spPr>
          <a:xfrm>
            <a:off x="2250562" y="1348557"/>
            <a:ext cx="792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data suggests there is as much as $10 in price increase that could be supported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421C4B-BCA7-4813-94D4-B4AB26DB04DA}"/>
              </a:ext>
            </a:extLst>
          </p:cNvPr>
          <p:cNvGrpSpPr/>
          <p:nvPr/>
        </p:nvGrpSpPr>
        <p:grpSpPr>
          <a:xfrm>
            <a:off x="560923" y="1762303"/>
            <a:ext cx="1686680" cy="307777"/>
            <a:chOff x="519341" y="1358187"/>
            <a:chExt cx="1686680" cy="3077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AE1326-0A50-4313-8076-5268870F72E7}"/>
                </a:ext>
              </a:extLst>
            </p:cNvPr>
            <p:cNvSpPr txBox="1"/>
            <p:nvPr/>
          </p:nvSpPr>
          <p:spPr>
            <a:xfrm>
              <a:off x="519341" y="1358187"/>
              <a:ext cx="16866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Big Mountain Resort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72902C0-0104-41AA-83B6-10EAA89BA6DB}"/>
                </a:ext>
              </a:extLst>
            </p:cNvPr>
            <p:cNvCxnSpPr>
              <a:cxnSpLocks/>
            </p:cNvCxnSpPr>
            <p:nvPr/>
          </p:nvCxnSpPr>
          <p:spPr>
            <a:xfrm>
              <a:off x="590550" y="1410939"/>
              <a:ext cx="0" cy="21497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4EEF2"/>
      </a:accent1>
      <a:accent2>
        <a:srgbClr val="9CD3D9"/>
      </a:accent2>
      <a:accent3>
        <a:srgbClr val="387373"/>
      </a:accent3>
      <a:accent4>
        <a:srgbClr val="022E40"/>
      </a:accent4>
      <a:accent5>
        <a:srgbClr val="F2E4C9"/>
      </a:accent5>
      <a:accent6>
        <a:srgbClr val="FFFFF5"/>
      </a:accent6>
      <a:hlink>
        <a:srgbClr val="0563C1"/>
      </a:hlink>
      <a:folHlink>
        <a:srgbClr val="954F72"/>
      </a:folHlink>
    </a:clrScheme>
    <a:fontScheme name="Custom 114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owscape_tm44613219_Win32_JB_SL_v3" id="{1C87AC08-773C-4510-A4A8-B1D3594C4029}" vid="{72F6DBE6-EDB8-4427-B790-8ECF5ED625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473F6E9-2FA5-4F36-A42B-ED7213C4AA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1B5A3C-8B2E-4B35-A109-4713D9D35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576AF5-45CB-4D7F-8506-5C2B8F7E0C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Snowscape presentation</Template>
  <TotalTime>547</TotalTime>
  <Words>1225</Words>
  <Application>Microsoft Office PowerPoint</Application>
  <PresentationFormat>Widescreen</PresentationFormat>
  <Paragraphs>183</Paragraphs>
  <Slides>14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Bodoni MT</vt:lpstr>
      <vt:lpstr>Calibri</vt:lpstr>
      <vt:lpstr>Roboto</vt:lpstr>
      <vt:lpstr>Source Sans Pro Light</vt:lpstr>
      <vt:lpstr>Times New Roman</vt:lpstr>
      <vt:lpstr>var(--jp-code-font-family)</vt:lpstr>
      <vt:lpstr>Office Theme</vt:lpstr>
      <vt:lpstr>Big Mountain Resort Data Modeling Report</vt:lpstr>
      <vt:lpstr>AGENDA</vt:lpstr>
      <vt:lpstr>INTRODUCTION</vt:lpstr>
      <vt:lpstr>Problem identification</vt:lpstr>
      <vt:lpstr>Big Mountain Resort’s current ticket price at first seems at the highest supportable level</vt:lpstr>
      <vt:lpstr>However Compared to the national average there appears to still be room for increases</vt:lpstr>
      <vt:lpstr>Recommendation and key findings</vt:lpstr>
      <vt:lpstr>Process of Training the model</vt:lpstr>
      <vt:lpstr>Modeling results and analysis</vt:lpstr>
      <vt:lpstr>Data driven solutions</vt:lpstr>
      <vt:lpstr>Additional data to improve predictions</vt:lpstr>
      <vt:lpstr>SUMMARY </vt:lpstr>
      <vt:lpstr>THANK YOU</vt:lpstr>
      <vt:lpstr>Of 330 resorts in the US we identified 8 features which had a significant impact on the Adult Weekend price of other resorts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Data Modeling Report</dc:title>
  <dc:creator>Airwren 42</dc:creator>
  <cp:lastModifiedBy>Airwren 42</cp:lastModifiedBy>
  <cp:revision>21</cp:revision>
  <dcterms:created xsi:type="dcterms:W3CDTF">2021-07-27T00:09:49Z</dcterms:created>
  <dcterms:modified xsi:type="dcterms:W3CDTF">2021-07-28T17:27:55Z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