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4" r:id="rId2"/>
    <p:sldId id="256" r:id="rId3"/>
    <p:sldId id="280" r:id="rId4"/>
    <p:sldId id="281" r:id="rId5"/>
    <p:sldId id="282" r:id="rId6"/>
    <p:sldId id="283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9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9" d="100"/>
          <a:sy n="69" d="100"/>
        </p:scale>
        <p:origin x="77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58B68-BED9-43A6-9142-58675011EEB7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76C18-59A5-4CF2-90B2-E9C28A2C6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377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76C18-59A5-4CF2-90B2-E9C28A2C607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80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chemeClr val="bg2">
                    <a:lumMod val="75000"/>
                  </a:schemeClr>
                </a:solidFill>
              </a:rPr>
              <a:t>Anaconda</a:t>
            </a:r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75000"/>
                  </a:schemeClr>
                </a:solidFill>
              </a:rPr>
              <a:t>Navigator</a:t>
            </a:r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 Kurulumu</a:t>
            </a:r>
            <a:br>
              <a:rPr lang="tr-TR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tr-TR" dirty="0" err="1" smtClean="0">
                <a:solidFill>
                  <a:schemeClr val="bg2">
                    <a:lumMod val="75000"/>
                  </a:schemeClr>
                </a:solidFill>
              </a:rPr>
              <a:t>Jupyter</a:t>
            </a:r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 Notebook Kullanımı</a:t>
            </a:r>
            <a:endParaRPr lang="tr-T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Mersin Üniversitesi Harita Mühendisliği Bölümü</a:t>
            </a:r>
          </a:p>
          <a:p>
            <a:pPr marL="0" indent="0" algn="ctr">
              <a:buNone/>
            </a:pPr>
            <a:r>
              <a:rPr lang="tr-TR" dirty="0" smtClean="0">
                <a:solidFill>
                  <a:schemeClr val="bg2">
                    <a:lumMod val="75000"/>
                  </a:schemeClr>
                </a:solidFill>
              </a:rPr>
              <a:t>2020</a:t>
            </a:r>
            <a:endParaRPr lang="tr-TR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" name="Grup 4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6" name="Grup 5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8" name="Dikdörtgen 7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9" name="Metin kutusu 8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7" name="Dikdörtgen 6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67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60648"/>
            <a:ext cx="9433048" cy="5400601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351584" y="570518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Yeni açtığımız ortam (adını </a:t>
            </a:r>
            <a:r>
              <a:rPr lang="tr-TR" b="1" dirty="0" err="1" smtClean="0">
                <a:solidFill>
                  <a:schemeClr val="bg1"/>
                </a:solidFill>
              </a:rPr>
              <a:t>veribilimi</a:t>
            </a:r>
            <a:r>
              <a:rPr lang="tr-TR" b="1" dirty="0" smtClean="0">
                <a:solidFill>
                  <a:schemeClr val="bg1"/>
                </a:solidFill>
              </a:rPr>
              <a:t> koyduk), yanındaki oynatma tuşuna basıldığında çıkan menüdeki </a:t>
            </a:r>
            <a:r>
              <a:rPr lang="tr-TR" b="1" dirty="0" smtClean="0">
                <a:solidFill>
                  <a:srgbClr val="0070C0"/>
                </a:solidFill>
              </a:rPr>
              <a:t>Open Terminal </a:t>
            </a:r>
            <a:r>
              <a:rPr lang="tr-TR" b="1" dirty="0" smtClean="0">
                <a:solidFill>
                  <a:schemeClr val="bg1"/>
                </a:solidFill>
              </a:rPr>
              <a:t>butonu ile aktifleştirilir. </a:t>
            </a:r>
            <a:endParaRPr lang="tr-TR" b="1" dirty="0">
              <a:solidFill>
                <a:schemeClr val="bg1"/>
              </a:solidFill>
            </a:endParaRPr>
          </a:p>
        </p:txBody>
      </p:sp>
      <p:cxnSp>
        <p:nvCxnSpPr>
          <p:cNvPr id="5" name="Düz Ok Bağlayıcısı 4"/>
          <p:cNvCxnSpPr/>
          <p:nvPr/>
        </p:nvCxnSpPr>
        <p:spPr>
          <a:xfrm>
            <a:off x="2639616" y="1700808"/>
            <a:ext cx="6480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up 5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7" name="Grup 6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9" name="Dikdörtgen 8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0" name="Metin kutusu 9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8" name="Dikdörtgen 7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0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04664"/>
            <a:ext cx="8208912" cy="482453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54696" y="5381827"/>
            <a:ext cx="11737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1"/>
                </a:solidFill>
              </a:rPr>
              <a:t>Anaconda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Navigator</a:t>
            </a:r>
            <a:r>
              <a:rPr lang="tr-TR" b="1" dirty="0" smtClean="0">
                <a:solidFill>
                  <a:schemeClr val="bg1"/>
                </a:solidFill>
              </a:rPr>
              <a:t> programında Home sekmesine geri dönelim. Şimdi, </a:t>
            </a:r>
            <a:r>
              <a:rPr lang="tr-TR" b="1" dirty="0" err="1" smtClean="0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 Notebook </a:t>
            </a:r>
            <a:r>
              <a:rPr lang="tr-TR" b="1" dirty="0" smtClean="0">
                <a:solidFill>
                  <a:schemeClr val="bg1"/>
                </a:solidFill>
              </a:rPr>
              <a:t>geliştirme ara yüzüne erişeceğiz.  Okta gösterilen </a:t>
            </a:r>
            <a:r>
              <a:rPr lang="tr-TR" b="1" dirty="0" err="1" smtClean="0">
                <a:solidFill>
                  <a:schemeClr val="bg1"/>
                </a:solidFill>
              </a:rPr>
              <a:t>Launch</a:t>
            </a:r>
            <a:r>
              <a:rPr lang="tr-TR" b="1" dirty="0" smtClean="0">
                <a:solidFill>
                  <a:schemeClr val="bg1"/>
                </a:solidFill>
              </a:rPr>
              <a:t> butonuna basıldığında, varsayılan internet tarayıcınızda bir sayfa açılacaktır (</a:t>
            </a:r>
            <a:r>
              <a:rPr lang="tr-TR" b="1" dirty="0" err="1" smtClean="0">
                <a:solidFill>
                  <a:schemeClr val="bg1"/>
                </a:solidFill>
              </a:rPr>
              <a:t>Chrome</a:t>
            </a:r>
            <a:r>
              <a:rPr lang="tr-TR" b="1" dirty="0" smtClean="0">
                <a:solidFill>
                  <a:schemeClr val="bg1"/>
                </a:solidFill>
              </a:rPr>
              <a:t>, </a:t>
            </a:r>
            <a:r>
              <a:rPr lang="tr-TR" b="1" dirty="0" err="1" smtClean="0">
                <a:solidFill>
                  <a:schemeClr val="bg1"/>
                </a:solidFill>
              </a:rPr>
              <a:t>Firefox</a:t>
            </a:r>
            <a:r>
              <a:rPr lang="tr-TR" b="1" dirty="0" smtClean="0">
                <a:solidFill>
                  <a:schemeClr val="bg1"/>
                </a:solidFill>
              </a:rPr>
              <a:t>, </a:t>
            </a:r>
            <a:r>
              <a:rPr lang="tr-TR" b="1" dirty="0" err="1" smtClean="0">
                <a:solidFill>
                  <a:schemeClr val="bg1"/>
                </a:solidFill>
              </a:rPr>
              <a:t>Edge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smtClean="0">
                <a:solidFill>
                  <a:schemeClr val="bg1"/>
                </a:solidFill>
              </a:rPr>
              <a:t>vb.) </a:t>
            </a:r>
            <a:endParaRPr lang="tr-TR" b="1" dirty="0">
              <a:solidFill>
                <a:schemeClr val="bg1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991544" y="2420888"/>
            <a:ext cx="6480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Grup 6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8" name="Grup 7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10" name="Dikdörtgen 9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1" name="Metin kutusu 10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9" name="Dikdörtgen 8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4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9"/>
          <a:stretch/>
        </p:blipFill>
        <p:spPr>
          <a:xfrm>
            <a:off x="1919536" y="332656"/>
            <a:ext cx="8280920" cy="4752528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839416" y="5445224"/>
            <a:ext cx="1124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İnternet tarayıcınızda açılan </a:t>
            </a:r>
            <a:r>
              <a:rPr lang="tr-TR" b="1" dirty="0" err="1" smtClean="0">
                <a:solidFill>
                  <a:schemeClr val="bg1"/>
                </a:solidFill>
              </a:rPr>
              <a:t>Jupyter</a:t>
            </a:r>
            <a:r>
              <a:rPr lang="tr-TR" b="1" dirty="0" smtClean="0">
                <a:solidFill>
                  <a:schemeClr val="bg1"/>
                </a:solidFill>
              </a:rPr>
              <a:t> Notebook ara yüzü şekildeki gibidir. 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Python’da hazırlayacağınız projelerin ve verilerin saklanacağı klasöre bu ara yüz üzerinden erişmeniz gerekmektedir. 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5" name="Grup 4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6" name="Grup 5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8" name="Dikdörtgen 7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9" name="Metin kutusu 8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7" name="Dikdörtgen 6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8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9" r="16912"/>
          <a:stretch/>
        </p:blipFill>
        <p:spPr>
          <a:xfrm>
            <a:off x="2417721" y="1638698"/>
            <a:ext cx="7128792" cy="156704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282535" y="480462"/>
            <a:ext cx="753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smtClean="0">
                <a:solidFill>
                  <a:schemeClr val="bg1"/>
                </a:solidFill>
              </a:rPr>
              <a:t>Çalışacağımız dosyaları ve verileri sakladığımız klasöre eriştikten sonra, yeni bir </a:t>
            </a:r>
            <a:r>
              <a:rPr lang="tr-TR" b="1" dirty="0" err="1" smtClean="0">
                <a:solidFill>
                  <a:schemeClr val="bg1"/>
                </a:solidFill>
              </a:rPr>
              <a:t>Jupyter</a:t>
            </a:r>
            <a:r>
              <a:rPr lang="tr-TR" b="1" dirty="0" smtClean="0">
                <a:solidFill>
                  <a:schemeClr val="bg1"/>
                </a:solidFill>
              </a:rPr>
              <a:t> Notebook dosyası oluşturmak için ara yüzün sağındaki New butonuna basarak Python 3 seçeneği ile yeni bir notebook dosyası açabiliriz. 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8" name="Resi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82" y="4581128"/>
            <a:ext cx="7265378" cy="1512168"/>
          </a:xfrm>
          <a:prstGeom prst="rect">
            <a:avLst/>
          </a:prstGeom>
        </p:spPr>
      </p:pic>
      <p:cxnSp>
        <p:nvCxnSpPr>
          <p:cNvPr id="11" name="Düz Ok Bağlayıcısı 10"/>
          <p:cNvCxnSpPr/>
          <p:nvPr/>
        </p:nvCxnSpPr>
        <p:spPr>
          <a:xfrm flipH="1" flipV="1">
            <a:off x="8829891" y="2456082"/>
            <a:ext cx="792088" cy="10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2214242" y="3431770"/>
            <a:ext cx="753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smtClean="0">
                <a:solidFill>
                  <a:schemeClr val="bg1"/>
                </a:solidFill>
              </a:rPr>
              <a:t>Notebook dosyaları isimsiz olarak (</a:t>
            </a:r>
            <a:r>
              <a:rPr lang="tr-TR" b="1" dirty="0" err="1" smtClean="0">
                <a:solidFill>
                  <a:schemeClr val="bg1"/>
                </a:solidFill>
              </a:rPr>
              <a:t>Untitled</a:t>
            </a:r>
            <a:r>
              <a:rPr lang="tr-TR" b="1" dirty="0" smtClean="0">
                <a:solidFill>
                  <a:schemeClr val="bg1"/>
                </a:solidFill>
              </a:rPr>
              <a:t>) olarak açılmaktadır. </a:t>
            </a:r>
            <a:r>
              <a:rPr lang="tr-TR" b="1" dirty="0" err="1" smtClean="0">
                <a:solidFill>
                  <a:schemeClr val="bg1"/>
                </a:solidFill>
              </a:rPr>
              <a:t>Untitled</a:t>
            </a:r>
            <a:r>
              <a:rPr lang="tr-TR" b="1" dirty="0" smtClean="0">
                <a:solidFill>
                  <a:schemeClr val="bg1"/>
                </a:solidFill>
              </a:rPr>
              <a:t> isminin üzerine bakarak, dosyayı yeniden isimlendirebilirsiniz. </a:t>
            </a:r>
            <a:endParaRPr lang="tr-TR" b="1" dirty="0">
              <a:solidFill>
                <a:schemeClr val="bg1"/>
              </a:solidFill>
            </a:endParaRPr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3503712" y="4078101"/>
            <a:ext cx="72008" cy="5030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up 13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15" name="Grup 14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17" name="Dikdörtgen 16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8" name="Metin kutusu 17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16" name="Dikdörtgen 15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11277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28" y="1140510"/>
            <a:ext cx="8064896" cy="1833951"/>
          </a:xfrm>
          <a:prstGeom prst="rect">
            <a:avLst/>
          </a:prstGeom>
        </p:spPr>
      </p:pic>
      <p:pic>
        <p:nvPicPr>
          <p:cNvPr id="3" name="Resi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94" y="4221088"/>
            <a:ext cx="8064896" cy="194421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908028" y="332804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Notebook dosyasının satırlardan oluştuğunu göreceksiniz. Satır hücresi okla gösterilen seçimli butonda ‘</a:t>
            </a:r>
            <a:r>
              <a:rPr lang="tr-TR" sz="1600" b="1" dirty="0" err="1" smtClean="0">
                <a:solidFill>
                  <a:schemeClr val="bg1"/>
                </a:solidFill>
              </a:rPr>
              <a:t>Markdown</a:t>
            </a:r>
            <a:r>
              <a:rPr lang="tr-TR" sz="1600" b="1" dirty="0" smtClean="0">
                <a:solidFill>
                  <a:schemeClr val="bg1"/>
                </a:solidFill>
              </a:rPr>
              <a:t>’ olarak işaretli ise, bu hücre yazı yazabileceğimiz bir hücre olacaktır. </a:t>
            </a:r>
            <a:endParaRPr lang="tr-TR" sz="1600" b="1" dirty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684649" y="3573016"/>
            <a:ext cx="857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Kod yazacağımız hücre için de, aynı seçimli butonun ‘</a:t>
            </a:r>
            <a:r>
              <a:rPr lang="tr-TR" b="1" dirty="0" err="1" smtClean="0">
                <a:solidFill>
                  <a:schemeClr val="bg1"/>
                </a:solidFill>
              </a:rPr>
              <a:t>Code</a:t>
            </a:r>
            <a:r>
              <a:rPr lang="tr-TR" b="1" dirty="0" smtClean="0">
                <a:solidFill>
                  <a:schemeClr val="bg1"/>
                </a:solidFill>
              </a:rPr>
              <a:t>’ olarak işaretli olması gerekir. 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9" name="Grup 8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11" name="Dikdörtgen 10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2" name="Metin kutusu 11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10" name="Dikdörtgen 9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19848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052736"/>
            <a:ext cx="7560840" cy="2520280"/>
          </a:xfrm>
          <a:prstGeom prst="rect">
            <a:avLst/>
          </a:prstGeom>
        </p:spPr>
      </p:pic>
      <p:pic>
        <p:nvPicPr>
          <p:cNvPr id="4" name="Resi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221088"/>
            <a:ext cx="7560840" cy="2088232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775520" y="204783"/>
            <a:ext cx="8747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Kod olarak yazılan satırın çalıştırılabilmesi için okla gösterilen Run butonuna basmak ya da </a:t>
            </a:r>
          </a:p>
          <a:p>
            <a:r>
              <a:rPr lang="tr-TR" b="1" dirty="0" err="1">
                <a:solidFill>
                  <a:schemeClr val="bg1"/>
                </a:solidFill>
              </a:rPr>
              <a:t>Ctrl+Enter</a:t>
            </a:r>
            <a:r>
              <a:rPr lang="tr-TR" b="1" dirty="0">
                <a:solidFill>
                  <a:schemeClr val="bg1"/>
                </a:solidFill>
              </a:rPr>
              <a:t> kombinasyonuna klavyeden basmak yeterlidir. </a:t>
            </a:r>
          </a:p>
        </p:txBody>
      </p:sp>
      <p:cxnSp>
        <p:nvCxnSpPr>
          <p:cNvPr id="8" name="Düz Ok Bağlayıcısı 7"/>
          <p:cNvCxnSpPr/>
          <p:nvPr/>
        </p:nvCxnSpPr>
        <p:spPr>
          <a:xfrm>
            <a:off x="4295800" y="959146"/>
            <a:ext cx="72008" cy="5030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up 8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10" name="Grup 9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12" name="Dikdörtgen 11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3" name="Metin kutusu 12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11" name="Dikdörtgen 10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6677"/>
          <a:stretch/>
        </p:blipFill>
        <p:spPr>
          <a:xfrm>
            <a:off x="2174986" y="980729"/>
            <a:ext cx="7848872" cy="1800000"/>
          </a:xfrm>
          <a:prstGeom prst="rect">
            <a:avLst/>
          </a:prstGeom>
        </p:spPr>
      </p:pic>
      <p:pic>
        <p:nvPicPr>
          <p:cNvPr id="3" name="Resim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8"/>
          <a:stretch/>
        </p:blipFill>
        <p:spPr>
          <a:xfrm>
            <a:off x="2207332" y="4293096"/>
            <a:ext cx="7848872" cy="20160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174986" y="188640"/>
            <a:ext cx="791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File </a:t>
            </a:r>
            <a:r>
              <a:rPr lang="tr-TR" b="1" dirty="0" smtClean="0">
                <a:solidFill>
                  <a:schemeClr val="bg1"/>
                </a:solidFill>
              </a:rPr>
              <a:t>sekmesi ile yeni </a:t>
            </a:r>
            <a:r>
              <a:rPr lang="tr-TR" b="1" dirty="0">
                <a:solidFill>
                  <a:schemeClr val="bg1"/>
                </a:solidFill>
              </a:rPr>
              <a:t>dosya açma, </a:t>
            </a:r>
            <a:r>
              <a:rPr lang="tr-TR" b="1" dirty="0" smtClean="0">
                <a:solidFill>
                  <a:schemeClr val="bg1"/>
                </a:solidFill>
              </a:rPr>
              <a:t>farklı kaydetme</a:t>
            </a:r>
            <a:r>
              <a:rPr lang="tr-TR" b="1" dirty="0">
                <a:solidFill>
                  <a:schemeClr val="bg1"/>
                </a:solidFill>
              </a:rPr>
              <a:t>, </a:t>
            </a:r>
            <a:r>
              <a:rPr lang="tr-TR" b="1" dirty="0" err="1">
                <a:solidFill>
                  <a:schemeClr val="bg1"/>
                </a:solidFill>
              </a:rPr>
              <a:t>export</a:t>
            </a:r>
            <a:r>
              <a:rPr lang="tr-TR" b="1" dirty="0">
                <a:solidFill>
                  <a:schemeClr val="bg1"/>
                </a:solidFill>
              </a:rPr>
              <a:t> etme </a:t>
            </a:r>
            <a:r>
              <a:rPr lang="tr-TR" b="1" dirty="0" smtClean="0">
                <a:solidFill>
                  <a:schemeClr val="bg1"/>
                </a:solidFill>
              </a:rPr>
              <a:t>vb. dosya işlevlerini gerçekleştiririz. 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174986" y="3536349"/>
            <a:ext cx="757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chemeClr val="bg1"/>
                </a:solidFill>
              </a:rPr>
              <a:t>Inser</a:t>
            </a:r>
            <a:r>
              <a:rPr lang="tr-TR" b="1" dirty="0" err="1" smtClean="0">
                <a:solidFill>
                  <a:schemeClr val="bg1"/>
                </a:solidFill>
              </a:rPr>
              <a:t>t</a:t>
            </a:r>
            <a:r>
              <a:rPr lang="tr-TR" b="1" dirty="0" smtClean="0">
                <a:solidFill>
                  <a:schemeClr val="bg1"/>
                </a:solidFill>
              </a:rPr>
              <a:t> sekmesi ile mevcut satırın altına ya da üstüne yeni satır (hücre) ekleriz. </a:t>
            </a:r>
          </a:p>
          <a:p>
            <a:r>
              <a:rPr lang="tr-TR" b="1" dirty="0" err="1" smtClean="0">
                <a:solidFill>
                  <a:schemeClr val="bg1"/>
                </a:solidFill>
              </a:rPr>
              <a:t>Insert</a:t>
            </a:r>
            <a:r>
              <a:rPr lang="tr-TR" b="1" dirty="0" smtClean="0">
                <a:solidFill>
                  <a:schemeClr val="bg1"/>
                </a:solidFill>
              </a:rPr>
              <a:t> Cell </a:t>
            </a:r>
            <a:r>
              <a:rPr lang="tr-TR" b="1" dirty="0" err="1" smtClean="0">
                <a:solidFill>
                  <a:schemeClr val="bg1"/>
                </a:solidFill>
              </a:rPr>
              <a:t>Above</a:t>
            </a:r>
            <a:r>
              <a:rPr lang="tr-TR" b="1" dirty="0" smtClean="0">
                <a:solidFill>
                  <a:schemeClr val="bg1"/>
                </a:solidFill>
              </a:rPr>
              <a:t> (yukarıya ekleme) – </a:t>
            </a:r>
            <a:r>
              <a:rPr lang="tr-TR" b="1" dirty="0" err="1" smtClean="0">
                <a:solidFill>
                  <a:schemeClr val="bg1"/>
                </a:solidFill>
              </a:rPr>
              <a:t>Insert</a:t>
            </a:r>
            <a:r>
              <a:rPr lang="tr-TR" b="1" dirty="0" smtClean="0">
                <a:solidFill>
                  <a:schemeClr val="bg1"/>
                </a:solidFill>
              </a:rPr>
              <a:t> Cell </a:t>
            </a:r>
            <a:r>
              <a:rPr lang="tr-TR" b="1" dirty="0" err="1" smtClean="0">
                <a:solidFill>
                  <a:schemeClr val="bg1"/>
                </a:solidFill>
              </a:rPr>
              <a:t>Below</a:t>
            </a:r>
            <a:r>
              <a:rPr lang="tr-TR" b="1" dirty="0" smtClean="0">
                <a:solidFill>
                  <a:schemeClr val="bg1"/>
                </a:solidFill>
              </a:rPr>
              <a:t> (aşağıya ekleme)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9" name="Grup 8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10" name="Grup 9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12" name="Dikdörtgen 11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3" name="Metin kutusu 12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11" name="Dikdörtgen 10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1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75"/>
          <a:stretch/>
        </p:blipFill>
        <p:spPr>
          <a:xfrm>
            <a:off x="2229807" y="1052736"/>
            <a:ext cx="7704856" cy="2160000"/>
          </a:xfrm>
          <a:prstGeom prst="rect">
            <a:avLst/>
          </a:prstGeom>
        </p:spPr>
      </p:pic>
      <p:pic>
        <p:nvPicPr>
          <p:cNvPr id="3" name="Resim 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8633"/>
          <a:stretch/>
        </p:blipFill>
        <p:spPr>
          <a:xfrm>
            <a:off x="2207568" y="4149080"/>
            <a:ext cx="7704856" cy="19080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229807" y="378843"/>
            <a:ext cx="6584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Cell sekmesinde, tüm seçili hücreleri çalıştırabiliriz (Run </a:t>
            </a:r>
            <a:r>
              <a:rPr lang="tr-TR" b="1" dirty="0" err="1" smtClean="0">
                <a:solidFill>
                  <a:schemeClr val="bg1"/>
                </a:solidFill>
              </a:rPr>
              <a:t>Cells</a:t>
            </a:r>
            <a:r>
              <a:rPr lang="tr-TR" b="1" dirty="0" smtClean="0">
                <a:solidFill>
                  <a:schemeClr val="bg1"/>
                </a:solidFill>
              </a:rPr>
              <a:t>) ya da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 tüm hücreleri çalıştırabiliriz (Run </a:t>
            </a:r>
            <a:r>
              <a:rPr lang="tr-TR" b="1" dirty="0" err="1" smtClean="0">
                <a:solidFill>
                  <a:schemeClr val="bg1"/>
                </a:solidFill>
              </a:rPr>
              <a:t>All</a:t>
            </a:r>
            <a:r>
              <a:rPr lang="tr-TR" b="1" dirty="0" smtClean="0">
                <a:solidFill>
                  <a:schemeClr val="bg1"/>
                </a:solidFill>
              </a:rPr>
              <a:t>)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415480" y="3357742"/>
            <a:ext cx="98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chemeClr val="bg1"/>
                </a:solidFill>
              </a:rPr>
              <a:t>Kernel</a:t>
            </a:r>
            <a:r>
              <a:rPr lang="tr-TR" b="1" dirty="0" smtClean="0">
                <a:solidFill>
                  <a:schemeClr val="bg1"/>
                </a:solidFill>
              </a:rPr>
              <a:t> sekmesinde, mevcut işlenen kodu durdurabiliriz (</a:t>
            </a:r>
            <a:r>
              <a:rPr lang="tr-TR" b="1" dirty="0" err="1" smtClean="0">
                <a:solidFill>
                  <a:schemeClr val="bg1"/>
                </a:solidFill>
              </a:rPr>
              <a:t>Interrupt</a:t>
            </a:r>
            <a:r>
              <a:rPr lang="tr-TR" b="1" dirty="0" smtClean="0">
                <a:solidFill>
                  <a:schemeClr val="bg1"/>
                </a:solidFill>
              </a:rPr>
              <a:t>), sayfanın kodlarını baştan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Çalıştırabiliriz (</a:t>
            </a:r>
            <a:r>
              <a:rPr lang="tr-TR" b="1" dirty="0" err="1" smtClean="0">
                <a:solidFill>
                  <a:schemeClr val="bg1"/>
                </a:solidFill>
              </a:rPr>
              <a:t>Restart</a:t>
            </a:r>
            <a:r>
              <a:rPr lang="tr-TR" b="1" dirty="0" smtClean="0">
                <a:solidFill>
                  <a:schemeClr val="bg1"/>
                </a:solidFill>
              </a:rPr>
              <a:t>) ya da bütün çıktı verileri silerek yeniden çalıştırabiliriz (</a:t>
            </a:r>
            <a:r>
              <a:rPr lang="tr-TR" b="1" dirty="0" err="1" smtClean="0">
                <a:solidFill>
                  <a:schemeClr val="bg1"/>
                </a:solidFill>
              </a:rPr>
              <a:t>Restart</a:t>
            </a:r>
            <a:r>
              <a:rPr lang="tr-TR" b="1" dirty="0" smtClean="0">
                <a:solidFill>
                  <a:schemeClr val="bg1"/>
                </a:solidFill>
              </a:rPr>
              <a:t> &amp; </a:t>
            </a:r>
            <a:r>
              <a:rPr lang="tr-TR" b="1" dirty="0" err="1" smtClean="0">
                <a:solidFill>
                  <a:schemeClr val="bg1"/>
                </a:solidFill>
              </a:rPr>
              <a:t>Clear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Output</a:t>
            </a:r>
            <a:r>
              <a:rPr lang="tr-TR" b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8" name="Grup 7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10" name="Dikdörtgen 9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1" name="Metin kutusu 10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9" name="Dikdörtgen 8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6705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b="1" dirty="0">
              <a:latin typeface="+mj-lt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0" y="6471642"/>
            <a:ext cx="5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+mj-lt"/>
              </a:rPr>
              <a:t>  Dr. M. Can İBAN    -  </a:t>
            </a:r>
            <a:r>
              <a:rPr lang="tr-TR" b="1" dirty="0" smtClean="0">
                <a:latin typeface="+mj-lt"/>
              </a:rPr>
              <a:t>Programlama / Veri Bilimi ve CBS</a:t>
            </a:r>
            <a:endParaRPr lang="tr-TR" b="1" dirty="0"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143485" y="6444734"/>
            <a:ext cx="604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Anaconda</a:t>
            </a:r>
            <a:r>
              <a:rPr lang="tr-TR" b="1" dirty="0" smtClean="0"/>
              <a:t> </a:t>
            </a:r>
            <a:r>
              <a:rPr lang="tr-TR" b="1" dirty="0" err="1" smtClean="0"/>
              <a:t>Navigator</a:t>
            </a:r>
            <a:r>
              <a:rPr lang="tr-TR" b="1" dirty="0" smtClean="0"/>
              <a:t> Kurulumu ve </a:t>
            </a:r>
            <a:r>
              <a:rPr lang="tr-TR" b="1" dirty="0" err="1" smtClean="0"/>
              <a:t>Jupyter</a:t>
            </a:r>
            <a:r>
              <a:rPr lang="tr-TR" b="1" dirty="0" smtClean="0"/>
              <a:t> Notebook Kullanımı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88640"/>
            <a:ext cx="8773495" cy="4104456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1593273" y="4516419"/>
            <a:ext cx="8739717" cy="1684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b="1" dirty="0" smtClean="0">
                <a:solidFill>
                  <a:srgbClr val="FF0000"/>
                </a:solidFill>
              </a:rPr>
              <a:t>İndirme adresi:</a:t>
            </a:r>
            <a:r>
              <a:rPr lang="tr-TR" b="1" dirty="0" smtClean="0">
                <a:solidFill>
                  <a:schemeClr val="bg1"/>
                </a:solidFill>
              </a:rPr>
              <a:t> </a:t>
            </a:r>
            <a:r>
              <a:rPr lang="tr-TR" b="1" u="sng" dirty="0" smtClean="0">
                <a:solidFill>
                  <a:schemeClr val="bg1"/>
                </a:solidFill>
                <a:hlinkClick r:id="rId3"/>
              </a:rPr>
              <a:t>https://www.anaconda.com/products/individual</a:t>
            </a:r>
            <a:endParaRPr lang="tr-TR" b="1" dirty="0" smtClean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İndirme sayfasında Microsoft Windows, </a:t>
            </a:r>
            <a:r>
              <a:rPr lang="tr-TR" b="1" dirty="0" err="1" smtClean="0">
                <a:solidFill>
                  <a:schemeClr val="bg1"/>
                </a:solidFill>
              </a:rPr>
              <a:t>MacOS</a:t>
            </a:r>
            <a:r>
              <a:rPr lang="tr-TR" b="1" dirty="0" smtClean="0">
                <a:solidFill>
                  <a:schemeClr val="bg1"/>
                </a:solidFill>
              </a:rPr>
              <a:t> ve Linux işletim sistemleri için farklı dağıtımlar ve Python sürümüne göre de iki farklı </a:t>
            </a:r>
            <a:r>
              <a:rPr lang="tr-TR" b="1" dirty="0" err="1" smtClean="0">
                <a:solidFill>
                  <a:schemeClr val="bg1"/>
                </a:solidFill>
              </a:rPr>
              <a:t>Anaconda</a:t>
            </a:r>
            <a:r>
              <a:rPr lang="tr-TR" b="1" dirty="0" smtClean="0">
                <a:solidFill>
                  <a:schemeClr val="bg1"/>
                </a:solidFill>
              </a:rPr>
              <a:t> sürümü göreceksiniz. Bilgisayarınıza ve projenize uygun olan linkten kurulum dosyasını bilgisayarınıza kurunuz.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86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b="1" dirty="0">
              <a:latin typeface="+mj-lt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0" y="6471642"/>
            <a:ext cx="5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+mj-lt"/>
              </a:rPr>
              <a:t>  Dr. M. Can İBAN    -  </a:t>
            </a:r>
            <a:r>
              <a:rPr lang="tr-TR" b="1" dirty="0" smtClean="0">
                <a:latin typeface="+mj-lt"/>
              </a:rPr>
              <a:t>Programlama / Veri Bilimi ve CBS</a:t>
            </a:r>
            <a:endParaRPr lang="tr-TR" b="1" dirty="0"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143485" y="6444734"/>
            <a:ext cx="604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Anaconda</a:t>
            </a:r>
            <a:r>
              <a:rPr lang="tr-TR" b="1" dirty="0" smtClean="0"/>
              <a:t> </a:t>
            </a:r>
            <a:r>
              <a:rPr lang="tr-TR" b="1" dirty="0" err="1" smtClean="0"/>
              <a:t>Navigator</a:t>
            </a:r>
            <a:r>
              <a:rPr lang="tr-TR" b="1" dirty="0" smtClean="0"/>
              <a:t> Kurulumu ve </a:t>
            </a:r>
            <a:r>
              <a:rPr lang="tr-TR" b="1" dirty="0" err="1" smtClean="0"/>
              <a:t>Jupyter</a:t>
            </a:r>
            <a:r>
              <a:rPr lang="tr-TR" b="1" dirty="0" smtClean="0"/>
              <a:t> Notebook Kullanımı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01" b="6509"/>
          <a:stretch/>
        </p:blipFill>
        <p:spPr>
          <a:xfrm>
            <a:off x="1057321" y="248125"/>
            <a:ext cx="4076328" cy="2448272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16231" r="8212" b="12340"/>
          <a:stretch/>
        </p:blipFill>
        <p:spPr>
          <a:xfrm>
            <a:off x="501315" y="3258716"/>
            <a:ext cx="5472609" cy="1800200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34" y="1440182"/>
            <a:ext cx="5854015" cy="324036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7485" y="27134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1. </a:t>
            </a:r>
            <a:r>
              <a:rPr lang="tr-TR" b="1" dirty="0" err="1" smtClean="0">
                <a:solidFill>
                  <a:schemeClr val="bg1"/>
                </a:solidFill>
              </a:rPr>
              <a:t>Download</a:t>
            </a:r>
            <a:r>
              <a:rPr lang="tr-TR" b="1" dirty="0" smtClean="0">
                <a:solidFill>
                  <a:schemeClr val="bg1"/>
                </a:solidFill>
              </a:rPr>
              <a:t> Butonu ile indirme sayfasına yönlendirileceksiniz.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62922" y="5187573"/>
            <a:ext cx="5707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2. Bilgisayarınızın işletim sistemine uygun paketi indiriniz.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032104" y="4818241"/>
            <a:ext cx="4747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3. İndirme işlemi otomatik olarak başlayacaktır. </a:t>
            </a: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b="1" dirty="0">
              <a:latin typeface="+mj-lt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0" y="6471642"/>
            <a:ext cx="5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+mj-lt"/>
              </a:rPr>
              <a:t>  Dr. M. Can İBAN    -  </a:t>
            </a:r>
            <a:r>
              <a:rPr lang="tr-TR" b="1" dirty="0" smtClean="0">
                <a:latin typeface="+mj-lt"/>
              </a:rPr>
              <a:t>Programlama / Veri Bilimi ve CBS</a:t>
            </a:r>
            <a:endParaRPr lang="tr-TR" b="1" dirty="0"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143485" y="6444734"/>
            <a:ext cx="604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Anaconda</a:t>
            </a:r>
            <a:r>
              <a:rPr lang="tr-TR" b="1" dirty="0" smtClean="0"/>
              <a:t> </a:t>
            </a:r>
            <a:r>
              <a:rPr lang="tr-TR" b="1" dirty="0" err="1" smtClean="0"/>
              <a:t>Navigator</a:t>
            </a:r>
            <a:r>
              <a:rPr lang="tr-TR" b="1" dirty="0" smtClean="0"/>
              <a:t> Kurulumu ve </a:t>
            </a:r>
            <a:r>
              <a:rPr lang="tr-TR" b="1" dirty="0" err="1" smtClean="0"/>
              <a:t>Jupyter</a:t>
            </a:r>
            <a:r>
              <a:rPr lang="tr-TR" b="1" dirty="0" smtClean="0"/>
              <a:t> Notebook Kullanımı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7485" y="27134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4. İndirilen dosyayı açtığınızda kurulum ekranı belirecektir.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15930" y="5897217"/>
            <a:ext cx="335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5. Sözleşmeyi kabul edin (I </a:t>
            </a:r>
            <a:r>
              <a:rPr lang="tr-TR" b="1" dirty="0" err="1" smtClean="0">
                <a:solidFill>
                  <a:schemeClr val="bg1"/>
                </a:solidFill>
              </a:rPr>
              <a:t>agree</a:t>
            </a:r>
            <a:r>
              <a:rPr lang="tr-TR" b="1" dirty="0" smtClean="0">
                <a:solidFill>
                  <a:schemeClr val="bg1"/>
                </a:solidFill>
              </a:rPr>
              <a:t>)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6528048" y="4512369"/>
            <a:ext cx="540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6. </a:t>
            </a:r>
            <a:r>
              <a:rPr lang="tr-TR" b="1" dirty="0" err="1" smtClean="0">
                <a:solidFill>
                  <a:schemeClr val="bg1"/>
                </a:solidFill>
              </a:rPr>
              <a:t>Just</a:t>
            </a:r>
            <a:r>
              <a:rPr lang="tr-TR" b="1" dirty="0" smtClean="0">
                <a:solidFill>
                  <a:schemeClr val="bg1"/>
                </a:solidFill>
              </a:rPr>
              <a:t> me seçeneğini işaretleyip </a:t>
            </a:r>
            <a:r>
              <a:rPr lang="tr-TR" b="1" dirty="0" err="1" smtClean="0">
                <a:solidFill>
                  <a:schemeClr val="bg1"/>
                </a:solidFill>
              </a:rPr>
              <a:t>Next</a:t>
            </a:r>
            <a:r>
              <a:rPr lang="tr-TR" b="1" dirty="0" smtClean="0">
                <a:solidFill>
                  <a:schemeClr val="bg1"/>
                </a:solidFill>
              </a:rPr>
              <a:t> butonuna basın. 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11" name="Resim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7" r="13264"/>
          <a:stretch/>
        </p:blipFill>
        <p:spPr>
          <a:xfrm>
            <a:off x="509877" y="63648"/>
            <a:ext cx="5328592" cy="2614354"/>
          </a:xfrm>
          <a:prstGeom prst="rect">
            <a:avLst/>
          </a:prstGeom>
        </p:spPr>
      </p:pic>
      <p:pic>
        <p:nvPicPr>
          <p:cNvPr id="12" name="Resim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r="12500"/>
          <a:stretch/>
        </p:blipFill>
        <p:spPr>
          <a:xfrm>
            <a:off x="899241" y="3064341"/>
            <a:ext cx="4392488" cy="2667837"/>
          </a:xfrm>
          <a:prstGeom prst="rect">
            <a:avLst/>
          </a:prstGeom>
        </p:spPr>
      </p:pic>
      <p:pic>
        <p:nvPicPr>
          <p:cNvPr id="13" name="Resim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6" r="12973"/>
          <a:stretch/>
        </p:blipFill>
        <p:spPr>
          <a:xfrm>
            <a:off x="6827482" y="1356048"/>
            <a:ext cx="4680520" cy="30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b="1" dirty="0">
              <a:latin typeface="+mj-lt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0" y="6471642"/>
            <a:ext cx="5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+mj-lt"/>
              </a:rPr>
              <a:t>  Dr. M. Can İBAN    -  </a:t>
            </a:r>
            <a:r>
              <a:rPr lang="tr-TR" b="1" dirty="0" smtClean="0">
                <a:latin typeface="+mj-lt"/>
              </a:rPr>
              <a:t>Programlama / Veri Bilimi ve CBS</a:t>
            </a:r>
            <a:endParaRPr lang="tr-TR" b="1" dirty="0"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143485" y="6444734"/>
            <a:ext cx="604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Anaconda</a:t>
            </a:r>
            <a:r>
              <a:rPr lang="tr-TR" b="1" dirty="0" smtClean="0"/>
              <a:t> </a:t>
            </a:r>
            <a:r>
              <a:rPr lang="tr-TR" b="1" dirty="0" err="1" smtClean="0"/>
              <a:t>Navigator</a:t>
            </a:r>
            <a:r>
              <a:rPr lang="tr-TR" b="1" dirty="0" smtClean="0"/>
              <a:t> Kurulumu ve </a:t>
            </a:r>
            <a:r>
              <a:rPr lang="tr-TR" b="1" dirty="0" err="1" smtClean="0"/>
              <a:t>Jupyter</a:t>
            </a:r>
            <a:r>
              <a:rPr lang="tr-TR" b="1" dirty="0" smtClean="0"/>
              <a:t> Notebook Kullanımı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15930" y="3138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7. </a:t>
            </a:r>
            <a:r>
              <a:rPr lang="tr-TR" b="1" dirty="0">
                <a:solidFill>
                  <a:schemeClr val="bg1"/>
                </a:solidFill>
              </a:rPr>
              <a:t>Bu adımda yalnızca “</a:t>
            </a:r>
            <a:r>
              <a:rPr lang="tr-TR" b="1" dirty="0" err="1">
                <a:solidFill>
                  <a:schemeClr val="bg1"/>
                </a:solidFill>
              </a:rPr>
              <a:t>Register</a:t>
            </a:r>
            <a:r>
              <a:rPr lang="tr-TR" b="1" dirty="0">
                <a:solidFill>
                  <a:schemeClr val="bg1"/>
                </a:solidFill>
              </a:rPr>
              <a:t> Anaconda3 as </a:t>
            </a:r>
            <a:r>
              <a:rPr lang="tr-TR" b="1" dirty="0" err="1">
                <a:solidFill>
                  <a:schemeClr val="bg1"/>
                </a:solidFill>
              </a:rPr>
              <a:t>my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default</a:t>
            </a:r>
            <a:r>
              <a:rPr lang="tr-TR" b="1" dirty="0">
                <a:solidFill>
                  <a:schemeClr val="bg1"/>
                </a:solidFill>
              </a:rPr>
              <a:t> Python 3.8” seçeneği işaretlenir ve kuruluma devam edilir</a:t>
            </a:r>
            <a:r>
              <a:rPr lang="tr-TR" b="1" dirty="0" smtClean="0">
                <a:solidFill>
                  <a:schemeClr val="bg1"/>
                </a:solidFill>
              </a:rPr>
              <a:t>.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808990" y="5908891"/>
            <a:ext cx="4165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8. Yüklemenin tamamlanmasını bekleyin.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6983040" y="2657742"/>
            <a:ext cx="5328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9. Bu haldeyken yükleme tamamlanmıştır.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 Bilgisayarınızın Başlat menüsünden «</a:t>
            </a:r>
            <a:r>
              <a:rPr lang="tr-TR" b="1" dirty="0" err="1" smtClean="0">
                <a:solidFill>
                  <a:schemeClr val="bg1"/>
                </a:solidFill>
              </a:rPr>
              <a:t>Anaconda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Navigator</a:t>
            </a:r>
            <a:r>
              <a:rPr lang="tr-TR" b="1" dirty="0" smtClean="0">
                <a:solidFill>
                  <a:schemeClr val="bg1"/>
                </a:solidFill>
              </a:rPr>
              <a:t>» programını şimdi çalıştırabilirsiniz. 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14" name="Resim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13265"/>
          <a:stretch/>
        </p:blipFill>
        <p:spPr>
          <a:xfrm>
            <a:off x="335360" y="98425"/>
            <a:ext cx="5400600" cy="3023063"/>
          </a:xfrm>
          <a:prstGeom prst="rect">
            <a:avLst/>
          </a:prstGeom>
        </p:spPr>
      </p:pic>
      <p:pic>
        <p:nvPicPr>
          <p:cNvPr id="15" name="Resim 1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r="14256"/>
          <a:stretch/>
        </p:blipFill>
        <p:spPr>
          <a:xfrm>
            <a:off x="1127448" y="3722113"/>
            <a:ext cx="3528392" cy="2084399"/>
          </a:xfrm>
          <a:prstGeom prst="rect">
            <a:avLst/>
          </a:prstGeom>
        </p:spPr>
      </p:pic>
      <p:pic>
        <p:nvPicPr>
          <p:cNvPr id="16" name="Resim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r="12860"/>
          <a:stretch/>
        </p:blipFill>
        <p:spPr>
          <a:xfrm>
            <a:off x="7248128" y="98425"/>
            <a:ext cx="4165062" cy="2466479"/>
          </a:xfrm>
          <a:prstGeom prst="rect">
            <a:avLst/>
          </a:prstGeom>
        </p:spPr>
      </p:pic>
      <p:pic>
        <p:nvPicPr>
          <p:cNvPr id="17" name="Resim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72" y="3739806"/>
            <a:ext cx="3916518" cy="22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b="1" dirty="0">
              <a:latin typeface="+mj-lt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0" y="6471642"/>
            <a:ext cx="5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+mj-lt"/>
              </a:rPr>
              <a:t>  Dr. M. Can İBAN    -  </a:t>
            </a:r>
            <a:r>
              <a:rPr lang="tr-TR" b="1" dirty="0" smtClean="0">
                <a:latin typeface="+mj-lt"/>
              </a:rPr>
              <a:t>Programlama / Veri Bilimi ve CBS</a:t>
            </a:r>
            <a:endParaRPr lang="tr-TR" b="1" dirty="0"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143485" y="6444734"/>
            <a:ext cx="604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Anaconda</a:t>
            </a:r>
            <a:r>
              <a:rPr lang="tr-TR" b="1" dirty="0" smtClean="0"/>
              <a:t> </a:t>
            </a:r>
            <a:r>
              <a:rPr lang="tr-TR" b="1" dirty="0" err="1" smtClean="0"/>
              <a:t>Navigator</a:t>
            </a:r>
            <a:r>
              <a:rPr lang="tr-TR" b="1" dirty="0" smtClean="0"/>
              <a:t> Kurulumu ve </a:t>
            </a:r>
            <a:r>
              <a:rPr lang="tr-TR" b="1" dirty="0" err="1" smtClean="0"/>
              <a:t>Jupyter</a:t>
            </a:r>
            <a:r>
              <a:rPr lang="tr-TR" b="1" dirty="0" smtClean="0"/>
              <a:t> Notebook Kullanımı</a:t>
            </a:r>
            <a:endParaRPr lang="tr-TR" dirty="0"/>
          </a:p>
        </p:txBody>
      </p:sp>
      <p:pic>
        <p:nvPicPr>
          <p:cNvPr id="12" name="Resim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13" y="202271"/>
            <a:ext cx="9925623" cy="4378858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574190" y="4721185"/>
            <a:ext cx="11017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solidFill>
                  <a:srgbClr val="7030A0"/>
                </a:solidFill>
              </a:rPr>
              <a:t>Anaconda</a:t>
            </a:r>
            <a:r>
              <a:rPr lang="tr-TR" sz="2000" b="1" dirty="0" smtClean="0">
                <a:solidFill>
                  <a:srgbClr val="7030A0"/>
                </a:solidFill>
              </a:rPr>
              <a:t> </a:t>
            </a:r>
            <a:r>
              <a:rPr lang="tr-TR" sz="2000" b="1" dirty="0" err="1" smtClean="0">
                <a:solidFill>
                  <a:srgbClr val="7030A0"/>
                </a:solidFill>
              </a:rPr>
              <a:t>Navigator</a:t>
            </a:r>
            <a:r>
              <a:rPr lang="tr-TR" sz="2000" b="1" dirty="0" smtClean="0">
                <a:solidFill>
                  <a:schemeClr val="bg1"/>
                </a:solidFill>
              </a:rPr>
              <a:t>, tek başına bir Python </a:t>
            </a:r>
            <a:r>
              <a:rPr lang="tr-TR" sz="2000" b="1" dirty="0">
                <a:solidFill>
                  <a:schemeClr val="bg1"/>
                </a:solidFill>
              </a:rPr>
              <a:t>editörü veya geliştirme ortamı </a:t>
            </a:r>
            <a:r>
              <a:rPr lang="tr-TR" sz="2000" b="1" dirty="0" smtClean="0">
                <a:solidFill>
                  <a:schemeClr val="bg1"/>
                </a:solidFill>
              </a:rPr>
              <a:t>değildir</a:t>
            </a:r>
            <a:r>
              <a:rPr lang="tr-TR" sz="2000" b="1" dirty="0">
                <a:solidFill>
                  <a:schemeClr val="bg1"/>
                </a:solidFill>
              </a:rPr>
              <a:t>.</a:t>
            </a:r>
            <a:r>
              <a:rPr lang="tr-TR" sz="2000" b="1" dirty="0" smtClean="0">
                <a:solidFill>
                  <a:schemeClr val="bg1"/>
                </a:solidFill>
              </a:rPr>
              <a:t> </a:t>
            </a:r>
            <a:r>
              <a:rPr lang="tr-TR" sz="2000" b="1" dirty="0" err="1" smtClean="0">
                <a:solidFill>
                  <a:schemeClr val="bg1"/>
                </a:solidFill>
              </a:rPr>
              <a:t>Anaconda</a:t>
            </a:r>
            <a:r>
              <a:rPr lang="tr-TR" sz="2000" b="1" dirty="0" smtClean="0">
                <a:solidFill>
                  <a:schemeClr val="bg1"/>
                </a:solidFill>
              </a:rPr>
              <a:t> </a:t>
            </a:r>
            <a:r>
              <a:rPr lang="tr-TR" sz="2000" b="1" dirty="0" err="1" smtClean="0">
                <a:solidFill>
                  <a:schemeClr val="bg1"/>
                </a:solidFill>
              </a:rPr>
              <a:t>Navigator</a:t>
            </a:r>
            <a:r>
              <a:rPr lang="tr-TR" sz="2000" b="1" dirty="0" smtClean="0">
                <a:solidFill>
                  <a:schemeClr val="bg1"/>
                </a:solidFill>
              </a:rPr>
              <a:t> </a:t>
            </a:r>
            <a:r>
              <a:rPr lang="tr-TR" sz="2000" b="1" dirty="0">
                <a:solidFill>
                  <a:schemeClr val="bg1"/>
                </a:solidFill>
              </a:rPr>
              <a:t>bizlere çeşitli Python editörleri sunar. Bunlar; </a:t>
            </a:r>
            <a:r>
              <a:rPr lang="tr-TR" sz="2000" b="1" dirty="0" err="1" smtClean="0">
                <a:solidFill>
                  <a:srgbClr val="C00000"/>
                </a:solidFill>
              </a:rPr>
              <a:t>JupyterLab</a:t>
            </a:r>
            <a:r>
              <a:rPr lang="tr-TR" sz="2000" b="1" dirty="0" smtClean="0">
                <a:solidFill>
                  <a:schemeClr val="bg1"/>
                </a:solidFill>
              </a:rPr>
              <a:t>, </a:t>
            </a:r>
            <a:r>
              <a:rPr lang="tr-TR" sz="2000" b="1" dirty="0" err="1" smtClean="0">
                <a:solidFill>
                  <a:srgbClr val="0070C0"/>
                </a:solidFill>
              </a:rPr>
              <a:t>Jupyter</a:t>
            </a:r>
            <a:r>
              <a:rPr lang="tr-TR" sz="2000" b="1" dirty="0" smtClean="0">
                <a:solidFill>
                  <a:srgbClr val="0070C0"/>
                </a:solidFill>
              </a:rPr>
              <a:t> Notebook</a:t>
            </a:r>
            <a:r>
              <a:rPr lang="tr-TR" sz="2000" b="1" dirty="0" smtClean="0">
                <a:solidFill>
                  <a:schemeClr val="bg1"/>
                </a:solidFill>
              </a:rPr>
              <a:t>, </a:t>
            </a:r>
            <a:r>
              <a:rPr lang="tr-TR" sz="20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tr-TR" sz="2000" b="1" dirty="0" err="1" smtClean="0">
                <a:solidFill>
                  <a:schemeClr val="accent6">
                    <a:lumMod val="75000"/>
                  </a:schemeClr>
                </a:solidFill>
              </a:rPr>
              <a:t>pyder</a:t>
            </a:r>
            <a:r>
              <a:rPr lang="tr-TR" sz="2000" b="1" dirty="0" smtClean="0">
                <a:solidFill>
                  <a:schemeClr val="bg1"/>
                </a:solidFill>
              </a:rPr>
              <a:t> gibi editörlerdir. </a:t>
            </a:r>
            <a:r>
              <a:rPr lang="tr-TR" sz="2000" b="1" dirty="0" err="1" smtClean="0">
                <a:solidFill>
                  <a:schemeClr val="bg1"/>
                </a:solidFill>
              </a:rPr>
              <a:t>Jupyter</a:t>
            </a:r>
            <a:r>
              <a:rPr lang="tr-TR" sz="2000" b="1" dirty="0" smtClean="0">
                <a:solidFill>
                  <a:schemeClr val="bg1"/>
                </a:solidFill>
              </a:rPr>
              <a:t> Notebook geliştirme ortamını kullanmayı tercih edeceğiz. </a:t>
            </a:r>
            <a:r>
              <a:rPr lang="tr-TR" sz="2000" b="1" dirty="0" err="1" smtClean="0">
                <a:solidFill>
                  <a:schemeClr val="bg1"/>
                </a:solidFill>
              </a:rPr>
              <a:t>Jupyter</a:t>
            </a:r>
            <a:r>
              <a:rPr lang="tr-TR" sz="2000" b="1" dirty="0" smtClean="0">
                <a:solidFill>
                  <a:schemeClr val="bg1"/>
                </a:solidFill>
              </a:rPr>
              <a:t> Notebook sayesinde, kodlarımızı sanki bir deftere not alırmış gibi saklama şansına sahibiz. Kodlarımızı ve kodlarımıza ilişkin açıklama metinlerini, grafikleri, görselleri bir bütünlük içerisinde takip etmemizi kolaylaştıracaktır. 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91344" y="980728"/>
            <a:ext cx="6480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430101"/>
            <a:ext cx="2720752" cy="1509167"/>
          </a:xfrm>
          <a:prstGeom prst="rect">
            <a:avLst/>
          </a:prstGeom>
        </p:spPr>
      </p:pic>
      <p:pic>
        <p:nvPicPr>
          <p:cNvPr id="1028" name="Picture 4" descr="PyDev-logo.png — Quinta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552" y="3006315"/>
            <a:ext cx="2803344" cy="1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PyCharm is Becoming Important for Every Python Programmer? - WebPrecio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5" y="2307662"/>
            <a:ext cx="2556049" cy="13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omodo IDE 11.1.0.91033 Crack FREE Download – Mac Softwar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958" y="430101"/>
            <a:ext cx="21050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INJA-IDE (@ninja_ide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3332680"/>
            <a:ext cx="1979985" cy="197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ric Python IDE Available to Install via Snap in Ubuntu | | Open Source  Society Mal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9" y="3775186"/>
            <a:ext cx="2333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tom IDE menu bar invisibe on Ubuntu 18.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39" y="4468895"/>
            <a:ext cx="2700065" cy="168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4056112" y="1573467"/>
            <a:ext cx="48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chemeClr val="bg1"/>
                </a:solidFill>
              </a:rPr>
              <a:t>Anaconda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Navigator’ın</a:t>
            </a:r>
            <a:r>
              <a:rPr lang="tr-TR" b="1" dirty="0" smtClean="0">
                <a:solidFill>
                  <a:schemeClr val="bg1"/>
                </a:solidFill>
              </a:rPr>
              <a:t> sundukları dışında web ortamında oldukça fazla açık kaynak kodlu ve ücretsiz bütünleşik geliştirme ortamı indirebilirsiniz. 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11" name="Grup 10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18" name="Dikdörtgen 17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9" name="Metin kutusu 18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20" name="Dikdörtgen 19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52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620688"/>
            <a:ext cx="8280920" cy="374441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335360" y="4735995"/>
            <a:ext cx="117126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1"/>
                </a:solidFill>
              </a:rPr>
              <a:t>Anaconda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Navigator</a:t>
            </a:r>
            <a:r>
              <a:rPr lang="tr-TR" b="1" dirty="0" smtClean="0">
                <a:solidFill>
                  <a:schemeClr val="bg1"/>
                </a:solidFill>
              </a:rPr>
              <a:t> programında </a:t>
            </a:r>
            <a:r>
              <a:rPr lang="tr-TR" b="1" dirty="0" err="1" smtClean="0">
                <a:solidFill>
                  <a:srgbClr val="0070C0"/>
                </a:solidFill>
              </a:rPr>
              <a:t>Environments</a:t>
            </a:r>
            <a:r>
              <a:rPr lang="tr-TR" b="1" dirty="0" smtClean="0">
                <a:solidFill>
                  <a:schemeClr val="bg1"/>
                </a:solidFill>
              </a:rPr>
              <a:t> (ortamlar) sekmesini tıkladığımızda, </a:t>
            </a:r>
            <a:r>
              <a:rPr lang="tr-TR" b="1" dirty="0" err="1" smtClean="0">
                <a:solidFill>
                  <a:schemeClr val="bg1"/>
                </a:solidFill>
              </a:rPr>
              <a:t>Anaconda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Navigator</a:t>
            </a:r>
            <a:r>
              <a:rPr lang="tr-TR" b="1" dirty="0" smtClean="0">
                <a:solidFill>
                  <a:schemeClr val="bg1"/>
                </a:solidFill>
              </a:rPr>
              <a:t> yüklendiğinde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otomatik olarak birlikte gelen </a:t>
            </a:r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Python kütüphane ve modüllerini </a:t>
            </a:r>
            <a:r>
              <a:rPr lang="tr-TR" b="1" dirty="0" smtClean="0">
                <a:solidFill>
                  <a:schemeClr val="bg1"/>
                </a:solidFill>
              </a:rPr>
              <a:t>görebilmekteyiz. Kurulumla birlikte gelen </a:t>
            </a:r>
            <a:r>
              <a:rPr lang="tr-TR" b="1" dirty="0" err="1" smtClean="0">
                <a:solidFill>
                  <a:schemeClr val="bg1"/>
                </a:solidFill>
              </a:rPr>
              <a:t>base</a:t>
            </a:r>
            <a:r>
              <a:rPr lang="tr-TR" b="1" dirty="0" smtClean="0">
                <a:solidFill>
                  <a:schemeClr val="bg1"/>
                </a:solidFill>
              </a:rPr>
              <a:t> ismindeki 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ortamı kullanabileceğimiz gibi, kendi ortamımızı oluşturarak kullanmayı arzu ettiğimiz kütüphaneleri yükleyebilir, kullanmayı arzu etmediğimiz kütüphaneleri de kapsam dışına çıkararak hız kazabiliriz. 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sz="1400" dirty="0"/>
          </a:p>
        </p:txBody>
      </p:sp>
      <p:cxnSp>
        <p:nvCxnSpPr>
          <p:cNvPr id="5" name="Düz Ok Bağlayıcısı 4"/>
          <p:cNvCxnSpPr/>
          <p:nvPr/>
        </p:nvCxnSpPr>
        <p:spPr>
          <a:xfrm>
            <a:off x="983432" y="1412776"/>
            <a:ext cx="6480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up 8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10" name="Grup 9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12" name="Dikdörtgen 11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3" name="Metin kutusu 12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11" name="Dikdörtgen 10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1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91774"/>
            <a:ext cx="9217024" cy="474939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614604" y="5395883"/>
            <a:ext cx="900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Environment sekmesindeyken, okla gösterilen </a:t>
            </a:r>
            <a:r>
              <a:rPr lang="tr-TR" b="1" dirty="0" err="1" smtClean="0">
                <a:solidFill>
                  <a:srgbClr val="0070C0"/>
                </a:solidFill>
              </a:rPr>
              <a:t>Create</a:t>
            </a:r>
            <a:r>
              <a:rPr lang="tr-TR" b="1" dirty="0" smtClean="0">
                <a:solidFill>
                  <a:schemeClr val="bg1"/>
                </a:solidFill>
              </a:rPr>
              <a:t> butonuna basarak </a:t>
            </a:r>
            <a:r>
              <a:rPr lang="tr-TR" b="1" u="sng" dirty="0" smtClean="0">
                <a:solidFill>
                  <a:schemeClr val="bg1"/>
                </a:solidFill>
              </a:rPr>
              <a:t>kendi ortamımızı </a:t>
            </a:r>
            <a:r>
              <a:rPr lang="tr-TR" b="1" dirty="0" smtClean="0">
                <a:solidFill>
                  <a:schemeClr val="bg1"/>
                </a:solidFill>
              </a:rPr>
              <a:t>oluşturabilir, daha sonra dilediğimiz kütüphaneleri listeden seçip yükleyebiliriz. </a:t>
            </a:r>
            <a:endParaRPr lang="tr-TR" b="1" dirty="0">
              <a:solidFill>
                <a:schemeClr val="bg1"/>
              </a:solidFill>
            </a:endParaRPr>
          </a:p>
        </p:txBody>
      </p:sp>
      <p:cxnSp>
        <p:nvCxnSpPr>
          <p:cNvPr id="5" name="Düz Ok Bağlayıcısı 4"/>
          <p:cNvCxnSpPr/>
          <p:nvPr/>
        </p:nvCxnSpPr>
        <p:spPr>
          <a:xfrm>
            <a:off x="1609917" y="4725144"/>
            <a:ext cx="6480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up 8"/>
          <p:cNvGrpSpPr/>
          <p:nvPr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grpSp>
          <p:nvGrpSpPr>
            <p:cNvPr id="10" name="Grup 9"/>
            <p:cNvGrpSpPr/>
            <p:nvPr/>
          </p:nvGrpSpPr>
          <p:grpSpPr>
            <a:xfrm>
              <a:off x="0" y="6400800"/>
              <a:ext cx="12192000" cy="457200"/>
              <a:chOff x="0" y="6400800"/>
              <a:chExt cx="12192000" cy="457200"/>
            </a:xfrm>
          </p:grpSpPr>
          <p:sp>
            <p:nvSpPr>
              <p:cNvPr id="12" name="Dikdörtgen 11"/>
              <p:cNvSpPr/>
              <p:nvPr/>
            </p:nvSpPr>
            <p:spPr>
              <a:xfrm>
                <a:off x="0" y="6400800"/>
                <a:ext cx="12192000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tr-TR" b="1" dirty="0">
                  <a:latin typeface="+mj-lt"/>
                </a:endParaRPr>
              </a:p>
            </p:txBody>
          </p:sp>
          <p:sp>
            <p:nvSpPr>
              <p:cNvPr id="13" name="Metin kutusu 12"/>
              <p:cNvSpPr txBox="1"/>
              <p:nvPr/>
            </p:nvSpPr>
            <p:spPr>
              <a:xfrm>
                <a:off x="0" y="6471642"/>
                <a:ext cx="5447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>
                    <a:latin typeface="+mj-lt"/>
                  </a:rPr>
                  <a:t>  Dr. M. Can İBAN    -  </a:t>
                </a:r>
                <a:r>
                  <a:rPr lang="tr-TR" b="1" dirty="0" smtClean="0">
                    <a:latin typeface="+mj-lt"/>
                  </a:rPr>
                  <a:t>Programlama / Veri Bilimi ve CBS</a:t>
                </a:r>
                <a:endParaRPr lang="tr-TR" b="1" dirty="0">
                  <a:latin typeface="+mj-lt"/>
                </a:endParaRPr>
              </a:p>
            </p:txBody>
          </p:sp>
        </p:grpSp>
        <p:sp>
          <p:nvSpPr>
            <p:cNvPr id="11" name="Dikdörtgen 10"/>
            <p:cNvSpPr/>
            <p:nvPr/>
          </p:nvSpPr>
          <p:spPr>
            <a:xfrm>
              <a:off x="6143485" y="6444734"/>
              <a:ext cx="604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 err="1" smtClean="0"/>
                <a:t>Anaconda</a:t>
              </a:r>
              <a:r>
                <a:rPr lang="tr-TR" b="1" dirty="0" smtClean="0"/>
                <a:t> </a:t>
              </a:r>
              <a:r>
                <a:rPr lang="tr-TR" b="1" dirty="0" err="1" smtClean="0"/>
                <a:t>Navigator</a:t>
              </a:r>
              <a:r>
                <a:rPr lang="tr-TR" b="1" dirty="0" smtClean="0"/>
                <a:t> Kurulumu ve </a:t>
              </a:r>
              <a:r>
                <a:rPr lang="tr-TR" b="1" dirty="0" err="1" smtClean="0"/>
                <a:t>Jupyter</a:t>
              </a:r>
              <a:r>
                <a:rPr lang="tr-TR" b="1" dirty="0" smtClean="0"/>
                <a:t> Notebook Kullanımı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5099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971</Words>
  <Application>Microsoft Office PowerPoint</Application>
  <PresentationFormat>Geniş ekran</PresentationFormat>
  <Paragraphs>76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0" baseType="lpstr">
      <vt:lpstr>Arial</vt:lpstr>
      <vt:lpstr>Calibri</vt:lpstr>
      <vt:lpstr>Ofis Teması</vt:lpstr>
      <vt:lpstr>Anaconda Navigator Kurulumu Jupyter Notebook Kullanımı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safakbozduman</dc:creator>
  <cp:lastModifiedBy>can iban</cp:lastModifiedBy>
  <cp:revision>31</cp:revision>
  <dcterms:created xsi:type="dcterms:W3CDTF">2020-10-01T06:42:33Z</dcterms:created>
  <dcterms:modified xsi:type="dcterms:W3CDTF">2020-10-03T21:27:12Z</dcterms:modified>
</cp:coreProperties>
</file>