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15"/>
  </p:notesMasterIdLst>
  <p:handoutMasterIdLst>
    <p:handoutMasterId r:id="rId16"/>
  </p:handoutMasterIdLst>
  <p:sldIdLst>
    <p:sldId id="290" r:id="rId5"/>
    <p:sldId id="291" r:id="rId6"/>
    <p:sldId id="294" r:id="rId7"/>
    <p:sldId id="295" r:id="rId8"/>
    <p:sldId id="296" r:id="rId9"/>
    <p:sldId id="297" r:id="rId10"/>
    <p:sldId id="298" r:id="rId11"/>
    <p:sldId id="299" r:id="rId12"/>
    <p:sldId id="300" r:id="rId13"/>
    <p:sldId id="289"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602" autoAdjust="0"/>
  </p:normalViewPr>
  <p:slideViewPr>
    <p:cSldViewPr snapToGrid="0">
      <p:cViewPr varScale="1">
        <p:scale>
          <a:sx n="88" d="100"/>
          <a:sy n="88" d="100"/>
        </p:scale>
        <p:origin x="494" y="62"/>
      </p:cViewPr>
      <p:guideLst/>
    </p:cSldViewPr>
  </p:slideViewPr>
  <p:notesTextViewPr>
    <p:cViewPr>
      <p:scale>
        <a:sx n="3" d="2"/>
        <a:sy n="3" d="2"/>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EE95FC5-CD6B-4A50-9262-DC414E16C3EA}">
      <dgm:prSet custT="1"/>
      <dgm:spPr>
        <a:solidFill>
          <a:schemeClr val="bg1"/>
        </a:solidFill>
        <a:ln>
          <a:solidFill>
            <a:schemeClr val="bg2">
              <a:lumMod val="75000"/>
            </a:schemeClr>
          </a:solidFill>
        </a:ln>
      </dgm:spPr>
      <dgm:t>
        <a:bodyPr lIns="72000" rIns="72000"/>
        <a:lstStyle/>
        <a:p>
          <a:r>
            <a:rPr lang="en-US" sz="2100" b="1" dirty="0" smtClean="0">
              <a:solidFill>
                <a:schemeClr val="accent1">
                  <a:lumMod val="75000"/>
                </a:schemeClr>
              </a:solidFill>
            </a:rPr>
            <a:t>Chapter </a:t>
          </a:r>
          <a:r>
            <a:rPr lang="en-US" sz="2100" b="1" dirty="0">
              <a:solidFill>
                <a:schemeClr val="accent1">
                  <a:lumMod val="75000"/>
                </a:schemeClr>
              </a:solidFill>
            </a:rPr>
            <a:t>1</a:t>
          </a:r>
          <a:r>
            <a:rPr lang="ru-RU" sz="2100" b="1" dirty="0">
              <a:solidFill>
                <a:schemeClr val="accent1">
                  <a:lumMod val="75000"/>
                </a:schemeClr>
              </a:solidFill>
            </a:rPr>
            <a:t>.</a:t>
          </a:r>
          <a:endParaRPr lang="en-US" sz="2100" b="1" dirty="0">
            <a:solidFill>
              <a:schemeClr val="accent1">
                <a:lumMod val="75000"/>
              </a:schemeClr>
            </a:solidFill>
          </a:endParaRPr>
        </a:p>
        <a:p>
          <a:r>
            <a:rPr lang="en-US" sz="2100" b="1" dirty="0" smtClean="0">
              <a:solidFill>
                <a:schemeClr val="accent1">
                  <a:lumMod val="75000"/>
                </a:schemeClr>
              </a:solidFill>
            </a:rPr>
            <a:t>SDLC</a:t>
          </a:r>
          <a:endParaRPr lang="en-US" sz="1800" dirty="0">
            <a:solidFill>
              <a:schemeClr val="bg2">
                <a:lumMod val="50000"/>
              </a:schemeClr>
            </a:solidFill>
          </a:endParaRP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endParaRPr lang="en-US"/>
        </a:p>
      </dgm:t>
    </dgm:pt>
    <dgm:pt modelId="{F05611F0-8256-4954-B6CB-ED6B4F2DD39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Chapter </a:t>
          </a:r>
          <a:r>
            <a:rPr lang="en-US" sz="2100" b="1" kern="1200" dirty="0">
              <a:solidFill>
                <a:schemeClr val="accent1">
                  <a:lumMod val="75000"/>
                </a:schemeClr>
              </a:solidFill>
              <a:latin typeface="Garamond" panose="02020404030301010803"/>
              <a:ea typeface="+mn-ea"/>
              <a:cs typeface="+mn-cs"/>
            </a:rPr>
            <a:t>2.</a:t>
          </a:r>
        </a:p>
        <a:p>
          <a:pPr marL="0" lvl="0" algn="ctr" defTabSz="10223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Waterfall Model</a:t>
          </a:r>
          <a:endParaRPr lang="en-US" sz="1800" kern="1200" dirty="0">
            <a:solidFill>
              <a:schemeClr val="bg2">
                <a:lumMod val="50000"/>
              </a:schemeClr>
            </a:solidFill>
          </a:endParaRP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endParaRPr lang="en-US"/>
        </a:p>
      </dgm:t>
    </dgm:pt>
    <dgm:pt modelId="{22625139-F93A-4F3F-A7AA-4923A01AEDF3}">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Chapter </a:t>
          </a:r>
          <a:r>
            <a:rPr lang="en-US" sz="2100" b="1" kern="1200" dirty="0">
              <a:solidFill>
                <a:schemeClr val="accent1">
                  <a:lumMod val="75000"/>
                </a:schemeClr>
              </a:solidFill>
              <a:latin typeface="Garamond" panose="02020404030301010803"/>
              <a:ea typeface="+mn-ea"/>
              <a:cs typeface="+mn-cs"/>
            </a:rPr>
            <a:t>3.</a:t>
          </a:r>
        </a:p>
        <a:p>
          <a:pPr marL="0" lvl="0" algn="ctr" defTabSz="10223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Iterative Model</a:t>
          </a:r>
          <a:endParaRPr lang="en-US" sz="1800" kern="1200" dirty="0">
            <a:solidFill>
              <a:schemeClr val="bg2">
                <a:lumMod val="50000"/>
              </a:schemeClr>
            </a:solidFill>
          </a:endParaRP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endParaRPr lang="en-US"/>
        </a:p>
      </dgm:t>
    </dgm:pt>
    <dgm:pt modelId="{140952D0-0E1D-4F48-9F16-53581487CFA0}">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Chapter </a:t>
          </a:r>
          <a:r>
            <a:rPr lang="en-US" sz="2100" b="1" kern="1200" dirty="0">
              <a:solidFill>
                <a:schemeClr val="accent1">
                  <a:lumMod val="75000"/>
                </a:schemeClr>
              </a:solidFill>
              <a:latin typeface="Garamond" panose="02020404030301010803"/>
              <a:ea typeface="+mn-ea"/>
              <a:cs typeface="+mn-cs"/>
            </a:rPr>
            <a:t>4.</a:t>
          </a:r>
        </a:p>
        <a:p>
          <a:pPr marL="0" lvl="0" algn="ctr" defTabSz="10223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Spiral Model</a:t>
          </a:r>
          <a:endParaRPr lang="en-US" sz="1800" kern="1200" dirty="0">
            <a:solidFill>
              <a:schemeClr val="bg2">
                <a:lumMod val="50000"/>
              </a:schemeClr>
            </a:solidFill>
          </a:endParaRPr>
        </a:p>
      </dgm:t>
    </dgm:pt>
    <dgm:pt modelId="{790C446F-6917-41E7-BE01-7AFE2676D505}" type="parTrans" cxnId="{B07163E8-ADEC-492A-8F07-7E5786AB23AE}">
      <dgm:prSet/>
      <dgm:spPr/>
      <dgm:t>
        <a:bodyPr/>
        <a:lstStyle/>
        <a:p>
          <a:endParaRPr lang="en-US"/>
        </a:p>
      </dgm:t>
    </dgm:pt>
    <dgm:pt modelId="{2804F27C-9BA9-4D07-AB02-74BE7DFA2C0E}" type="sibTrans" cxnId="{B07163E8-ADEC-492A-8F07-7E5786AB23AE}">
      <dgm:prSet phldrT="4" phldr="0"/>
      <dgm:spPr/>
      <dgm:t>
        <a:bodyPr/>
        <a:lstStyle/>
        <a:p>
          <a:endParaRPr lang="en-US"/>
        </a:p>
      </dgm:t>
    </dgm:pt>
    <dgm:pt modelId="{C2F8C7F7-44C4-414A-BCCD-56E91DD0A77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Chapter </a:t>
          </a:r>
          <a:r>
            <a:rPr lang="en-US" sz="2100" b="1" kern="1200" dirty="0">
              <a:solidFill>
                <a:schemeClr val="accent1">
                  <a:lumMod val="75000"/>
                </a:schemeClr>
              </a:solidFill>
              <a:latin typeface="Garamond" panose="02020404030301010803"/>
              <a:ea typeface="+mn-ea"/>
              <a:cs typeface="+mn-cs"/>
            </a:rPr>
            <a:t>5.</a:t>
          </a:r>
        </a:p>
        <a:p>
          <a:pPr marL="0" lvl="0" algn="ctr" defTabSz="10223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Agile Model</a:t>
          </a:r>
          <a:endParaRPr lang="en-US" sz="1800" kern="1200" dirty="0">
            <a:solidFill>
              <a:schemeClr val="bg2">
                <a:lumMod val="50000"/>
              </a:schemeClr>
            </a:solidFill>
          </a:endParaRPr>
        </a:p>
      </dgm:t>
    </dgm:pt>
    <dgm:pt modelId="{E6C6DF88-9436-40D7-BA84-18FE896A6151}" type="parTrans" cxnId="{14D43B81-F92D-4CD8-9D1E-78CBF092C750}">
      <dgm:prSet/>
      <dgm:spPr/>
      <dgm:t>
        <a:bodyPr/>
        <a:lstStyle/>
        <a:p>
          <a:endParaRPr lang="en-US"/>
        </a:p>
      </dgm:t>
    </dgm:pt>
    <dgm:pt modelId="{4E39967D-43EF-4F15-814A-2F491D900D43}" type="sibTrans" cxnId="{14D43B81-F92D-4CD8-9D1E-78CBF092C750}">
      <dgm:prSet phldrT="5" phldr="0"/>
      <dgm:spPr/>
      <dgm:t>
        <a:bodyPr/>
        <a:lstStyle/>
        <a:p>
          <a:endParaRPr lang="en-US"/>
        </a:p>
      </dgm:t>
    </dgm:pt>
    <dgm:pt modelId="{40FE0EB9-B287-43F6-ABB4-527CB1B94B4A}" type="pres">
      <dgm:prSet presAssocID="{D0F07F19-1F50-4B42-A7A0-278DF9D25BB1}" presName="diagram" presStyleCnt="0">
        <dgm:presLayoutVars>
          <dgm:dir/>
          <dgm:resizeHandles val="exact"/>
        </dgm:presLayoutVars>
      </dgm:prSet>
      <dgm:spPr/>
      <dgm:t>
        <a:bodyPr/>
        <a:lstStyle/>
        <a:p>
          <a:endParaRPr lang="en-US"/>
        </a:p>
      </dgm:t>
    </dgm:pt>
    <dgm:pt modelId="{8B70BCB8-2CA8-4281-8C3E-9646AA407DE2}" type="pres">
      <dgm:prSet presAssocID="{2EE95FC5-CD6B-4A50-9262-DC414E16C3EA}" presName="node" presStyleLbl="node1" presStyleIdx="0" presStyleCnt="5" custScaleX="115064" custLinFactNeighborX="976">
        <dgm:presLayoutVars>
          <dgm:bulletEnabled val="1"/>
        </dgm:presLayoutVars>
      </dgm:prSet>
      <dgm:spPr/>
      <dgm:t>
        <a:bodyPr/>
        <a:lstStyle/>
        <a:p>
          <a:endParaRPr lang="en-US"/>
        </a:p>
      </dgm:t>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5" custScaleX="115064" custLinFactNeighborX="976">
        <dgm:presLayoutVars>
          <dgm:bulletEnabled val="1"/>
        </dgm:presLayoutVars>
      </dgm:prSet>
      <dgm:spPr/>
      <dgm:t>
        <a:bodyPr/>
        <a:lstStyle/>
        <a:p>
          <a:endParaRPr lang="en-US"/>
        </a:p>
      </dgm:t>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5" custScaleX="115064" custLinFactNeighborX="976">
        <dgm:presLayoutVars>
          <dgm:bulletEnabled val="1"/>
        </dgm:presLayoutVars>
      </dgm:prSet>
      <dgm:spPr/>
      <dgm:t>
        <a:bodyPr/>
        <a:lstStyle/>
        <a:p>
          <a:endParaRPr lang="en-US"/>
        </a:p>
      </dgm:t>
    </dgm:pt>
    <dgm:pt modelId="{A8EBA167-82EB-4D7C-98F7-2AB66BCE8A90}" type="pres">
      <dgm:prSet presAssocID="{A8E2FA08-4DD4-4654-A85D-9A99162D6201}" presName="sibTrans" presStyleCnt="0"/>
      <dgm:spPr/>
    </dgm:pt>
    <dgm:pt modelId="{18405FE4-7B27-4C69-B6FE-12C8B84249EF}" type="pres">
      <dgm:prSet presAssocID="{140952D0-0E1D-4F48-9F16-53581487CFA0}" presName="node" presStyleLbl="node1" presStyleIdx="3" presStyleCnt="5" custScaleX="115064" custLinFactNeighborX="976">
        <dgm:presLayoutVars>
          <dgm:bulletEnabled val="1"/>
        </dgm:presLayoutVars>
      </dgm:prSet>
      <dgm:spPr/>
      <dgm:t>
        <a:bodyPr/>
        <a:lstStyle/>
        <a:p>
          <a:endParaRPr lang="en-US"/>
        </a:p>
      </dgm:t>
    </dgm:pt>
    <dgm:pt modelId="{4F5C547E-E40F-424A-82FA-BB8EDB1515B0}" type="pres">
      <dgm:prSet presAssocID="{2804F27C-9BA9-4D07-AB02-74BE7DFA2C0E}" presName="sibTrans" presStyleCnt="0"/>
      <dgm:spPr/>
    </dgm:pt>
    <dgm:pt modelId="{435C0E89-FD70-4DD9-A771-832DBFC9ACBC}" type="pres">
      <dgm:prSet presAssocID="{C2F8C7F7-44C4-414A-BCCD-56E91DD0A777}" presName="node" presStyleLbl="node1" presStyleIdx="4" presStyleCnt="5" custScaleX="115064" custLinFactNeighborX="976">
        <dgm:presLayoutVars>
          <dgm:bulletEnabled val="1"/>
        </dgm:presLayoutVars>
      </dgm:prSet>
      <dgm:spPr/>
      <dgm:t>
        <a:bodyPr/>
        <a:lstStyle/>
        <a:p>
          <a:endParaRPr lang="en-US"/>
        </a:p>
      </dgm:t>
    </dgm:pt>
  </dgm:ptLst>
  <dgm:cxnLst>
    <dgm:cxn modelId="{6F765DD9-BF93-49A8-A6EA-AB13464D24B0}" type="presOf" srcId="{C2F8C7F7-44C4-414A-BCCD-56E91DD0A777}" destId="{435C0E89-FD70-4DD9-A771-832DBFC9ACBC}" srcOrd="0" destOrd="0" presId="urn:microsoft.com/office/officeart/2005/8/layout/default"/>
    <dgm:cxn modelId="{6D195AE4-39B4-45CF-9D82-CF1593D393F6}" type="presOf" srcId="{22625139-F93A-4F3F-A7AA-4923A01AEDF3}" destId="{D64973A5-4E87-44F1-B369-B0D5E0C2A462}" srcOrd="0" destOrd="0" presId="urn:microsoft.com/office/officeart/2005/8/layout/default"/>
    <dgm:cxn modelId="{FC7721F0-429B-4CE7-BE98-C2F3C41FE9C7}" srcId="{D0F07F19-1F50-4B42-A7A0-278DF9D25BB1}" destId="{22625139-F93A-4F3F-A7AA-4923A01AEDF3}" srcOrd="2" destOrd="0" parTransId="{F549A0EB-6BE9-4749-8336-B02A279AE302}" sibTransId="{A8E2FA08-4DD4-4654-A85D-9A99162D6201}"/>
    <dgm:cxn modelId="{914FACD2-336A-4471-9E99-312B3F8EAB04}" srcId="{D0F07F19-1F50-4B42-A7A0-278DF9D25BB1}" destId="{F05611F0-8256-4954-B6CB-ED6B4F2DD397}" srcOrd="1" destOrd="0" parTransId="{CD7328D6-9FAE-4506-9BDB-E06A571EC1D4}" sibTransId="{6BD5265A-8333-420D-BDB2-65F10B3EBD76}"/>
    <dgm:cxn modelId="{14D43B81-F92D-4CD8-9D1E-78CBF092C750}" srcId="{D0F07F19-1F50-4B42-A7A0-278DF9D25BB1}" destId="{C2F8C7F7-44C4-414A-BCCD-56E91DD0A777}" srcOrd="4" destOrd="0" parTransId="{E6C6DF88-9436-40D7-BA84-18FE896A6151}" sibTransId="{4E39967D-43EF-4F15-814A-2F491D900D43}"/>
    <dgm:cxn modelId="{B3F19EC2-A372-4EC3-BFE0-C62FFDFE3DF6}" srcId="{D0F07F19-1F50-4B42-A7A0-278DF9D25BB1}" destId="{2EE95FC5-CD6B-4A50-9262-DC414E16C3EA}" srcOrd="0" destOrd="0" parTransId="{75374347-884B-4721-8CFF-DF080F5B1C79}" sibTransId="{C99EBBB1-E916-471C-83C9-ABE85B42AC26}"/>
    <dgm:cxn modelId="{C3C9D92A-4F8E-4228-8DF6-5BC8FFC105E0}" type="presOf" srcId="{2EE95FC5-CD6B-4A50-9262-DC414E16C3EA}" destId="{8B70BCB8-2CA8-4281-8C3E-9646AA407DE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B07163E8-ADEC-492A-8F07-7E5786AB23AE}" srcId="{D0F07F19-1F50-4B42-A7A0-278DF9D25BB1}" destId="{140952D0-0E1D-4F48-9F16-53581487CFA0}" srcOrd="3" destOrd="0" parTransId="{790C446F-6917-41E7-BE01-7AFE2676D505}" sibTransId="{2804F27C-9BA9-4D07-AB02-74BE7DFA2C0E}"/>
    <dgm:cxn modelId="{D6CBE33F-90E3-4C8D-B80F-821ED7205D90}" type="presOf" srcId="{140952D0-0E1D-4F48-9F16-53581487CFA0}" destId="{18405FE4-7B27-4C69-B6FE-12C8B84249EF}" srcOrd="0" destOrd="0" presId="urn:microsoft.com/office/officeart/2005/8/layout/default"/>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 modelId="{CC1DEFB1-6415-405C-B19F-8F58824BC103}" type="presParOf" srcId="{40FE0EB9-B287-43F6-ABB4-527CB1B94B4A}" destId="{A8EBA167-82EB-4D7C-98F7-2AB66BCE8A90}" srcOrd="5" destOrd="0" presId="urn:microsoft.com/office/officeart/2005/8/layout/default"/>
    <dgm:cxn modelId="{EF92A80F-281E-414F-A2E2-B426E7254CC3}" type="presParOf" srcId="{40FE0EB9-B287-43F6-ABB4-527CB1B94B4A}" destId="{18405FE4-7B27-4C69-B6FE-12C8B84249EF}" srcOrd="6" destOrd="0" presId="urn:microsoft.com/office/officeart/2005/8/layout/default"/>
    <dgm:cxn modelId="{92AFC3EA-4297-4063-94E0-C5A1BE863E54}" type="presParOf" srcId="{40FE0EB9-B287-43F6-ABB4-527CB1B94B4A}" destId="{4F5C547E-E40F-424A-82FA-BB8EDB1515B0}" srcOrd="7" destOrd="0" presId="urn:microsoft.com/office/officeart/2005/8/layout/default"/>
    <dgm:cxn modelId="{CBB0F55F-5C58-443F-989A-EC667A9C4731}" type="presParOf" srcId="{40FE0EB9-B287-43F6-ABB4-527CB1B94B4A}" destId="{435C0E89-FD70-4DD9-A771-832DBFC9ACBC}"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477859" y="656"/>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accent1">
                  <a:lumMod val="75000"/>
                </a:schemeClr>
              </a:solidFill>
            </a:rPr>
            <a:t>Chapter </a:t>
          </a:r>
          <a:r>
            <a:rPr lang="en-US" sz="2100" b="1" kern="1200" dirty="0">
              <a:solidFill>
                <a:schemeClr val="accent1">
                  <a:lumMod val="75000"/>
                </a:schemeClr>
              </a:solidFill>
            </a:rPr>
            <a:t>1</a:t>
          </a:r>
          <a:r>
            <a:rPr lang="ru-RU" sz="2100" b="1" kern="1200" dirty="0">
              <a:solidFill>
                <a:schemeClr val="accent1">
                  <a:lumMod val="75000"/>
                </a:schemeClr>
              </a:solidFill>
            </a:rPr>
            <a:t>.</a:t>
          </a:r>
          <a:endParaRPr lang="en-US" sz="2100" b="1" kern="1200" dirty="0">
            <a:solidFill>
              <a:schemeClr val="accent1">
                <a:lumMod val="75000"/>
              </a:schemeClr>
            </a:solidFill>
          </a:endParaRPr>
        </a:p>
        <a:p>
          <a:pPr lvl="0" algn="ctr" defTabSz="933450">
            <a:lnSpc>
              <a:spcPct val="90000"/>
            </a:lnSpc>
            <a:spcBef>
              <a:spcPct val="0"/>
            </a:spcBef>
            <a:spcAft>
              <a:spcPct val="35000"/>
            </a:spcAft>
          </a:pPr>
          <a:r>
            <a:rPr lang="en-US" sz="2100" b="1" kern="1200" dirty="0" smtClean="0">
              <a:solidFill>
                <a:schemeClr val="accent1">
                  <a:lumMod val="75000"/>
                </a:schemeClr>
              </a:solidFill>
            </a:rPr>
            <a:t>SDLC</a:t>
          </a:r>
          <a:endParaRPr lang="en-US" sz="1800" kern="1200" dirty="0">
            <a:solidFill>
              <a:schemeClr val="bg2">
                <a:lumMod val="50000"/>
              </a:schemeClr>
            </a:solidFill>
          </a:endParaRPr>
        </a:p>
      </dsp:txBody>
      <dsp:txXfrm>
        <a:off x="477859" y="656"/>
        <a:ext cx="3123798" cy="1628901"/>
      </dsp:txXfrm>
    </dsp:sp>
    <dsp:sp modelId="{B86E23A3-742D-4587-88CF-2D56A8442149}">
      <dsp:nvSpPr>
        <dsp:cNvPr id="0" name=""/>
        <dsp:cNvSpPr/>
      </dsp:nvSpPr>
      <dsp:spPr>
        <a:xfrm>
          <a:off x="3873141" y="656"/>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Chapter </a:t>
          </a:r>
          <a:r>
            <a:rPr lang="en-US" sz="2100" b="1" kern="1200" dirty="0">
              <a:solidFill>
                <a:schemeClr val="accent1">
                  <a:lumMod val="75000"/>
                </a:schemeClr>
              </a:solidFill>
              <a:latin typeface="Garamond" panose="02020404030301010803"/>
              <a:ea typeface="+mn-ea"/>
              <a:cs typeface="+mn-cs"/>
            </a:rPr>
            <a:t>2.</a:t>
          </a:r>
        </a:p>
        <a:p>
          <a:pPr marL="0" lvl="0" algn="ctr" defTabSz="10223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Waterfall Model</a:t>
          </a:r>
          <a:endParaRPr lang="en-US" sz="1800" kern="1200" dirty="0">
            <a:solidFill>
              <a:schemeClr val="bg2">
                <a:lumMod val="50000"/>
              </a:schemeClr>
            </a:solidFill>
          </a:endParaRPr>
        </a:p>
      </dsp:txBody>
      <dsp:txXfrm>
        <a:off x="3873141" y="656"/>
        <a:ext cx="3123798" cy="1628901"/>
      </dsp:txXfrm>
    </dsp:sp>
    <dsp:sp modelId="{D64973A5-4E87-44F1-B369-B0D5E0C2A462}">
      <dsp:nvSpPr>
        <dsp:cNvPr id="0" name=""/>
        <dsp:cNvSpPr/>
      </dsp:nvSpPr>
      <dsp:spPr>
        <a:xfrm>
          <a:off x="7268423" y="656"/>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Chapter </a:t>
          </a:r>
          <a:r>
            <a:rPr lang="en-US" sz="2100" b="1" kern="1200" dirty="0">
              <a:solidFill>
                <a:schemeClr val="accent1">
                  <a:lumMod val="75000"/>
                </a:schemeClr>
              </a:solidFill>
              <a:latin typeface="Garamond" panose="02020404030301010803"/>
              <a:ea typeface="+mn-ea"/>
              <a:cs typeface="+mn-cs"/>
            </a:rPr>
            <a:t>3.</a:t>
          </a:r>
        </a:p>
        <a:p>
          <a:pPr marL="0" lvl="0" algn="ctr" defTabSz="10223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Iterative Model</a:t>
          </a:r>
          <a:endParaRPr lang="en-US" sz="1800" kern="1200" dirty="0">
            <a:solidFill>
              <a:schemeClr val="bg2">
                <a:lumMod val="50000"/>
              </a:schemeClr>
            </a:solidFill>
          </a:endParaRPr>
        </a:p>
      </dsp:txBody>
      <dsp:txXfrm>
        <a:off x="7268423" y="656"/>
        <a:ext cx="3123798" cy="1628901"/>
      </dsp:txXfrm>
    </dsp:sp>
    <dsp:sp modelId="{18405FE4-7B27-4C69-B6FE-12C8B84249EF}">
      <dsp:nvSpPr>
        <dsp:cNvPr id="0" name=""/>
        <dsp:cNvSpPr/>
      </dsp:nvSpPr>
      <dsp:spPr>
        <a:xfrm>
          <a:off x="2175500" y="1901041"/>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Chapter </a:t>
          </a:r>
          <a:r>
            <a:rPr lang="en-US" sz="2100" b="1" kern="1200" dirty="0">
              <a:solidFill>
                <a:schemeClr val="accent1">
                  <a:lumMod val="75000"/>
                </a:schemeClr>
              </a:solidFill>
              <a:latin typeface="Garamond" panose="02020404030301010803"/>
              <a:ea typeface="+mn-ea"/>
              <a:cs typeface="+mn-cs"/>
            </a:rPr>
            <a:t>4.</a:t>
          </a:r>
        </a:p>
        <a:p>
          <a:pPr marL="0" lvl="0" algn="ctr" defTabSz="10223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Spiral Model</a:t>
          </a:r>
          <a:endParaRPr lang="en-US" sz="1800" kern="1200" dirty="0">
            <a:solidFill>
              <a:schemeClr val="bg2">
                <a:lumMod val="50000"/>
              </a:schemeClr>
            </a:solidFill>
          </a:endParaRPr>
        </a:p>
      </dsp:txBody>
      <dsp:txXfrm>
        <a:off x="2175500" y="1901041"/>
        <a:ext cx="3123798" cy="1628901"/>
      </dsp:txXfrm>
    </dsp:sp>
    <dsp:sp modelId="{435C0E89-FD70-4DD9-A771-832DBFC9ACBC}">
      <dsp:nvSpPr>
        <dsp:cNvPr id="0" name=""/>
        <dsp:cNvSpPr/>
      </dsp:nvSpPr>
      <dsp:spPr>
        <a:xfrm>
          <a:off x="5570782" y="1901041"/>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Chapter </a:t>
          </a:r>
          <a:r>
            <a:rPr lang="en-US" sz="2100" b="1" kern="1200" dirty="0">
              <a:solidFill>
                <a:schemeClr val="accent1">
                  <a:lumMod val="75000"/>
                </a:schemeClr>
              </a:solidFill>
              <a:latin typeface="Garamond" panose="02020404030301010803"/>
              <a:ea typeface="+mn-ea"/>
              <a:cs typeface="+mn-cs"/>
            </a:rPr>
            <a:t>5.</a:t>
          </a:r>
        </a:p>
        <a:p>
          <a:pPr marL="0" lvl="0" algn="ctr" defTabSz="1022350">
            <a:lnSpc>
              <a:spcPct val="90000"/>
            </a:lnSpc>
            <a:spcBef>
              <a:spcPct val="0"/>
            </a:spcBef>
            <a:spcAft>
              <a:spcPct val="35000"/>
            </a:spcAft>
            <a:buNone/>
          </a:pPr>
          <a:r>
            <a:rPr lang="en-US" sz="2100" b="1" kern="1200" dirty="0" smtClean="0">
              <a:solidFill>
                <a:schemeClr val="accent1">
                  <a:lumMod val="75000"/>
                </a:schemeClr>
              </a:solidFill>
              <a:latin typeface="Garamond" panose="02020404030301010803"/>
              <a:ea typeface="+mn-ea"/>
              <a:cs typeface="+mn-cs"/>
            </a:rPr>
            <a:t>Agile Model</a:t>
          </a:r>
          <a:endParaRPr lang="en-US" sz="1800" kern="1200" dirty="0">
            <a:solidFill>
              <a:schemeClr val="bg2">
                <a:lumMod val="50000"/>
              </a:schemeClr>
            </a:solidFill>
          </a:endParaRPr>
        </a:p>
      </dsp:txBody>
      <dsp:txXfrm>
        <a:off x="5570782" y="1901041"/>
        <a:ext cx="3123798" cy="16289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5/8/2022</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5/8/2022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10</a:t>
            </a:fld>
            <a:endParaRPr lang="en-US" dirty="0"/>
          </a:p>
        </p:txBody>
      </p:sp>
    </p:spTree>
    <p:extLst>
      <p:ext uri="{BB962C8B-B14F-4D97-AF65-F5344CB8AC3E}">
        <p14:creationId xmlns:p14="http://schemas.microsoft.com/office/powerpoint/2010/main" val="377019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351181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1167296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4</a:t>
            </a:fld>
            <a:endParaRPr lang="en-US" dirty="0"/>
          </a:p>
        </p:txBody>
      </p:sp>
    </p:spTree>
    <p:extLst>
      <p:ext uri="{BB962C8B-B14F-4D97-AF65-F5344CB8AC3E}">
        <p14:creationId xmlns:p14="http://schemas.microsoft.com/office/powerpoint/2010/main" val="3568378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5</a:t>
            </a:fld>
            <a:endParaRPr lang="en-US" dirty="0"/>
          </a:p>
        </p:txBody>
      </p:sp>
    </p:spTree>
    <p:extLst>
      <p:ext uri="{BB962C8B-B14F-4D97-AF65-F5344CB8AC3E}">
        <p14:creationId xmlns:p14="http://schemas.microsoft.com/office/powerpoint/2010/main" val="4241594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6</a:t>
            </a:fld>
            <a:endParaRPr lang="en-US" dirty="0"/>
          </a:p>
        </p:txBody>
      </p:sp>
    </p:spTree>
    <p:extLst>
      <p:ext uri="{BB962C8B-B14F-4D97-AF65-F5344CB8AC3E}">
        <p14:creationId xmlns:p14="http://schemas.microsoft.com/office/powerpoint/2010/main" val="600034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7</a:t>
            </a:fld>
            <a:endParaRPr lang="en-US" dirty="0"/>
          </a:p>
        </p:txBody>
      </p:sp>
    </p:spTree>
    <p:extLst>
      <p:ext uri="{BB962C8B-B14F-4D97-AF65-F5344CB8AC3E}">
        <p14:creationId xmlns:p14="http://schemas.microsoft.com/office/powerpoint/2010/main" val="1236342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8</a:t>
            </a:fld>
            <a:endParaRPr lang="en-US" dirty="0"/>
          </a:p>
        </p:txBody>
      </p:sp>
    </p:spTree>
    <p:extLst>
      <p:ext uri="{BB962C8B-B14F-4D97-AF65-F5344CB8AC3E}">
        <p14:creationId xmlns:p14="http://schemas.microsoft.com/office/powerpoint/2010/main" val="3686497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9</a:t>
            </a:fld>
            <a:endParaRPr lang="en-US" dirty="0"/>
          </a:p>
        </p:txBody>
      </p:sp>
    </p:spTree>
    <p:extLst>
      <p:ext uri="{BB962C8B-B14F-4D97-AF65-F5344CB8AC3E}">
        <p14:creationId xmlns:p14="http://schemas.microsoft.com/office/powerpoint/2010/main" val="390680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smtClean="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5/8/2022</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smtClean="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smtClean="0"/>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smtClean="0"/>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smtClean="0"/>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a:bodyPr>
          <a:lstStyle/>
          <a:p>
            <a:r>
              <a:rPr lang="en-US" dirty="0" smtClean="0"/>
              <a:t>SDLC</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en-US" dirty="0"/>
              <a:t>Software Development Life Cycle</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en-US" sz="4400" cap="all" spc="-100" dirty="0"/>
              <a:t>Thank You!</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a:bodyPr>
          <a:lstStyle/>
          <a:p>
            <a:pPr algn="ctr">
              <a:lnSpc>
                <a:spcPct val="90000"/>
              </a:lnSpc>
              <a:spcBef>
                <a:spcPts val="0"/>
              </a:spcBef>
              <a:spcAft>
                <a:spcPts val="600"/>
              </a:spcAft>
            </a:pPr>
            <a:r>
              <a:rPr lang="en-US" sz="2400" spc="80" dirty="0" smtClean="0">
                <a:solidFill>
                  <a:schemeClr val="tx1">
                    <a:lumMod val="75000"/>
                  </a:schemeClr>
                </a:solidFill>
              </a:rPr>
              <a:t>Have a nice day</a:t>
            </a:r>
            <a:endParaRPr lang="en-US" sz="2400" spc="80" dirty="0">
              <a:solidFill>
                <a:schemeClr val="tx1">
                  <a:lumMod val="75000"/>
                </a:schemeClr>
              </a:solidFill>
            </a:endParaRP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oup of people work">
            <a:extLst>
              <a:ext uri="{FF2B5EF4-FFF2-40B4-BE49-F238E27FC236}">
                <a16:creationId xmlns:a16="http://schemas.microsoft.com/office/drawing/2014/main" id="{FDC0A5F4-FE96-4D3A-A9D6-A76F32BA6429}"/>
              </a:ext>
            </a:extLst>
          </p:cNvPr>
          <p:cNvPicPr>
            <a:picLocks noGrp="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dirty="0" smtClean="0">
                <a:solidFill>
                  <a:schemeClr val="bg2">
                    <a:lumMod val="50000"/>
                  </a:schemeClr>
                </a:solidFill>
              </a:rPr>
              <a:t>SDLC Course Overview</a:t>
            </a:r>
            <a:endParaRPr lang="en-US" dirty="0">
              <a:solidFill>
                <a:schemeClr val="bg2">
                  <a:lumMod val="50000"/>
                </a:schemeClr>
              </a:solidFill>
            </a:endParaRPr>
          </a:p>
        </p:txBody>
      </p:sp>
      <p:graphicFrame>
        <p:nvGraphicFramePr>
          <p:cNvPr id="5" name="Content Placeholder 2" descr="SmartArt object">
            <a:extLst>
              <a:ext uri="{FF2B5EF4-FFF2-40B4-BE49-F238E27FC236}">
                <a16:creationId xmlns:a16="http://schemas.microsoft.com/office/drawing/2014/main" id="{A1342CC9-B5BC-4EE6-A03F-6501ED7CC4CC}"/>
              </a:ext>
            </a:extLst>
          </p:cNvPr>
          <p:cNvGraphicFramePr>
            <a:graphicFrameLocks/>
          </p:cNvGraphicFramePr>
          <p:nvPr>
            <p:extLst>
              <p:ext uri="{D42A27DB-BD31-4B8C-83A1-F6EECF244321}">
                <p14:modId xmlns:p14="http://schemas.microsoft.com/office/powerpoint/2010/main" val="4248803962"/>
              </p:ext>
            </p:extLst>
          </p:nvPr>
        </p:nvGraphicFramePr>
        <p:xfrm>
          <a:off x="685799" y="2037524"/>
          <a:ext cx="10817088" cy="353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300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5C2D8AE-2A51-43C9-93E8-4B377C69977E}"/>
              </a:ext>
            </a:extLst>
          </p:cNvPr>
          <p:cNvSpPr>
            <a:spLocks noGrp="1"/>
          </p:cNvSpPr>
          <p:nvPr>
            <p:ph type="title"/>
          </p:nvPr>
        </p:nvSpPr>
        <p:spPr>
          <a:xfrm>
            <a:off x="8458200" y="994260"/>
            <a:ext cx="3161963" cy="1645920"/>
          </a:xfrm>
        </p:spPr>
        <p:txBody>
          <a:bodyPr/>
          <a:lstStyle/>
          <a:p>
            <a:r>
              <a:rPr lang="en-US" dirty="0" smtClean="0"/>
              <a:t>SDLC</a:t>
            </a:r>
            <a:endParaRPr lang="en-US" dirty="0"/>
          </a:p>
        </p:txBody>
      </p:sp>
      <p:sp>
        <p:nvSpPr>
          <p:cNvPr id="13" name="Text Placeholder 3">
            <a:extLst>
              <a:ext uri="{FF2B5EF4-FFF2-40B4-BE49-F238E27FC236}">
                <a16:creationId xmlns:a16="http://schemas.microsoft.com/office/drawing/2014/main" id="{5A1B00F9-CC1D-4C2D-B987-607685F3DEB9}"/>
              </a:ext>
            </a:extLst>
          </p:cNvPr>
          <p:cNvSpPr>
            <a:spLocks noGrp="1"/>
          </p:cNvSpPr>
          <p:nvPr>
            <p:ph type="body" sz="half" idx="2"/>
          </p:nvPr>
        </p:nvSpPr>
        <p:spPr>
          <a:xfrm>
            <a:off x="8458200" y="2723668"/>
            <a:ext cx="3161963" cy="3606800"/>
          </a:xfrm>
        </p:spPr>
        <p:txBody>
          <a:bodyPr/>
          <a:lstStyle/>
          <a:p>
            <a:pPr>
              <a:lnSpc>
                <a:spcPct val="100000"/>
              </a:lnSpc>
              <a:spcBef>
                <a:spcPts val="900"/>
              </a:spcBef>
              <a:buClr>
                <a:schemeClr val="accent1"/>
              </a:buClr>
            </a:pPr>
            <a:r>
              <a:rPr lang="en-US" dirty="0"/>
              <a:t>SDLC is a process followed for a software project, within a software organization. It consists of a detailed plan describing how to develop, maintain, replace and alter or enhance specific software. The life cycle defines a methodology for improving the quality of software and the overall development process.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9500" y="744070"/>
            <a:ext cx="5814116" cy="5642355"/>
          </a:xfrm>
        </p:spPr>
      </p:pic>
    </p:spTree>
    <p:extLst>
      <p:ext uri="{BB962C8B-B14F-4D97-AF65-F5344CB8AC3E}">
        <p14:creationId xmlns:p14="http://schemas.microsoft.com/office/powerpoint/2010/main" val="44020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5C2D8AE-2A51-43C9-93E8-4B377C69977E}"/>
              </a:ext>
            </a:extLst>
          </p:cNvPr>
          <p:cNvSpPr>
            <a:spLocks noGrp="1"/>
          </p:cNvSpPr>
          <p:nvPr>
            <p:ph type="title"/>
          </p:nvPr>
        </p:nvSpPr>
        <p:spPr>
          <a:xfrm>
            <a:off x="8458200" y="994260"/>
            <a:ext cx="3161963" cy="1645920"/>
          </a:xfrm>
        </p:spPr>
        <p:txBody>
          <a:bodyPr/>
          <a:lstStyle/>
          <a:p>
            <a:r>
              <a:rPr lang="en-US" dirty="0"/>
              <a:t>Waterfall Model</a:t>
            </a:r>
          </a:p>
        </p:txBody>
      </p:sp>
      <p:sp>
        <p:nvSpPr>
          <p:cNvPr id="13" name="Text Placeholder 3">
            <a:extLst>
              <a:ext uri="{FF2B5EF4-FFF2-40B4-BE49-F238E27FC236}">
                <a16:creationId xmlns:a16="http://schemas.microsoft.com/office/drawing/2014/main" id="{5A1B00F9-CC1D-4C2D-B987-607685F3DEB9}"/>
              </a:ext>
            </a:extLst>
          </p:cNvPr>
          <p:cNvSpPr>
            <a:spLocks noGrp="1"/>
          </p:cNvSpPr>
          <p:nvPr>
            <p:ph type="body" sz="half" idx="2"/>
          </p:nvPr>
        </p:nvSpPr>
        <p:spPr>
          <a:xfrm>
            <a:off x="8458200" y="2723668"/>
            <a:ext cx="3161963" cy="3606800"/>
          </a:xfrm>
        </p:spPr>
        <p:txBody>
          <a:bodyPr>
            <a:normAutofit lnSpcReduction="10000"/>
          </a:bodyPr>
          <a:lstStyle/>
          <a:p>
            <a:pPr>
              <a:lnSpc>
                <a:spcPct val="100000"/>
              </a:lnSpc>
              <a:spcBef>
                <a:spcPts val="900"/>
              </a:spcBef>
              <a:buClr>
                <a:schemeClr val="accent1"/>
              </a:buClr>
            </a:pPr>
            <a:r>
              <a:rPr lang="en-US" dirty="0"/>
              <a:t>The Waterfall Model was the first Process Model to be introduced. It is also referred to as a linear-sequential life cycle model. It is very simple to understand and use. In a waterfall model, each phase must be completed before the next phase can begin and there is no overlapping in the phases.</a:t>
            </a:r>
          </a:p>
          <a:p>
            <a:pPr>
              <a:lnSpc>
                <a:spcPct val="100000"/>
              </a:lnSpc>
              <a:spcBef>
                <a:spcPts val="900"/>
              </a:spcBef>
              <a:buClr>
                <a:schemeClr val="accent1"/>
              </a:buClr>
            </a:pPr>
            <a:r>
              <a:rPr lang="en-US" dirty="0"/>
              <a:t>The Waterfall model is the earliest SDLC approach that was used for software development.</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326" y="1069106"/>
            <a:ext cx="7930364" cy="4460830"/>
          </a:xfrm>
        </p:spPr>
      </p:pic>
    </p:spTree>
    <p:extLst>
      <p:ext uri="{BB962C8B-B14F-4D97-AF65-F5344CB8AC3E}">
        <p14:creationId xmlns:p14="http://schemas.microsoft.com/office/powerpoint/2010/main" val="2790918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5C2D8AE-2A51-43C9-93E8-4B377C69977E}"/>
              </a:ext>
            </a:extLst>
          </p:cNvPr>
          <p:cNvSpPr>
            <a:spLocks noGrp="1"/>
          </p:cNvSpPr>
          <p:nvPr>
            <p:ph type="title"/>
          </p:nvPr>
        </p:nvSpPr>
        <p:spPr>
          <a:xfrm>
            <a:off x="8458200" y="994260"/>
            <a:ext cx="3161963" cy="1645920"/>
          </a:xfrm>
        </p:spPr>
        <p:txBody>
          <a:bodyPr/>
          <a:lstStyle/>
          <a:p>
            <a:r>
              <a:rPr lang="en-US" dirty="0"/>
              <a:t>Iterative Model</a:t>
            </a:r>
          </a:p>
        </p:txBody>
      </p:sp>
      <p:sp>
        <p:nvSpPr>
          <p:cNvPr id="13" name="Text Placeholder 3">
            <a:extLst>
              <a:ext uri="{FF2B5EF4-FFF2-40B4-BE49-F238E27FC236}">
                <a16:creationId xmlns:a16="http://schemas.microsoft.com/office/drawing/2014/main" id="{5A1B00F9-CC1D-4C2D-B987-607685F3DEB9}"/>
              </a:ext>
            </a:extLst>
          </p:cNvPr>
          <p:cNvSpPr>
            <a:spLocks noGrp="1"/>
          </p:cNvSpPr>
          <p:nvPr>
            <p:ph type="body" sz="half" idx="2"/>
          </p:nvPr>
        </p:nvSpPr>
        <p:spPr>
          <a:xfrm>
            <a:off x="8458200" y="2723668"/>
            <a:ext cx="3161963" cy="3606800"/>
          </a:xfrm>
        </p:spPr>
        <p:txBody>
          <a:bodyPr>
            <a:normAutofit fontScale="92500" lnSpcReduction="20000"/>
          </a:bodyPr>
          <a:lstStyle/>
          <a:p>
            <a:pPr>
              <a:lnSpc>
                <a:spcPct val="100000"/>
              </a:lnSpc>
              <a:spcBef>
                <a:spcPts val="900"/>
              </a:spcBef>
              <a:buClr>
                <a:schemeClr val="accent1"/>
              </a:buClr>
            </a:pPr>
            <a:r>
              <a:rPr lang="en-US" dirty="0" smtClean="0"/>
              <a:t>Iterative </a:t>
            </a:r>
            <a:r>
              <a:rPr lang="en-US" dirty="0"/>
              <a:t>process starts with a simple implementation of a small set of the software requirements and iteratively enhances the evolving versions until the complete system is implemented and ready to be deployed.</a:t>
            </a:r>
          </a:p>
          <a:p>
            <a:pPr>
              <a:lnSpc>
                <a:spcPct val="100000"/>
              </a:lnSpc>
              <a:spcBef>
                <a:spcPts val="900"/>
              </a:spcBef>
              <a:buClr>
                <a:schemeClr val="accent1"/>
              </a:buClr>
            </a:pPr>
            <a:r>
              <a:rPr lang="en-US" dirty="0"/>
              <a:t>An iterative life cycle model does not attempt to start with a full specification of requirements. Instead, development begins by specifying and implementing just part of the software, which is then reviewed to identify further requirements</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662" y="1441993"/>
            <a:ext cx="7681009" cy="4070534"/>
          </a:xfrm>
        </p:spPr>
      </p:pic>
    </p:spTree>
    <p:extLst>
      <p:ext uri="{BB962C8B-B14F-4D97-AF65-F5344CB8AC3E}">
        <p14:creationId xmlns:p14="http://schemas.microsoft.com/office/powerpoint/2010/main" val="3401008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5C2D8AE-2A51-43C9-93E8-4B377C69977E}"/>
              </a:ext>
            </a:extLst>
          </p:cNvPr>
          <p:cNvSpPr>
            <a:spLocks noGrp="1"/>
          </p:cNvSpPr>
          <p:nvPr>
            <p:ph type="title"/>
          </p:nvPr>
        </p:nvSpPr>
        <p:spPr>
          <a:xfrm>
            <a:off x="8458200" y="994260"/>
            <a:ext cx="3161963" cy="1645920"/>
          </a:xfrm>
        </p:spPr>
        <p:txBody>
          <a:bodyPr/>
          <a:lstStyle/>
          <a:p>
            <a:r>
              <a:rPr lang="en-US" dirty="0" smtClean="0"/>
              <a:t>Spiral </a:t>
            </a:r>
            <a:r>
              <a:rPr lang="en-US" dirty="0"/>
              <a:t>Model</a:t>
            </a:r>
          </a:p>
        </p:txBody>
      </p:sp>
      <p:sp>
        <p:nvSpPr>
          <p:cNvPr id="13" name="Text Placeholder 3">
            <a:extLst>
              <a:ext uri="{FF2B5EF4-FFF2-40B4-BE49-F238E27FC236}">
                <a16:creationId xmlns:a16="http://schemas.microsoft.com/office/drawing/2014/main" id="{5A1B00F9-CC1D-4C2D-B987-607685F3DEB9}"/>
              </a:ext>
            </a:extLst>
          </p:cNvPr>
          <p:cNvSpPr>
            <a:spLocks noGrp="1"/>
          </p:cNvSpPr>
          <p:nvPr>
            <p:ph type="body" sz="half" idx="2"/>
          </p:nvPr>
        </p:nvSpPr>
        <p:spPr>
          <a:xfrm>
            <a:off x="8458200" y="2723668"/>
            <a:ext cx="3161963" cy="3606800"/>
          </a:xfrm>
        </p:spPr>
        <p:txBody>
          <a:bodyPr>
            <a:normAutofit lnSpcReduction="10000"/>
          </a:bodyPr>
          <a:lstStyle/>
          <a:p>
            <a:pPr>
              <a:lnSpc>
                <a:spcPct val="100000"/>
              </a:lnSpc>
              <a:spcBef>
                <a:spcPts val="900"/>
              </a:spcBef>
              <a:buClr>
                <a:schemeClr val="accent1"/>
              </a:buClr>
            </a:pPr>
            <a:r>
              <a:rPr lang="en-US" dirty="0"/>
              <a:t>The spiral model combines the idea of iterative development with the systematic, controlled aspects of the waterfall model. This Spiral model is a combination of iterative development process model and sequential linear development model i.e. the waterfall model with a very high emphasis on risk analysis. It allows incremental releases of the product or incremental refinement through each iteration around the spiral.</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827" y="994260"/>
            <a:ext cx="7815305" cy="4919402"/>
          </a:xfrm>
        </p:spPr>
      </p:pic>
    </p:spTree>
    <p:extLst>
      <p:ext uri="{BB962C8B-B14F-4D97-AF65-F5344CB8AC3E}">
        <p14:creationId xmlns:p14="http://schemas.microsoft.com/office/powerpoint/2010/main" val="2713788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5C2D8AE-2A51-43C9-93E8-4B377C69977E}"/>
              </a:ext>
            </a:extLst>
          </p:cNvPr>
          <p:cNvSpPr>
            <a:spLocks noGrp="1"/>
          </p:cNvSpPr>
          <p:nvPr>
            <p:ph type="title"/>
          </p:nvPr>
        </p:nvSpPr>
        <p:spPr>
          <a:xfrm>
            <a:off x="8458200" y="994260"/>
            <a:ext cx="3161963" cy="1645920"/>
          </a:xfrm>
        </p:spPr>
        <p:txBody>
          <a:bodyPr/>
          <a:lstStyle/>
          <a:p>
            <a:r>
              <a:rPr lang="en-US" dirty="0"/>
              <a:t>Agile</a:t>
            </a:r>
            <a:r>
              <a:rPr lang="en-US" dirty="0" smtClean="0"/>
              <a:t> </a:t>
            </a:r>
            <a:br>
              <a:rPr lang="en-US" dirty="0" smtClean="0"/>
            </a:br>
            <a:r>
              <a:rPr lang="en-US" dirty="0" smtClean="0"/>
              <a:t>Model</a:t>
            </a:r>
            <a:endParaRPr lang="en-US" dirty="0"/>
          </a:p>
        </p:txBody>
      </p:sp>
      <p:sp>
        <p:nvSpPr>
          <p:cNvPr id="13" name="Text Placeholder 3">
            <a:extLst>
              <a:ext uri="{FF2B5EF4-FFF2-40B4-BE49-F238E27FC236}">
                <a16:creationId xmlns:a16="http://schemas.microsoft.com/office/drawing/2014/main" id="{5A1B00F9-CC1D-4C2D-B987-607685F3DEB9}"/>
              </a:ext>
            </a:extLst>
          </p:cNvPr>
          <p:cNvSpPr>
            <a:spLocks noGrp="1"/>
          </p:cNvSpPr>
          <p:nvPr>
            <p:ph type="body" sz="half" idx="2"/>
          </p:nvPr>
        </p:nvSpPr>
        <p:spPr>
          <a:xfrm>
            <a:off x="8458200" y="2723668"/>
            <a:ext cx="3161963" cy="3606800"/>
          </a:xfrm>
        </p:spPr>
        <p:txBody>
          <a:bodyPr>
            <a:normAutofit lnSpcReduction="10000"/>
          </a:bodyPr>
          <a:lstStyle/>
          <a:p>
            <a:pPr>
              <a:lnSpc>
                <a:spcPct val="100000"/>
              </a:lnSpc>
              <a:spcBef>
                <a:spcPts val="900"/>
              </a:spcBef>
              <a:buClr>
                <a:schemeClr val="accent1"/>
              </a:buClr>
            </a:pPr>
            <a:r>
              <a:rPr lang="en-US" dirty="0"/>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 Each iteration typically lasts from about one to three weeks. Every iteration involves cross functional teams working simultaneously.</a:t>
            </a:r>
          </a:p>
          <a:p>
            <a:pPr>
              <a:lnSpc>
                <a:spcPct val="100000"/>
              </a:lnSpc>
              <a:spcBef>
                <a:spcPts val="900"/>
              </a:spcBef>
              <a:buClr>
                <a:schemeClr val="accent1"/>
              </a:buClr>
            </a:pP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866" y="1029153"/>
            <a:ext cx="7853657" cy="4648843"/>
          </a:xfrm>
        </p:spPr>
      </p:pic>
    </p:spTree>
    <p:extLst>
      <p:ext uri="{BB962C8B-B14F-4D97-AF65-F5344CB8AC3E}">
        <p14:creationId xmlns:p14="http://schemas.microsoft.com/office/powerpoint/2010/main" val="4034712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5C2D8AE-2A51-43C9-93E8-4B377C69977E}"/>
              </a:ext>
            </a:extLst>
          </p:cNvPr>
          <p:cNvSpPr>
            <a:spLocks noGrp="1"/>
          </p:cNvSpPr>
          <p:nvPr>
            <p:ph type="title"/>
          </p:nvPr>
        </p:nvSpPr>
        <p:spPr>
          <a:xfrm>
            <a:off x="8458200" y="994260"/>
            <a:ext cx="3161963" cy="1645920"/>
          </a:xfrm>
        </p:spPr>
        <p:txBody>
          <a:bodyPr/>
          <a:lstStyle/>
          <a:p>
            <a:r>
              <a:rPr lang="en-US" dirty="0"/>
              <a:t>Agile Vs Traditional</a:t>
            </a:r>
          </a:p>
        </p:txBody>
      </p:sp>
      <p:sp>
        <p:nvSpPr>
          <p:cNvPr id="13" name="Text Placeholder 3">
            <a:extLst>
              <a:ext uri="{FF2B5EF4-FFF2-40B4-BE49-F238E27FC236}">
                <a16:creationId xmlns:a16="http://schemas.microsoft.com/office/drawing/2014/main" id="{5A1B00F9-CC1D-4C2D-B987-607685F3DEB9}"/>
              </a:ext>
            </a:extLst>
          </p:cNvPr>
          <p:cNvSpPr>
            <a:spLocks noGrp="1"/>
          </p:cNvSpPr>
          <p:nvPr>
            <p:ph type="body" sz="half" idx="2"/>
          </p:nvPr>
        </p:nvSpPr>
        <p:spPr>
          <a:xfrm>
            <a:off x="8458200" y="2723668"/>
            <a:ext cx="3161963" cy="3606800"/>
          </a:xfrm>
        </p:spPr>
        <p:txBody>
          <a:bodyPr>
            <a:noAutofit/>
          </a:bodyPr>
          <a:lstStyle/>
          <a:p>
            <a:pPr>
              <a:lnSpc>
                <a:spcPct val="100000"/>
              </a:lnSpc>
              <a:spcBef>
                <a:spcPts val="900"/>
              </a:spcBef>
              <a:buClr>
                <a:schemeClr val="accent1"/>
              </a:buClr>
            </a:pPr>
            <a:r>
              <a:rPr lang="en-US" sz="1400" dirty="0"/>
              <a:t>The table on this page compares software projects from </a:t>
            </a:r>
            <a:r>
              <a:rPr lang="en-US" sz="1400" dirty="0" smtClean="0"/>
              <a:t>2011–2015</a:t>
            </a:r>
            <a:r>
              <a:rPr lang="en-US" sz="1400" dirty="0"/>
              <a:t>, segmented by the agile process and waterfall method.</a:t>
            </a:r>
          </a:p>
          <a:p>
            <a:pPr>
              <a:lnSpc>
                <a:spcPct val="100000"/>
              </a:lnSpc>
              <a:spcBef>
                <a:spcPts val="900"/>
              </a:spcBef>
              <a:buClr>
                <a:schemeClr val="accent1"/>
              </a:buClr>
            </a:pPr>
            <a:r>
              <a:rPr lang="en-US" sz="1400" dirty="0"/>
              <a:t>The total number of software projects is more than 10,000.</a:t>
            </a:r>
          </a:p>
          <a:p>
            <a:pPr>
              <a:lnSpc>
                <a:spcPct val="100000"/>
              </a:lnSpc>
              <a:spcBef>
                <a:spcPts val="900"/>
              </a:spcBef>
              <a:buClr>
                <a:schemeClr val="accent1"/>
              </a:buClr>
            </a:pPr>
            <a:r>
              <a:rPr lang="en-US" sz="1400" dirty="0"/>
              <a:t>The results show that agile projects </a:t>
            </a:r>
            <a:r>
              <a:rPr lang="en-US" sz="1400" dirty="0" smtClean="0"/>
              <a:t>have </a:t>
            </a:r>
            <a:r>
              <a:rPr lang="en-US" sz="1400" dirty="0" smtClean="0"/>
              <a:t>tree</a:t>
            </a:r>
            <a:r>
              <a:rPr lang="en-US" sz="1400" dirty="0" smtClean="0"/>
              <a:t> </a:t>
            </a:r>
            <a:r>
              <a:rPr lang="en-US" sz="1400" dirty="0"/>
              <a:t>times the success rate as waterfall </a:t>
            </a:r>
            <a:r>
              <a:rPr lang="en-US" sz="1400" dirty="0" smtClean="0"/>
              <a:t>projects, and </a:t>
            </a:r>
            <a:r>
              <a:rPr lang="en-US" sz="1400" dirty="0"/>
              <a:t>waterfall projects have three times the failure rate as agile projects.</a:t>
            </a:r>
          </a:p>
          <a:p>
            <a:pPr>
              <a:lnSpc>
                <a:spcPct val="100000"/>
              </a:lnSpc>
              <a:spcBef>
                <a:spcPts val="900"/>
              </a:spcBef>
              <a:buClr>
                <a:schemeClr val="accent1"/>
              </a:buClr>
            </a:pPr>
            <a:r>
              <a:rPr lang="en-US" sz="1400" dirty="0"/>
              <a:t>The overall results clearly show that waterfall projects do not scale well, while agile projects scale much better.</a:t>
            </a:r>
          </a:p>
          <a:p>
            <a:pPr>
              <a:lnSpc>
                <a:spcPct val="100000"/>
              </a:lnSpc>
              <a:spcBef>
                <a:spcPts val="900"/>
              </a:spcBef>
              <a:buClr>
                <a:schemeClr val="accent1"/>
              </a:buClr>
            </a:pPr>
            <a:r>
              <a:rPr lang="en-US" sz="1400" dirty="0"/>
              <a:t>However, note that the smaller the project, the smaller the difference is between the agile and the waterfall process.</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2954" y="1403568"/>
            <a:ext cx="7787529" cy="4074129"/>
          </a:xfrm>
        </p:spPr>
      </p:pic>
    </p:spTree>
    <p:extLst>
      <p:ext uri="{BB962C8B-B14F-4D97-AF65-F5344CB8AC3E}">
        <p14:creationId xmlns:p14="http://schemas.microsoft.com/office/powerpoint/2010/main" val="1921392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5C2D8AE-2A51-43C9-93E8-4B377C69977E}"/>
              </a:ext>
            </a:extLst>
          </p:cNvPr>
          <p:cNvSpPr>
            <a:spLocks noGrp="1"/>
          </p:cNvSpPr>
          <p:nvPr>
            <p:ph type="title"/>
          </p:nvPr>
        </p:nvSpPr>
        <p:spPr>
          <a:xfrm>
            <a:off x="8458200" y="994260"/>
            <a:ext cx="3161963" cy="1645920"/>
          </a:xfrm>
        </p:spPr>
        <p:txBody>
          <a:bodyPr/>
          <a:lstStyle/>
          <a:p>
            <a:r>
              <a:rPr lang="en-US" dirty="0"/>
              <a:t>Agile </a:t>
            </a:r>
            <a:r>
              <a:rPr lang="en-US" dirty="0" smtClean="0"/>
              <a:t>Vs </a:t>
            </a:r>
            <a:r>
              <a:rPr lang="en-US" dirty="0"/>
              <a:t>Traditional</a:t>
            </a:r>
          </a:p>
        </p:txBody>
      </p:sp>
      <p:sp>
        <p:nvSpPr>
          <p:cNvPr id="13" name="Text Placeholder 3">
            <a:extLst>
              <a:ext uri="{FF2B5EF4-FFF2-40B4-BE49-F238E27FC236}">
                <a16:creationId xmlns:a16="http://schemas.microsoft.com/office/drawing/2014/main" id="{5A1B00F9-CC1D-4C2D-B987-607685F3DEB9}"/>
              </a:ext>
            </a:extLst>
          </p:cNvPr>
          <p:cNvSpPr>
            <a:spLocks noGrp="1"/>
          </p:cNvSpPr>
          <p:nvPr>
            <p:ph type="body" sz="half" idx="2"/>
          </p:nvPr>
        </p:nvSpPr>
        <p:spPr>
          <a:xfrm>
            <a:off x="8458200" y="2723668"/>
            <a:ext cx="3161963" cy="3606800"/>
          </a:xfrm>
        </p:spPr>
        <p:txBody>
          <a:bodyPr/>
          <a:lstStyle/>
          <a:p>
            <a:pPr>
              <a:lnSpc>
                <a:spcPct val="100000"/>
              </a:lnSpc>
              <a:spcBef>
                <a:spcPts val="900"/>
              </a:spcBef>
              <a:buClr>
                <a:schemeClr val="accent1"/>
              </a:buClr>
            </a:pPr>
            <a:r>
              <a:rPr lang="en-US" dirty="0"/>
              <a:t>Agile is based on the adaptive software development methods, whereas the traditional SDLC models like the waterfall model is based on a predictive approach. Predictive teams in the traditional SDLC models usually work with detailed planning and have a complete forecast of the exact tasks and features to be delivered in the next few months or during the product life cycle.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286" y="993680"/>
            <a:ext cx="7784697" cy="4945572"/>
          </a:xfrm>
        </p:spPr>
      </p:pic>
    </p:spTree>
    <p:extLst>
      <p:ext uri="{BB962C8B-B14F-4D97-AF65-F5344CB8AC3E}">
        <p14:creationId xmlns:p14="http://schemas.microsoft.com/office/powerpoint/2010/main" val="11753443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2.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5E4A76-0180-4CD0-B081-82F74A336136}">
  <ds:schemaRefs>
    <ds:schemaRef ds:uri="http://schemas.openxmlformats.org/package/2006/metadata/core-properties"/>
    <ds:schemaRef ds:uri="http://purl.org/dc/terms/"/>
    <ds:schemaRef ds:uri="http://purl.org/dc/elements/1.1/"/>
    <ds:schemaRef ds:uri="http://schemas.microsoft.com/office/infopath/2007/PartnerControls"/>
    <ds:schemaRef ds:uri="http://www.w3.org/XML/1998/namespace"/>
    <ds:schemaRef ds:uri="71af3243-3dd4-4a8d-8c0d-dd76da1f02a5"/>
    <ds:schemaRef ds:uri="http://schemas.microsoft.com/office/2006/documentManagement/types"/>
    <ds:schemaRef ds:uri="http://purl.org/dc/dcmitype/"/>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563</Words>
  <Application>Microsoft Office PowerPoint</Application>
  <PresentationFormat>Widescreen</PresentationFormat>
  <Paragraphs>45</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Garamond</vt:lpstr>
      <vt:lpstr>SavonVTI</vt:lpstr>
      <vt:lpstr>SDLC</vt:lpstr>
      <vt:lpstr>SDLC Course Overview</vt:lpstr>
      <vt:lpstr>SDLC</vt:lpstr>
      <vt:lpstr>Waterfall Model</vt:lpstr>
      <vt:lpstr>Iterative Model</vt:lpstr>
      <vt:lpstr>Spiral Model</vt:lpstr>
      <vt:lpstr>Agile  Model</vt:lpstr>
      <vt:lpstr>Agile Vs Traditional</vt:lpstr>
      <vt:lpstr>Agile Vs Traditional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2022-05-06T14:46:31Z</dcterms:created>
  <dcterms:modified xsi:type="dcterms:W3CDTF">2022-05-08T05:54:24Z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