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Average"/>
      <p:regular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68F5BB-E741-4D1A-BE79-077E7D4C8099}">
  <a:tblStyle styleId="{6F68F5BB-E741-4D1A-BE79-077E7D4C80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Average-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swald-bold.fntdata"/><Relationship Id="rId16" Type="http://schemas.openxmlformats.org/officeDocument/2006/relationships/slide" Target="slides/slide10.xml"/><Relationship Id="rId38" Type="http://schemas.openxmlformats.org/officeDocument/2006/relationships/font" Target="fonts/Oswa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cd3a212c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cd3a212c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cd3a212c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cd3a212c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cd3a212c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0cd3a212c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cd3a212c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cd3a212c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cd3a212c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0cd3a212c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cd3a212c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cd3a212c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cd3a212c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cd3a212c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cd3a212c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0cd3a212c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0cd3a212c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0cd3a212c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cd3a212c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cd3a212c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cc968d8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cc968d8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cd3a212c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0cd3a212c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0cd3a212c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0cd3a212c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0cd3a212c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0cd3a212c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0cd3a212c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0cd3a212c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0cd3a212c0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0cd3a212c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0cd3a212c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0cd3a212c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0e09a3ed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0e09a3ed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e09a3ede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0e09a3ede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cd188595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0cd188595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0cd188595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0cd188595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cd188595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cd188595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0cd188595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0cd188595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cd188595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cd18859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cd1885952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cd1885952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cd1885952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cd1885952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e5f5acf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e5f5acf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cd188595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cd188595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https://medium.com/@abdallahashraf90x/oversampling-for-better-machine-learning-with-imbalanced-data-68f9b5ac2696</a:t>
            </a:r>
            <a:endParaRPr/>
          </a:p>
          <a:p>
            <a:pPr indent="0" lvl="0" marL="0" rtl="0" algn="l">
              <a:spcBef>
                <a:spcPts val="0"/>
              </a:spcBef>
              <a:spcAft>
                <a:spcPts val="0"/>
              </a:spcAft>
              <a:buNone/>
            </a:pPr>
            <a:r>
              <a:rPr lang="en"/>
              <a:t>When working with imbalanced datasets, we are usually interested in classifying the minority classes correctly</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cd3a212c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cd3a212c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Predicting Lethality of Car Crashes in New York City Boroughs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Aaryan Sumesh, Sami Saleh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 Selection Algorithms and Model Classifiers</a:t>
            </a:r>
            <a:endParaRPr/>
          </a:p>
        </p:txBody>
      </p:sp>
      <p:sp>
        <p:nvSpPr>
          <p:cNvPr id="161" name="Google Shape;161;p22"/>
          <p:cNvSpPr txBox="1"/>
          <p:nvPr/>
        </p:nvSpPr>
        <p:spPr>
          <a:xfrm>
            <a:off x="311700" y="971575"/>
            <a:ext cx="3209400" cy="4974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29">
                <a:solidFill>
                  <a:schemeClr val="accent3"/>
                </a:solidFill>
                <a:latin typeface="Average"/>
                <a:ea typeface="Average"/>
                <a:cs typeface="Average"/>
                <a:sym typeface="Average"/>
              </a:rPr>
              <a:t>Attribute Selection Algorithm One: </a:t>
            </a:r>
            <a:r>
              <a:rPr b="1" lang="en" sz="1629">
                <a:solidFill>
                  <a:schemeClr val="accent3"/>
                </a:solidFill>
                <a:latin typeface="Average"/>
                <a:ea typeface="Average"/>
                <a:cs typeface="Average"/>
                <a:sym typeface="Average"/>
              </a:rPr>
              <a:t>GainRatioAttributeEval</a:t>
            </a:r>
            <a:endParaRPr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rPr lang="en" sz="1629">
                <a:solidFill>
                  <a:schemeClr val="accent3"/>
                </a:solidFill>
                <a:latin typeface="Average"/>
                <a:ea typeface="Average"/>
                <a:cs typeface="Average"/>
                <a:sym typeface="Average"/>
              </a:rPr>
              <a:t>Cut-off value: </a:t>
            </a:r>
            <a:r>
              <a:rPr b="1" lang="en" sz="1629">
                <a:solidFill>
                  <a:schemeClr val="accent3"/>
                </a:solidFill>
                <a:latin typeface="Average"/>
                <a:ea typeface="Average"/>
                <a:cs typeface="Average"/>
                <a:sym typeface="Average"/>
              </a:rPr>
              <a:t>0.1</a:t>
            </a:r>
            <a:endParaRPr b="1"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rPr lang="en" sz="1629">
                <a:solidFill>
                  <a:schemeClr val="accent3"/>
                </a:solidFill>
                <a:latin typeface="Average"/>
                <a:ea typeface="Average"/>
                <a:cs typeface="Average"/>
                <a:sym typeface="Average"/>
              </a:rPr>
              <a:t>Selected Attributes: LATITUDE, LONGITUDE, NUMBER OF PEDESTRIANS INJURED, NUMBER OF CYCLIST INJURED, CONTRIBUTING FACTOR VEHICLE 1, ON STREET NAME, CONTRIBUTING FACTOR VEHICLE 2</a:t>
            </a:r>
            <a:endParaRPr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t/>
            </a:r>
            <a:endParaRPr sz="1430">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t/>
            </a:r>
            <a:endParaRPr sz="1430">
              <a:solidFill>
                <a:schemeClr val="accent3"/>
              </a:solidFill>
              <a:latin typeface="Average"/>
              <a:ea typeface="Average"/>
              <a:cs typeface="Average"/>
              <a:sym typeface="Average"/>
            </a:endParaRPr>
          </a:p>
          <a:p>
            <a:pPr indent="0" lvl="0" marL="0" rtl="0" algn="l">
              <a:lnSpc>
                <a:spcPct val="95000"/>
              </a:lnSpc>
              <a:spcBef>
                <a:spcPts val="1200"/>
              </a:spcBef>
              <a:spcAft>
                <a:spcPts val="1200"/>
              </a:spcAft>
              <a:buNone/>
            </a:pPr>
            <a:r>
              <a:t/>
            </a:r>
            <a:endParaRPr sz="1430">
              <a:solidFill>
                <a:schemeClr val="accent3"/>
              </a:solidFill>
              <a:latin typeface="Average"/>
              <a:ea typeface="Average"/>
              <a:cs typeface="Average"/>
              <a:sym typeface="Average"/>
            </a:endParaRPr>
          </a:p>
        </p:txBody>
      </p:sp>
      <p:pic>
        <p:nvPicPr>
          <p:cNvPr id="162" name="Google Shape;162;p22"/>
          <p:cNvPicPr preferRelativeResize="0"/>
          <p:nvPr/>
        </p:nvPicPr>
        <p:blipFill>
          <a:blip r:embed="rId3">
            <a:alphaModFix/>
          </a:blip>
          <a:stretch>
            <a:fillRect/>
          </a:stretch>
        </p:blipFill>
        <p:spPr>
          <a:xfrm>
            <a:off x="3653975" y="1065975"/>
            <a:ext cx="5333926" cy="377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 Selection Algorithms and Model Classifiers</a:t>
            </a:r>
            <a:endParaRPr/>
          </a:p>
        </p:txBody>
      </p:sp>
      <p:sp>
        <p:nvSpPr>
          <p:cNvPr id="168" name="Google Shape;168;p23"/>
          <p:cNvSpPr txBox="1"/>
          <p:nvPr/>
        </p:nvSpPr>
        <p:spPr>
          <a:xfrm>
            <a:off x="311700" y="971575"/>
            <a:ext cx="3209400" cy="4918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629">
                <a:solidFill>
                  <a:schemeClr val="accent3"/>
                </a:solidFill>
                <a:latin typeface="Average"/>
                <a:ea typeface="Average"/>
                <a:cs typeface="Average"/>
                <a:sym typeface="Average"/>
              </a:rPr>
              <a:t>Attribute Selection Algorithm Two: </a:t>
            </a:r>
            <a:r>
              <a:rPr b="1" lang="en" sz="1629">
                <a:solidFill>
                  <a:schemeClr val="accent3"/>
                </a:solidFill>
                <a:latin typeface="Average"/>
                <a:ea typeface="Average"/>
                <a:cs typeface="Average"/>
                <a:sym typeface="Average"/>
              </a:rPr>
              <a:t>InfoGainAttributeEval</a:t>
            </a:r>
            <a:endParaRPr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rPr lang="en" sz="1629">
                <a:solidFill>
                  <a:schemeClr val="accent3"/>
                </a:solidFill>
                <a:latin typeface="Average"/>
                <a:ea typeface="Average"/>
                <a:cs typeface="Average"/>
                <a:sym typeface="Average"/>
              </a:rPr>
              <a:t>Cut-off value: </a:t>
            </a:r>
            <a:r>
              <a:rPr b="1" lang="en" sz="1629">
                <a:solidFill>
                  <a:schemeClr val="accent3"/>
                </a:solidFill>
                <a:latin typeface="Average"/>
                <a:ea typeface="Average"/>
                <a:cs typeface="Average"/>
                <a:sym typeface="Average"/>
              </a:rPr>
              <a:t>0.1</a:t>
            </a:r>
            <a:endParaRPr b="1"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rPr lang="en" sz="1629">
                <a:solidFill>
                  <a:schemeClr val="accent3"/>
                </a:solidFill>
                <a:latin typeface="Average"/>
                <a:ea typeface="Average"/>
                <a:cs typeface="Average"/>
                <a:sym typeface="Average"/>
              </a:rPr>
              <a:t>Selected Attributes: LONGITUDE, LATITUDE, ON STREET NAME, CONTRIBUTING FACTOR VEHICLE 1, ZIP CODE, VEHICLE TYPE CODE 1, NUMBER OF MOTORIST INJURED, VEHICLE TYPE CODE 2, NUMBER OF PERSONS INJURED</a:t>
            </a:r>
            <a:endParaRPr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br>
              <a:rPr lang="en" sz="1629">
                <a:solidFill>
                  <a:schemeClr val="accent3"/>
                </a:solidFill>
                <a:latin typeface="Average"/>
                <a:ea typeface="Average"/>
                <a:cs typeface="Average"/>
                <a:sym typeface="Average"/>
              </a:rPr>
            </a:br>
            <a:endParaRPr sz="1430">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t/>
            </a:r>
            <a:endParaRPr sz="1430">
              <a:solidFill>
                <a:schemeClr val="accent3"/>
              </a:solidFill>
              <a:latin typeface="Average"/>
              <a:ea typeface="Average"/>
              <a:cs typeface="Average"/>
              <a:sym typeface="Average"/>
            </a:endParaRPr>
          </a:p>
          <a:p>
            <a:pPr indent="0" lvl="0" marL="0" rtl="0" algn="l">
              <a:lnSpc>
                <a:spcPct val="95000"/>
              </a:lnSpc>
              <a:spcBef>
                <a:spcPts val="1200"/>
              </a:spcBef>
              <a:spcAft>
                <a:spcPts val="1200"/>
              </a:spcAft>
              <a:buNone/>
            </a:pPr>
            <a:r>
              <a:t/>
            </a:r>
            <a:endParaRPr sz="1430">
              <a:solidFill>
                <a:schemeClr val="accent3"/>
              </a:solidFill>
              <a:latin typeface="Average"/>
              <a:ea typeface="Average"/>
              <a:cs typeface="Average"/>
              <a:sym typeface="Average"/>
            </a:endParaRPr>
          </a:p>
        </p:txBody>
      </p:sp>
      <p:pic>
        <p:nvPicPr>
          <p:cNvPr id="169" name="Google Shape;169;p23"/>
          <p:cNvPicPr preferRelativeResize="0"/>
          <p:nvPr/>
        </p:nvPicPr>
        <p:blipFill>
          <a:blip r:embed="rId3">
            <a:alphaModFix/>
          </a:blip>
          <a:stretch>
            <a:fillRect/>
          </a:stretch>
        </p:blipFill>
        <p:spPr>
          <a:xfrm>
            <a:off x="3634475" y="1105150"/>
            <a:ext cx="5099850" cy="3621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 Selection Algorithms and Model Classifiers</a:t>
            </a:r>
            <a:endParaRPr/>
          </a:p>
        </p:txBody>
      </p:sp>
      <p:sp>
        <p:nvSpPr>
          <p:cNvPr id="175" name="Google Shape;175;p24"/>
          <p:cNvSpPr txBox="1"/>
          <p:nvPr/>
        </p:nvSpPr>
        <p:spPr>
          <a:xfrm>
            <a:off x="92450" y="1017725"/>
            <a:ext cx="3209400" cy="3393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629">
                <a:solidFill>
                  <a:schemeClr val="accent3"/>
                </a:solidFill>
                <a:latin typeface="Average"/>
                <a:ea typeface="Average"/>
                <a:cs typeface="Average"/>
                <a:sym typeface="Average"/>
              </a:rPr>
              <a:t>Attribute Selection Algorithm Three: </a:t>
            </a:r>
            <a:r>
              <a:rPr b="1" lang="en" sz="1629">
                <a:solidFill>
                  <a:schemeClr val="accent3"/>
                </a:solidFill>
                <a:latin typeface="Average"/>
                <a:ea typeface="Average"/>
                <a:cs typeface="Average"/>
                <a:sym typeface="Average"/>
              </a:rPr>
              <a:t>CfsSubset</a:t>
            </a:r>
            <a:r>
              <a:rPr b="1" lang="en" sz="1629">
                <a:solidFill>
                  <a:schemeClr val="accent3"/>
                </a:solidFill>
                <a:latin typeface="Average"/>
                <a:ea typeface="Average"/>
                <a:cs typeface="Average"/>
                <a:sym typeface="Average"/>
              </a:rPr>
              <a:t>Eval w/ Greedy Stepwise Approach</a:t>
            </a:r>
            <a:endParaRPr b="1"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rPr lang="en" sz="1629">
                <a:solidFill>
                  <a:schemeClr val="accent3"/>
                </a:solidFill>
                <a:latin typeface="Average"/>
                <a:ea typeface="Average"/>
                <a:cs typeface="Average"/>
                <a:sym typeface="Average"/>
              </a:rPr>
              <a:t>Selected Attributes: LATITUDE, LONGITUDE, NUMBER OF CYCLIST INJURED, CONTRIBUTING FACTOR VEHICLE 1</a:t>
            </a:r>
            <a:endParaRPr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t/>
            </a:r>
            <a:endParaRPr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t/>
            </a:r>
            <a:endParaRPr sz="1629">
              <a:solidFill>
                <a:schemeClr val="accent3"/>
              </a:solidFill>
              <a:latin typeface="Average"/>
              <a:ea typeface="Average"/>
              <a:cs typeface="Average"/>
              <a:sym typeface="Average"/>
            </a:endParaRPr>
          </a:p>
          <a:p>
            <a:pPr indent="0" lvl="0" marL="0" rtl="0" algn="l">
              <a:lnSpc>
                <a:spcPct val="95000"/>
              </a:lnSpc>
              <a:spcBef>
                <a:spcPts val="1200"/>
              </a:spcBef>
              <a:spcAft>
                <a:spcPts val="1200"/>
              </a:spcAft>
              <a:buNone/>
            </a:pPr>
            <a:r>
              <a:t/>
            </a:r>
            <a:endParaRPr sz="1430">
              <a:solidFill>
                <a:schemeClr val="accent3"/>
              </a:solidFill>
              <a:latin typeface="Average"/>
              <a:ea typeface="Average"/>
              <a:cs typeface="Average"/>
              <a:sym typeface="Average"/>
            </a:endParaRPr>
          </a:p>
        </p:txBody>
      </p:sp>
      <p:pic>
        <p:nvPicPr>
          <p:cNvPr id="176" name="Google Shape;176;p24"/>
          <p:cNvPicPr preferRelativeResize="0"/>
          <p:nvPr/>
        </p:nvPicPr>
        <p:blipFill>
          <a:blip r:embed="rId3">
            <a:alphaModFix/>
          </a:blip>
          <a:stretch>
            <a:fillRect/>
          </a:stretch>
        </p:blipFill>
        <p:spPr>
          <a:xfrm>
            <a:off x="3056475" y="1770500"/>
            <a:ext cx="5924550" cy="2562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 Selection Algorithms and Model Classifiers</a:t>
            </a:r>
            <a:endParaRPr/>
          </a:p>
        </p:txBody>
      </p:sp>
      <p:sp>
        <p:nvSpPr>
          <p:cNvPr id="182" name="Google Shape;182;p25"/>
          <p:cNvSpPr txBox="1"/>
          <p:nvPr/>
        </p:nvSpPr>
        <p:spPr>
          <a:xfrm>
            <a:off x="311700" y="1017725"/>
            <a:ext cx="3209400" cy="8254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29">
                <a:solidFill>
                  <a:schemeClr val="accent3"/>
                </a:solidFill>
                <a:latin typeface="Average"/>
                <a:ea typeface="Average"/>
                <a:cs typeface="Average"/>
                <a:sym typeface="Average"/>
              </a:rPr>
              <a:t>Attribute Selection Algorithm Four: </a:t>
            </a:r>
            <a:r>
              <a:rPr b="1" lang="en" sz="1629">
                <a:solidFill>
                  <a:schemeClr val="accent3"/>
                </a:solidFill>
                <a:latin typeface="Average"/>
                <a:ea typeface="Average"/>
                <a:cs typeface="Average"/>
                <a:sym typeface="Average"/>
              </a:rPr>
              <a:t>OneRAttributeEval</a:t>
            </a:r>
            <a:endParaRPr b="1"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rPr lang="en" sz="1629">
                <a:solidFill>
                  <a:schemeClr val="accent3"/>
                </a:solidFill>
                <a:latin typeface="Average"/>
                <a:ea typeface="Average"/>
                <a:cs typeface="Average"/>
                <a:sym typeface="Average"/>
              </a:rPr>
              <a:t>Cut-off value: </a:t>
            </a:r>
            <a:r>
              <a:rPr b="1" lang="en" sz="1629">
                <a:solidFill>
                  <a:schemeClr val="accent3"/>
                </a:solidFill>
                <a:latin typeface="Average"/>
                <a:ea typeface="Average"/>
                <a:cs typeface="Average"/>
                <a:sym typeface="Average"/>
              </a:rPr>
              <a:t>40%</a:t>
            </a:r>
            <a:endParaRPr b="1"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rPr lang="en" sz="1629">
                <a:solidFill>
                  <a:schemeClr val="accent3"/>
                </a:solidFill>
                <a:latin typeface="Average"/>
                <a:ea typeface="Average"/>
                <a:cs typeface="Average"/>
                <a:sym typeface="Average"/>
              </a:rPr>
              <a:t>Selected Attributes: LATITUDE, LONGITUDE, ON STREET NAME, CONTRIBUTING FACTOR VEHICLE 1, ZIP CODE, VEHICLE TYPE CODE 1, NUMBER OF MOTORIST INJURED, TIME OF DAY, NUMBER OF PERSONS INJURED, RUSH HOUR, VEHICLE TYPE CODE 2, MORE THAN 2 VEHICLES INVOLVED</a:t>
            </a:r>
            <a:endParaRPr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t/>
            </a:r>
            <a:endParaRPr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t/>
            </a:r>
            <a:endParaRPr sz="1629">
              <a:solidFill>
                <a:schemeClr val="accent3"/>
              </a:solidFill>
              <a:latin typeface="Average"/>
              <a:ea typeface="Average"/>
              <a:cs typeface="Average"/>
              <a:sym typeface="Average"/>
            </a:endParaRPr>
          </a:p>
          <a:p>
            <a:pPr indent="0" lvl="0" marL="0" rtl="0" algn="l">
              <a:lnSpc>
                <a:spcPct val="95000"/>
              </a:lnSpc>
              <a:spcBef>
                <a:spcPts val="1200"/>
              </a:spcBef>
              <a:spcAft>
                <a:spcPts val="1200"/>
              </a:spcAft>
              <a:buNone/>
            </a:pPr>
            <a:r>
              <a:t/>
            </a:r>
            <a:endParaRPr sz="1430">
              <a:solidFill>
                <a:schemeClr val="accent3"/>
              </a:solidFill>
              <a:latin typeface="Average"/>
              <a:ea typeface="Average"/>
              <a:cs typeface="Average"/>
              <a:sym typeface="Average"/>
            </a:endParaRPr>
          </a:p>
        </p:txBody>
      </p:sp>
      <p:pic>
        <p:nvPicPr>
          <p:cNvPr id="183" name="Google Shape;183;p25"/>
          <p:cNvPicPr preferRelativeResize="0"/>
          <p:nvPr/>
        </p:nvPicPr>
        <p:blipFill>
          <a:blip r:embed="rId3">
            <a:alphaModFix/>
          </a:blip>
          <a:stretch>
            <a:fillRect/>
          </a:stretch>
        </p:blipFill>
        <p:spPr>
          <a:xfrm>
            <a:off x="3777325" y="1097051"/>
            <a:ext cx="4808875" cy="385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 Selection Algorithms and Model Classifiers</a:t>
            </a:r>
            <a:endParaRPr/>
          </a:p>
        </p:txBody>
      </p:sp>
      <p:sp>
        <p:nvSpPr>
          <p:cNvPr id="189" name="Google Shape;189;p26"/>
          <p:cNvSpPr txBox="1"/>
          <p:nvPr/>
        </p:nvSpPr>
        <p:spPr>
          <a:xfrm>
            <a:off x="311700" y="1017725"/>
            <a:ext cx="8431200" cy="2985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629">
                <a:solidFill>
                  <a:schemeClr val="accent3"/>
                </a:solidFill>
                <a:latin typeface="Average"/>
                <a:ea typeface="Average"/>
                <a:cs typeface="Average"/>
                <a:sym typeface="Average"/>
              </a:rPr>
              <a:t>Attribute Selection Algorithm Five: </a:t>
            </a:r>
            <a:r>
              <a:rPr b="1" lang="en" sz="1629">
                <a:solidFill>
                  <a:schemeClr val="accent3"/>
                </a:solidFill>
                <a:latin typeface="Average"/>
                <a:ea typeface="Average"/>
                <a:cs typeface="Average"/>
                <a:sym typeface="Average"/>
              </a:rPr>
              <a:t>Non-WEKA Approach</a:t>
            </a:r>
            <a:endParaRPr b="1"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t/>
            </a:r>
            <a:endParaRPr b="1"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t/>
            </a:r>
            <a:endParaRPr b="1"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rPr lang="en" sz="1629">
                <a:solidFill>
                  <a:schemeClr val="accent3"/>
                </a:solidFill>
                <a:latin typeface="Average"/>
                <a:ea typeface="Average"/>
                <a:cs typeface="Average"/>
                <a:sym typeface="Average"/>
              </a:rPr>
              <a:t>Comparing all previous attribute selection algorithms, the only two attributes that were recommended to be removed in all algorithms were SEASON and BOROUGH</a:t>
            </a:r>
            <a:endParaRPr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t/>
            </a:r>
            <a:endParaRPr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t/>
            </a:r>
            <a:endParaRPr sz="1629">
              <a:solidFill>
                <a:schemeClr val="accent3"/>
              </a:solidFill>
              <a:latin typeface="Average"/>
              <a:ea typeface="Average"/>
              <a:cs typeface="Average"/>
              <a:sym typeface="Average"/>
            </a:endParaRPr>
          </a:p>
          <a:p>
            <a:pPr indent="0" lvl="0" marL="0" rtl="0" algn="l">
              <a:lnSpc>
                <a:spcPct val="95000"/>
              </a:lnSpc>
              <a:spcBef>
                <a:spcPts val="1200"/>
              </a:spcBef>
              <a:spcAft>
                <a:spcPts val="1200"/>
              </a:spcAft>
              <a:buNone/>
            </a:pPr>
            <a:r>
              <a:t/>
            </a:r>
            <a:endParaRPr sz="1430">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 Selection Algorithms and Model Classifiers</a:t>
            </a:r>
            <a:endParaRPr/>
          </a:p>
        </p:txBody>
      </p:sp>
      <p:sp>
        <p:nvSpPr>
          <p:cNvPr id="195" name="Google Shape;195;p27"/>
          <p:cNvSpPr txBox="1"/>
          <p:nvPr/>
        </p:nvSpPr>
        <p:spPr>
          <a:xfrm>
            <a:off x="311700" y="1017725"/>
            <a:ext cx="8431200" cy="40827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629">
                <a:solidFill>
                  <a:schemeClr val="accent3"/>
                </a:solidFill>
                <a:latin typeface="Average"/>
                <a:ea typeface="Average"/>
                <a:cs typeface="Average"/>
                <a:sym typeface="Average"/>
              </a:rPr>
              <a:t>Models Selected for Classification:</a:t>
            </a:r>
            <a:endParaRPr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t/>
            </a:r>
            <a:endParaRPr sz="1430">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rPr b="1" lang="en" sz="1430">
                <a:solidFill>
                  <a:schemeClr val="accent3"/>
                </a:solidFill>
                <a:latin typeface="Average"/>
                <a:ea typeface="Average"/>
                <a:cs typeface="Average"/>
                <a:sym typeface="Average"/>
              </a:rPr>
              <a:t>J48 </a:t>
            </a:r>
            <a:endParaRPr b="1" sz="1430">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t/>
            </a:r>
            <a:endParaRPr sz="1430">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rPr b="1" lang="en" sz="1430">
                <a:solidFill>
                  <a:schemeClr val="accent3"/>
                </a:solidFill>
                <a:latin typeface="Average"/>
                <a:ea typeface="Average"/>
                <a:cs typeface="Average"/>
                <a:sym typeface="Average"/>
              </a:rPr>
              <a:t>Naive Bayes</a:t>
            </a:r>
            <a:r>
              <a:rPr b="1" lang="en" sz="1430">
                <a:solidFill>
                  <a:schemeClr val="accent3"/>
                </a:solidFill>
                <a:latin typeface="Average"/>
                <a:ea typeface="Average"/>
                <a:cs typeface="Average"/>
                <a:sym typeface="Average"/>
              </a:rPr>
              <a:t> </a:t>
            </a:r>
            <a:endParaRPr b="1" sz="1430">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t/>
            </a:r>
            <a:endParaRPr sz="1430">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rPr b="1" lang="en" sz="1430">
                <a:solidFill>
                  <a:schemeClr val="accent3"/>
                </a:solidFill>
                <a:latin typeface="Average"/>
                <a:ea typeface="Average"/>
                <a:cs typeface="Average"/>
                <a:sym typeface="Average"/>
              </a:rPr>
              <a:t>OneR</a:t>
            </a:r>
            <a:endParaRPr b="1" sz="1430">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t/>
            </a:r>
            <a:endParaRPr sz="1430">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rPr b="1" lang="en" sz="1430">
                <a:solidFill>
                  <a:schemeClr val="accent3"/>
                </a:solidFill>
                <a:latin typeface="Average"/>
                <a:ea typeface="Average"/>
                <a:cs typeface="Average"/>
                <a:sym typeface="Average"/>
              </a:rPr>
              <a:t>DecisionTable </a:t>
            </a:r>
            <a:endParaRPr b="1" sz="1629">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t/>
            </a:r>
            <a:endParaRPr sz="1629">
              <a:solidFill>
                <a:schemeClr val="accent3"/>
              </a:solidFill>
              <a:latin typeface="Average"/>
              <a:ea typeface="Average"/>
              <a:cs typeface="Average"/>
              <a:sym typeface="Average"/>
            </a:endParaRPr>
          </a:p>
          <a:p>
            <a:pPr indent="0" lvl="0" marL="0" rtl="0" algn="l">
              <a:lnSpc>
                <a:spcPct val="95000"/>
              </a:lnSpc>
              <a:spcBef>
                <a:spcPts val="1200"/>
              </a:spcBef>
              <a:spcAft>
                <a:spcPts val="1200"/>
              </a:spcAft>
              <a:buNone/>
            </a:pPr>
            <a:r>
              <a:t/>
            </a:r>
            <a:endParaRPr sz="1430">
              <a:solidFill>
                <a:schemeClr val="accent3"/>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262725" y="160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GainRatioAttributeEval</a:t>
            </a:r>
            <a:endParaRPr/>
          </a:p>
        </p:txBody>
      </p:sp>
      <p:pic>
        <p:nvPicPr>
          <p:cNvPr id="201" name="Google Shape;201;p28"/>
          <p:cNvPicPr preferRelativeResize="0"/>
          <p:nvPr/>
        </p:nvPicPr>
        <p:blipFill>
          <a:blip r:embed="rId3">
            <a:alphaModFix/>
          </a:blip>
          <a:stretch>
            <a:fillRect/>
          </a:stretch>
        </p:blipFill>
        <p:spPr>
          <a:xfrm>
            <a:off x="277200" y="1869196"/>
            <a:ext cx="4208300" cy="2178329"/>
          </a:xfrm>
          <a:prstGeom prst="rect">
            <a:avLst/>
          </a:prstGeom>
          <a:noFill/>
          <a:ln>
            <a:noFill/>
          </a:ln>
        </p:spPr>
      </p:pic>
      <p:sp>
        <p:nvSpPr>
          <p:cNvPr id="202" name="Google Shape;202;p28"/>
          <p:cNvSpPr txBox="1"/>
          <p:nvPr/>
        </p:nvSpPr>
        <p:spPr>
          <a:xfrm>
            <a:off x="573700"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J48</a:t>
            </a:r>
            <a:endParaRPr b="1" sz="1800" u="sng">
              <a:solidFill>
                <a:schemeClr val="accent3"/>
              </a:solidFill>
              <a:latin typeface="Average"/>
              <a:ea typeface="Average"/>
              <a:cs typeface="Average"/>
              <a:sym typeface="Average"/>
            </a:endParaRPr>
          </a:p>
        </p:txBody>
      </p:sp>
      <p:pic>
        <p:nvPicPr>
          <p:cNvPr id="203" name="Google Shape;203;p28"/>
          <p:cNvPicPr preferRelativeResize="0"/>
          <p:nvPr/>
        </p:nvPicPr>
        <p:blipFill>
          <a:blip r:embed="rId4">
            <a:alphaModFix/>
          </a:blip>
          <a:stretch>
            <a:fillRect/>
          </a:stretch>
        </p:blipFill>
        <p:spPr>
          <a:xfrm>
            <a:off x="4692575" y="1865841"/>
            <a:ext cx="4208300" cy="2185046"/>
          </a:xfrm>
          <a:prstGeom prst="rect">
            <a:avLst/>
          </a:prstGeom>
          <a:noFill/>
          <a:ln>
            <a:noFill/>
          </a:ln>
        </p:spPr>
      </p:pic>
      <p:sp>
        <p:nvSpPr>
          <p:cNvPr id="204" name="Google Shape;204;p28"/>
          <p:cNvSpPr txBox="1"/>
          <p:nvPr/>
        </p:nvSpPr>
        <p:spPr>
          <a:xfrm>
            <a:off x="4907100"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Naive Bayes</a:t>
            </a:r>
            <a:endParaRPr b="1" sz="1800" u="sng">
              <a:solidFill>
                <a:schemeClr val="accent3"/>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262725" y="160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GainRatioAttributeEval</a:t>
            </a:r>
            <a:endParaRPr/>
          </a:p>
        </p:txBody>
      </p:sp>
      <p:sp>
        <p:nvSpPr>
          <p:cNvPr id="210" name="Google Shape;210;p29"/>
          <p:cNvSpPr txBox="1"/>
          <p:nvPr/>
        </p:nvSpPr>
        <p:spPr>
          <a:xfrm>
            <a:off x="426725"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OneR</a:t>
            </a:r>
            <a:endParaRPr b="1" sz="1800" u="sng">
              <a:solidFill>
                <a:schemeClr val="accent3"/>
              </a:solidFill>
              <a:latin typeface="Average"/>
              <a:ea typeface="Average"/>
              <a:cs typeface="Average"/>
              <a:sym typeface="Average"/>
            </a:endParaRPr>
          </a:p>
        </p:txBody>
      </p:sp>
      <p:sp>
        <p:nvSpPr>
          <p:cNvPr id="211" name="Google Shape;211;p29"/>
          <p:cNvSpPr txBox="1"/>
          <p:nvPr/>
        </p:nvSpPr>
        <p:spPr>
          <a:xfrm>
            <a:off x="4907100"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DecisionTable</a:t>
            </a:r>
            <a:endParaRPr b="1" sz="1800" u="sng">
              <a:solidFill>
                <a:schemeClr val="accent3"/>
              </a:solidFill>
              <a:latin typeface="Average"/>
              <a:ea typeface="Average"/>
              <a:cs typeface="Average"/>
              <a:sym typeface="Average"/>
            </a:endParaRPr>
          </a:p>
        </p:txBody>
      </p:sp>
      <p:pic>
        <p:nvPicPr>
          <p:cNvPr id="212" name="Google Shape;212;p29"/>
          <p:cNvPicPr preferRelativeResize="0"/>
          <p:nvPr/>
        </p:nvPicPr>
        <p:blipFill>
          <a:blip r:embed="rId3">
            <a:alphaModFix/>
          </a:blip>
          <a:stretch>
            <a:fillRect/>
          </a:stretch>
        </p:blipFill>
        <p:spPr>
          <a:xfrm>
            <a:off x="98088" y="1843825"/>
            <a:ext cx="4272575" cy="2252682"/>
          </a:xfrm>
          <a:prstGeom prst="rect">
            <a:avLst/>
          </a:prstGeom>
          <a:noFill/>
          <a:ln>
            <a:noFill/>
          </a:ln>
        </p:spPr>
      </p:pic>
      <p:pic>
        <p:nvPicPr>
          <p:cNvPr id="213" name="Google Shape;213;p29"/>
          <p:cNvPicPr preferRelativeResize="0"/>
          <p:nvPr/>
        </p:nvPicPr>
        <p:blipFill>
          <a:blip r:embed="rId4">
            <a:alphaModFix/>
          </a:blip>
          <a:stretch>
            <a:fillRect/>
          </a:stretch>
        </p:blipFill>
        <p:spPr>
          <a:xfrm>
            <a:off x="4497600" y="1843825"/>
            <a:ext cx="4434300" cy="2252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262725" y="160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InfoGainAttributeEval</a:t>
            </a:r>
            <a:endParaRPr/>
          </a:p>
        </p:txBody>
      </p:sp>
      <p:sp>
        <p:nvSpPr>
          <p:cNvPr id="219" name="Google Shape;219;p30"/>
          <p:cNvSpPr txBox="1"/>
          <p:nvPr/>
        </p:nvSpPr>
        <p:spPr>
          <a:xfrm>
            <a:off x="426725"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J48</a:t>
            </a:r>
            <a:endParaRPr b="1" sz="1800" u="sng">
              <a:solidFill>
                <a:schemeClr val="accent3"/>
              </a:solidFill>
              <a:latin typeface="Average"/>
              <a:ea typeface="Average"/>
              <a:cs typeface="Average"/>
              <a:sym typeface="Average"/>
            </a:endParaRPr>
          </a:p>
        </p:txBody>
      </p:sp>
      <p:sp>
        <p:nvSpPr>
          <p:cNvPr id="220" name="Google Shape;220;p30"/>
          <p:cNvSpPr txBox="1"/>
          <p:nvPr/>
        </p:nvSpPr>
        <p:spPr>
          <a:xfrm>
            <a:off x="4907100"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Naive Bayes</a:t>
            </a:r>
            <a:endParaRPr b="1" sz="1800" u="sng">
              <a:solidFill>
                <a:schemeClr val="accent3"/>
              </a:solidFill>
              <a:latin typeface="Average"/>
              <a:ea typeface="Average"/>
              <a:cs typeface="Average"/>
              <a:sym typeface="Average"/>
            </a:endParaRPr>
          </a:p>
        </p:txBody>
      </p:sp>
      <p:pic>
        <p:nvPicPr>
          <p:cNvPr id="221" name="Google Shape;221;p30"/>
          <p:cNvPicPr preferRelativeResize="0"/>
          <p:nvPr/>
        </p:nvPicPr>
        <p:blipFill>
          <a:blip r:embed="rId3">
            <a:alphaModFix/>
          </a:blip>
          <a:stretch>
            <a:fillRect/>
          </a:stretch>
        </p:blipFill>
        <p:spPr>
          <a:xfrm>
            <a:off x="124838" y="1874825"/>
            <a:ext cx="4219075" cy="2190675"/>
          </a:xfrm>
          <a:prstGeom prst="rect">
            <a:avLst/>
          </a:prstGeom>
          <a:noFill/>
          <a:ln>
            <a:noFill/>
          </a:ln>
        </p:spPr>
      </p:pic>
      <p:pic>
        <p:nvPicPr>
          <p:cNvPr id="222" name="Google Shape;222;p30"/>
          <p:cNvPicPr preferRelativeResize="0"/>
          <p:nvPr/>
        </p:nvPicPr>
        <p:blipFill>
          <a:blip r:embed="rId4">
            <a:alphaModFix/>
          </a:blip>
          <a:stretch>
            <a:fillRect/>
          </a:stretch>
        </p:blipFill>
        <p:spPr>
          <a:xfrm>
            <a:off x="4649813" y="1874826"/>
            <a:ext cx="4129866" cy="2190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262725" y="160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InfoGainAttributeEval</a:t>
            </a:r>
            <a:endParaRPr/>
          </a:p>
        </p:txBody>
      </p:sp>
      <p:sp>
        <p:nvSpPr>
          <p:cNvPr id="228" name="Google Shape;228;p31"/>
          <p:cNvSpPr txBox="1"/>
          <p:nvPr/>
        </p:nvSpPr>
        <p:spPr>
          <a:xfrm>
            <a:off x="426725"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OneR</a:t>
            </a:r>
            <a:endParaRPr b="1" sz="1800" u="sng">
              <a:solidFill>
                <a:schemeClr val="accent3"/>
              </a:solidFill>
              <a:latin typeface="Average"/>
              <a:ea typeface="Average"/>
              <a:cs typeface="Average"/>
              <a:sym typeface="Average"/>
            </a:endParaRPr>
          </a:p>
        </p:txBody>
      </p:sp>
      <p:sp>
        <p:nvSpPr>
          <p:cNvPr id="229" name="Google Shape;229;p31"/>
          <p:cNvSpPr txBox="1"/>
          <p:nvPr/>
        </p:nvSpPr>
        <p:spPr>
          <a:xfrm>
            <a:off x="4907100"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Decision Table</a:t>
            </a:r>
            <a:endParaRPr b="1" sz="1800" u="sng">
              <a:solidFill>
                <a:schemeClr val="accent3"/>
              </a:solidFill>
              <a:latin typeface="Average"/>
              <a:ea typeface="Average"/>
              <a:cs typeface="Average"/>
              <a:sym typeface="Average"/>
            </a:endParaRPr>
          </a:p>
        </p:txBody>
      </p:sp>
      <p:pic>
        <p:nvPicPr>
          <p:cNvPr id="230" name="Google Shape;230;p31"/>
          <p:cNvPicPr preferRelativeResize="0"/>
          <p:nvPr/>
        </p:nvPicPr>
        <p:blipFill>
          <a:blip r:embed="rId3">
            <a:alphaModFix/>
          </a:blip>
          <a:stretch>
            <a:fillRect/>
          </a:stretch>
        </p:blipFill>
        <p:spPr>
          <a:xfrm>
            <a:off x="164750" y="1862200"/>
            <a:ext cx="4321075" cy="2215936"/>
          </a:xfrm>
          <a:prstGeom prst="rect">
            <a:avLst/>
          </a:prstGeom>
          <a:noFill/>
          <a:ln>
            <a:noFill/>
          </a:ln>
        </p:spPr>
      </p:pic>
      <p:pic>
        <p:nvPicPr>
          <p:cNvPr id="231" name="Google Shape;231;p31"/>
          <p:cNvPicPr preferRelativeResize="0"/>
          <p:nvPr/>
        </p:nvPicPr>
        <p:blipFill>
          <a:blip r:embed="rId4">
            <a:alphaModFix/>
          </a:blip>
          <a:stretch>
            <a:fillRect/>
          </a:stretch>
        </p:blipFill>
        <p:spPr>
          <a:xfrm>
            <a:off x="4606938" y="1862200"/>
            <a:ext cx="4215627" cy="2215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and Project Goal</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Growing City Complexity</a:t>
            </a:r>
            <a:r>
              <a:rPr lang="en"/>
              <a:t>: As NYC's traffic conditions become more complex, understanding road incidents is crucial.</a:t>
            </a:r>
            <a:endParaRPr/>
          </a:p>
          <a:p>
            <a:pPr indent="0" lvl="0" marL="0" rtl="0" algn="l">
              <a:spcBef>
                <a:spcPts val="1200"/>
              </a:spcBef>
              <a:spcAft>
                <a:spcPts val="0"/>
              </a:spcAft>
              <a:buNone/>
            </a:pPr>
            <a:r>
              <a:rPr b="1" lang="en"/>
              <a:t>Safety Insights</a:t>
            </a:r>
            <a:r>
              <a:rPr lang="en"/>
              <a:t>: These classifications can reveal patterns that lead to preventative measures.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will be trying to predict the </a:t>
            </a:r>
            <a:r>
              <a:rPr b="1" lang="en" u="sng"/>
              <a:t>lethality of car crashes</a:t>
            </a:r>
            <a:r>
              <a:rPr lang="en"/>
              <a:t> in New York City.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262725" y="160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CfsSubsetEval with Greedy Stepwise Search Method </a:t>
            </a:r>
            <a:endParaRPr/>
          </a:p>
        </p:txBody>
      </p:sp>
      <p:sp>
        <p:nvSpPr>
          <p:cNvPr id="237" name="Google Shape;237;p32"/>
          <p:cNvSpPr txBox="1"/>
          <p:nvPr/>
        </p:nvSpPr>
        <p:spPr>
          <a:xfrm>
            <a:off x="426725"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J48</a:t>
            </a:r>
            <a:endParaRPr b="1" sz="1800" u="sng">
              <a:solidFill>
                <a:schemeClr val="accent3"/>
              </a:solidFill>
              <a:latin typeface="Average"/>
              <a:ea typeface="Average"/>
              <a:cs typeface="Average"/>
              <a:sym typeface="Average"/>
            </a:endParaRPr>
          </a:p>
        </p:txBody>
      </p:sp>
      <p:sp>
        <p:nvSpPr>
          <p:cNvPr id="238" name="Google Shape;238;p32"/>
          <p:cNvSpPr txBox="1"/>
          <p:nvPr/>
        </p:nvSpPr>
        <p:spPr>
          <a:xfrm>
            <a:off x="4907100"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Naive Bayes</a:t>
            </a:r>
            <a:endParaRPr b="1" sz="1800" u="sng">
              <a:solidFill>
                <a:schemeClr val="accent3"/>
              </a:solidFill>
              <a:latin typeface="Average"/>
              <a:ea typeface="Average"/>
              <a:cs typeface="Average"/>
              <a:sym typeface="Average"/>
            </a:endParaRPr>
          </a:p>
        </p:txBody>
      </p:sp>
      <p:pic>
        <p:nvPicPr>
          <p:cNvPr id="239" name="Google Shape;239;p32"/>
          <p:cNvPicPr preferRelativeResize="0"/>
          <p:nvPr/>
        </p:nvPicPr>
        <p:blipFill>
          <a:blip r:embed="rId3">
            <a:alphaModFix/>
          </a:blip>
          <a:stretch>
            <a:fillRect/>
          </a:stretch>
        </p:blipFill>
        <p:spPr>
          <a:xfrm>
            <a:off x="124838" y="1874825"/>
            <a:ext cx="4219065" cy="2190675"/>
          </a:xfrm>
          <a:prstGeom prst="rect">
            <a:avLst/>
          </a:prstGeom>
          <a:noFill/>
          <a:ln>
            <a:noFill/>
          </a:ln>
        </p:spPr>
      </p:pic>
      <p:pic>
        <p:nvPicPr>
          <p:cNvPr id="240" name="Google Shape;240;p32"/>
          <p:cNvPicPr preferRelativeResize="0"/>
          <p:nvPr/>
        </p:nvPicPr>
        <p:blipFill>
          <a:blip r:embed="rId4">
            <a:alphaModFix/>
          </a:blip>
          <a:stretch>
            <a:fillRect/>
          </a:stretch>
        </p:blipFill>
        <p:spPr>
          <a:xfrm>
            <a:off x="4624563" y="1874825"/>
            <a:ext cx="4180366" cy="2190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262725" y="160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CfsSubsetEval with Greedy Stepwise Search Method </a:t>
            </a:r>
            <a:endParaRPr/>
          </a:p>
        </p:txBody>
      </p:sp>
      <p:sp>
        <p:nvSpPr>
          <p:cNvPr id="246" name="Google Shape;246;p33"/>
          <p:cNvSpPr txBox="1"/>
          <p:nvPr/>
        </p:nvSpPr>
        <p:spPr>
          <a:xfrm>
            <a:off x="426725"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OneR</a:t>
            </a:r>
            <a:endParaRPr b="1" sz="1800" u="sng">
              <a:solidFill>
                <a:schemeClr val="accent3"/>
              </a:solidFill>
              <a:latin typeface="Average"/>
              <a:ea typeface="Average"/>
              <a:cs typeface="Average"/>
              <a:sym typeface="Average"/>
            </a:endParaRPr>
          </a:p>
        </p:txBody>
      </p:sp>
      <p:sp>
        <p:nvSpPr>
          <p:cNvPr id="247" name="Google Shape;247;p33"/>
          <p:cNvSpPr txBox="1"/>
          <p:nvPr/>
        </p:nvSpPr>
        <p:spPr>
          <a:xfrm>
            <a:off x="4907100"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Decision Table</a:t>
            </a:r>
            <a:endParaRPr b="1" sz="1800" u="sng">
              <a:solidFill>
                <a:schemeClr val="accent3"/>
              </a:solidFill>
              <a:latin typeface="Average"/>
              <a:ea typeface="Average"/>
              <a:cs typeface="Average"/>
              <a:sym typeface="Average"/>
            </a:endParaRPr>
          </a:p>
        </p:txBody>
      </p:sp>
      <p:pic>
        <p:nvPicPr>
          <p:cNvPr id="248" name="Google Shape;248;p33"/>
          <p:cNvPicPr preferRelativeResize="0"/>
          <p:nvPr/>
        </p:nvPicPr>
        <p:blipFill>
          <a:blip r:embed="rId3">
            <a:alphaModFix/>
          </a:blip>
          <a:stretch>
            <a:fillRect/>
          </a:stretch>
        </p:blipFill>
        <p:spPr>
          <a:xfrm>
            <a:off x="4624563" y="1874825"/>
            <a:ext cx="4180366" cy="2190675"/>
          </a:xfrm>
          <a:prstGeom prst="rect">
            <a:avLst/>
          </a:prstGeom>
          <a:noFill/>
          <a:ln>
            <a:noFill/>
          </a:ln>
        </p:spPr>
      </p:pic>
      <p:pic>
        <p:nvPicPr>
          <p:cNvPr id="249" name="Google Shape;249;p33"/>
          <p:cNvPicPr preferRelativeResize="0"/>
          <p:nvPr/>
        </p:nvPicPr>
        <p:blipFill>
          <a:blip r:embed="rId4">
            <a:alphaModFix/>
          </a:blip>
          <a:stretch>
            <a:fillRect/>
          </a:stretch>
        </p:blipFill>
        <p:spPr>
          <a:xfrm>
            <a:off x="131313" y="1874825"/>
            <a:ext cx="4206127" cy="219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262725" y="160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OneRAttributeEval</a:t>
            </a:r>
            <a:endParaRPr/>
          </a:p>
        </p:txBody>
      </p:sp>
      <p:sp>
        <p:nvSpPr>
          <p:cNvPr id="255" name="Google Shape;255;p34"/>
          <p:cNvSpPr txBox="1"/>
          <p:nvPr/>
        </p:nvSpPr>
        <p:spPr>
          <a:xfrm>
            <a:off x="426725"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J48</a:t>
            </a:r>
            <a:endParaRPr b="1" sz="1800" u="sng">
              <a:solidFill>
                <a:schemeClr val="accent3"/>
              </a:solidFill>
              <a:latin typeface="Average"/>
              <a:ea typeface="Average"/>
              <a:cs typeface="Average"/>
              <a:sym typeface="Average"/>
            </a:endParaRPr>
          </a:p>
        </p:txBody>
      </p:sp>
      <p:sp>
        <p:nvSpPr>
          <p:cNvPr id="256" name="Google Shape;256;p34"/>
          <p:cNvSpPr txBox="1"/>
          <p:nvPr/>
        </p:nvSpPr>
        <p:spPr>
          <a:xfrm>
            <a:off x="4907100"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Naive Bayes</a:t>
            </a:r>
            <a:endParaRPr b="1" sz="1800" u="sng">
              <a:solidFill>
                <a:schemeClr val="accent3"/>
              </a:solidFill>
              <a:latin typeface="Average"/>
              <a:ea typeface="Average"/>
              <a:cs typeface="Average"/>
              <a:sym typeface="Average"/>
            </a:endParaRPr>
          </a:p>
        </p:txBody>
      </p:sp>
      <p:pic>
        <p:nvPicPr>
          <p:cNvPr id="257" name="Google Shape;257;p34"/>
          <p:cNvPicPr preferRelativeResize="0"/>
          <p:nvPr/>
        </p:nvPicPr>
        <p:blipFill>
          <a:blip r:embed="rId3">
            <a:alphaModFix/>
          </a:blip>
          <a:stretch>
            <a:fillRect/>
          </a:stretch>
        </p:blipFill>
        <p:spPr>
          <a:xfrm>
            <a:off x="142625" y="1836174"/>
            <a:ext cx="4367975" cy="2267975"/>
          </a:xfrm>
          <a:prstGeom prst="rect">
            <a:avLst/>
          </a:prstGeom>
          <a:noFill/>
          <a:ln>
            <a:noFill/>
          </a:ln>
        </p:spPr>
      </p:pic>
      <p:pic>
        <p:nvPicPr>
          <p:cNvPr id="258" name="Google Shape;258;p34"/>
          <p:cNvPicPr preferRelativeResize="0"/>
          <p:nvPr/>
        </p:nvPicPr>
        <p:blipFill>
          <a:blip r:embed="rId4">
            <a:alphaModFix/>
          </a:blip>
          <a:stretch>
            <a:fillRect/>
          </a:stretch>
        </p:blipFill>
        <p:spPr>
          <a:xfrm>
            <a:off x="4635100" y="1836175"/>
            <a:ext cx="4381483" cy="2267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262725" y="160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OneRAttributeEval</a:t>
            </a:r>
            <a:endParaRPr/>
          </a:p>
        </p:txBody>
      </p:sp>
      <p:sp>
        <p:nvSpPr>
          <p:cNvPr id="264" name="Google Shape;264;p35"/>
          <p:cNvSpPr txBox="1"/>
          <p:nvPr/>
        </p:nvSpPr>
        <p:spPr>
          <a:xfrm>
            <a:off x="426725"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OneR</a:t>
            </a:r>
            <a:endParaRPr b="1" sz="1800" u="sng">
              <a:solidFill>
                <a:schemeClr val="accent3"/>
              </a:solidFill>
              <a:latin typeface="Average"/>
              <a:ea typeface="Average"/>
              <a:cs typeface="Average"/>
              <a:sym typeface="Average"/>
            </a:endParaRPr>
          </a:p>
        </p:txBody>
      </p:sp>
      <p:sp>
        <p:nvSpPr>
          <p:cNvPr id="265" name="Google Shape;265;p35"/>
          <p:cNvSpPr txBox="1"/>
          <p:nvPr/>
        </p:nvSpPr>
        <p:spPr>
          <a:xfrm>
            <a:off x="4907100"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Decision Table</a:t>
            </a:r>
            <a:endParaRPr b="1" sz="1800" u="sng">
              <a:solidFill>
                <a:schemeClr val="accent3"/>
              </a:solidFill>
              <a:latin typeface="Average"/>
              <a:ea typeface="Average"/>
              <a:cs typeface="Average"/>
              <a:sym typeface="Average"/>
            </a:endParaRPr>
          </a:p>
        </p:txBody>
      </p:sp>
      <p:pic>
        <p:nvPicPr>
          <p:cNvPr id="266" name="Google Shape;266;p35"/>
          <p:cNvPicPr preferRelativeResize="0"/>
          <p:nvPr/>
        </p:nvPicPr>
        <p:blipFill>
          <a:blip r:embed="rId3">
            <a:alphaModFix/>
          </a:blip>
          <a:stretch>
            <a:fillRect/>
          </a:stretch>
        </p:blipFill>
        <p:spPr>
          <a:xfrm>
            <a:off x="162200" y="1836175"/>
            <a:ext cx="4301569" cy="2267975"/>
          </a:xfrm>
          <a:prstGeom prst="rect">
            <a:avLst/>
          </a:prstGeom>
          <a:noFill/>
          <a:ln>
            <a:noFill/>
          </a:ln>
        </p:spPr>
      </p:pic>
      <p:pic>
        <p:nvPicPr>
          <p:cNvPr id="267" name="Google Shape;267;p35"/>
          <p:cNvPicPr preferRelativeResize="0"/>
          <p:nvPr/>
        </p:nvPicPr>
        <p:blipFill>
          <a:blip r:embed="rId4">
            <a:alphaModFix/>
          </a:blip>
          <a:stretch>
            <a:fillRect/>
          </a:stretch>
        </p:blipFill>
        <p:spPr>
          <a:xfrm>
            <a:off x="4678950" y="1836175"/>
            <a:ext cx="4327878" cy="2267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262725" y="160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Non-WEKA Approach</a:t>
            </a:r>
            <a:endParaRPr/>
          </a:p>
        </p:txBody>
      </p:sp>
      <p:sp>
        <p:nvSpPr>
          <p:cNvPr id="273" name="Google Shape;273;p36"/>
          <p:cNvSpPr txBox="1"/>
          <p:nvPr/>
        </p:nvSpPr>
        <p:spPr>
          <a:xfrm>
            <a:off x="426725"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J48</a:t>
            </a:r>
            <a:endParaRPr b="1" sz="1800" u="sng">
              <a:solidFill>
                <a:schemeClr val="accent3"/>
              </a:solidFill>
              <a:latin typeface="Average"/>
              <a:ea typeface="Average"/>
              <a:cs typeface="Average"/>
              <a:sym typeface="Average"/>
            </a:endParaRPr>
          </a:p>
        </p:txBody>
      </p:sp>
      <p:sp>
        <p:nvSpPr>
          <p:cNvPr id="274" name="Google Shape;274;p36"/>
          <p:cNvSpPr txBox="1"/>
          <p:nvPr/>
        </p:nvSpPr>
        <p:spPr>
          <a:xfrm>
            <a:off x="4907100"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Naive Bayes</a:t>
            </a:r>
            <a:endParaRPr b="1" sz="1800" u="sng">
              <a:solidFill>
                <a:schemeClr val="accent3"/>
              </a:solidFill>
              <a:latin typeface="Average"/>
              <a:ea typeface="Average"/>
              <a:cs typeface="Average"/>
              <a:sym typeface="Average"/>
            </a:endParaRPr>
          </a:p>
        </p:txBody>
      </p:sp>
      <p:pic>
        <p:nvPicPr>
          <p:cNvPr id="275" name="Google Shape;275;p36"/>
          <p:cNvPicPr preferRelativeResize="0"/>
          <p:nvPr/>
        </p:nvPicPr>
        <p:blipFill>
          <a:blip r:embed="rId3">
            <a:alphaModFix/>
          </a:blip>
          <a:stretch>
            <a:fillRect/>
          </a:stretch>
        </p:blipFill>
        <p:spPr>
          <a:xfrm>
            <a:off x="172000" y="1836175"/>
            <a:ext cx="4314684" cy="2267975"/>
          </a:xfrm>
          <a:prstGeom prst="rect">
            <a:avLst/>
          </a:prstGeom>
          <a:noFill/>
          <a:ln>
            <a:noFill/>
          </a:ln>
        </p:spPr>
      </p:pic>
      <p:pic>
        <p:nvPicPr>
          <p:cNvPr id="276" name="Google Shape;276;p36"/>
          <p:cNvPicPr preferRelativeResize="0"/>
          <p:nvPr/>
        </p:nvPicPr>
        <p:blipFill>
          <a:blip r:embed="rId4">
            <a:alphaModFix/>
          </a:blip>
          <a:stretch>
            <a:fillRect/>
          </a:stretch>
        </p:blipFill>
        <p:spPr>
          <a:xfrm>
            <a:off x="4614900" y="1836175"/>
            <a:ext cx="4381471" cy="2267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262725" y="160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Non-WEKA Approach</a:t>
            </a:r>
            <a:endParaRPr/>
          </a:p>
        </p:txBody>
      </p:sp>
      <p:sp>
        <p:nvSpPr>
          <p:cNvPr id="282" name="Google Shape;282;p37"/>
          <p:cNvSpPr txBox="1"/>
          <p:nvPr/>
        </p:nvSpPr>
        <p:spPr>
          <a:xfrm>
            <a:off x="426725"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OneR</a:t>
            </a:r>
            <a:endParaRPr b="1" sz="1800" u="sng">
              <a:solidFill>
                <a:schemeClr val="accent3"/>
              </a:solidFill>
              <a:latin typeface="Average"/>
              <a:ea typeface="Average"/>
              <a:cs typeface="Average"/>
              <a:sym typeface="Average"/>
            </a:endParaRPr>
          </a:p>
        </p:txBody>
      </p:sp>
      <p:sp>
        <p:nvSpPr>
          <p:cNvPr id="283" name="Google Shape;283;p37"/>
          <p:cNvSpPr txBox="1"/>
          <p:nvPr/>
        </p:nvSpPr>
        <p:spPr>
          <a:xfrm>
            <a:off x="4907100" y="1331225"/>
            <a:ext cx="3615300" cy="34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3"/>
                </a:solidFill>
                <a:latin typeface="Average"/>
                <a:ea typeface="Average"/>
                <a:cs typeface="Average"/>
                <a:sym typeface="Average"/>
              </a:rPr>
              <a:t>Decision Table</a:t>
            </a:r>
            <a:endParaRPr b="1" sz="1800" u="sng">
              <a:solidFill>
                <a:schemeClr val="accent3"/>
              </a:solidFill>
              <a:latin typeface="Average"/>
              <a:ea typeface="Average"/>
              <a:cs typeface="Average"/>
              <a:sym typeface="Average"/>
            </a:endParaRPr>
          </a:p>
        </p:txBody>
      </p:sp>
      <p:pic>
        <p:nvPicPr>
          <p:cNvPr id="284" name="Google Shape;284;p37"/>
          <p:cNvPicPr preferRelativeResize="0"/>
          <p:nvPr/>
        </p:nvPicPr>
        <p:blipFill>
          <a:blip r:embed="rId3">
            <a:alphaModFix/>
          </a:blip>
          <a:stretch>
            <a:fillRect/>
          </a:stretch>
        </p:blipFill>
        <p:spPr>
          <a:xfrm>
            <a:off x="142600" y="1836175"/>
            <a:ext cx="4249881" cy="2267975"/>
          </a:xfrm>
          <a:prstGeom prst="rect">
            <a:avLst/>
          </a:prstGeom>
          <a:noFill/>
          <a:ln>
            <a:noFill/>
          </a:ln>
        </p:spPr>
      </p:pic>
      <p:pic>
        <p:nvPicPr>
          <p:cNvPr id="285" name="Google Shape;285;p37"/>
          <p:cNvPicPr preferRelativeResize="0"/>
          <p:nvPr/>
        </p:nvPicPr>
        <p:blipFill>
          <a:blip r:embed="rId4">
            <a:alphaModFix/>
          </a:blip>
          <a:stretch>
            <a:fillRect/>
          </a:stretch>
        </p:blipFill>
        <p:spPr>
          <a:xfrm>
            <a:off x="4644925" y="1808950"/>
            <a:ext cx="4249875" cy="229520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Analysis</a:t>
            </a:r>
            <a:endParaRPr/>
          </a:p>
        </p:txBody>
      </p:sp>
      <p:graphicFrame>
        <p:nvGraphicFramePr>
          <p:cNvPr id="291" name="Google Shape;291;p38"/>
          <p:cNvGraphicFramePr/>
          <p:nvPr/>
        </p:nvGraphicFramePr>
        <p:xfrm>
          <a:off x="795438" y="1995225"/>
          <a:ext cx="3000000" cy="3000000"/>
        </p:xfrm>
        <a:graphic>
          <a:graphicData uri="http://schemas.openxmlformats.org/drawingml/2006/table">
            <a:tbl>
              <a:tblPr>
                <a:noFill/>
                <a:tableStyleId>{6F68F5BB-E741-4D1A-BE79-077E7D4C8099}</a:tableStyleId>
              </a:tblPr>
              <a:tblGrid>
                <a:gridCol w="1461800"/>
                <a:gridCol w="1102200"/>
                <a:gridCol w="937600"/>
                <a:gridCol w="2026450"/>
                <a:gridCol w="890650"/>
                <a:gridCol w="1134425"/>
              </a:tblGrid>
              <a:tr h="690625">
                <a:tc>
                  <a:txBody>
                    <a:bodyPr/>
                    <a:lstStyle/>
                    <a:p>
                      <a:pPr indent="0" lvl="0" marL="0" rtl="0" algn="l">
                        <a:spcBef>
                          <a:spcPts val="0"/>
                        </a:spcBef>
                        <a:spcAft>
                          <a:spcPts val="0"/>
                        </a:spcAft>
                        <a:buNone/>
                      </a:pPr>
                      <a:r>
                        <a:t/>
                      </a:r>
                      <a:endParaRPr b="1" u="sng">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Gain Ratio</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b="1" lang="en">
                          <a:solidFill>
                            <a:schemeClr val="accent3"/>
                          </a:solidFill>
                          <a:latin typeface="Average"/>
                          <a:ea typeface="Average"/>
                          <a:cs typeface="Average"/>
                          <a:sym typeface="Average"/>
                        </a:rPr>
                        <a:t>Info Gain</a:t>
                      </a:r>
                      <a:endParaRPr b="1">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Cfs Subset</a:t>
                      </a:r>
                      <a:r>
                        <a:rPr lang="en">
                          <a:solidFill>
                            <a:schemeClr val="accent3"/>
                          </a:solidFill>
                          <a:latin typeface="Average"/>
                          <a:ea typeface="Average"/>
                          <a:cs typeface="Average"/>
                          <a:sym typeface="Average"/>
                        </a:rPr>
                        <a:t> w/ Greedy Stepwise</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b="1" lang="en">
                          <a:solidFill>
                            <a:schemeClr val="accent3"/>
                          </a:solidFill>
                          <a:latin typeface="Average"/>
                          <a:ea typeface="Average"/>
                          <a:cs typeface="Average"/>
                          <a:sym typeface="Average"/>
                        </a:rPr>
                        <a:t>OneR</a:t>
                      </a:r>
                      <a:endParaRPr b="1">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b="1" lang="en">
                          <a:solidFill>
                            <a:schemeClr val="accent3"/>
                          </a:solidFill>
                          <a:latin typeface="Average"/>
                          <a:ea typeface="Average"/>
                          <a:cs typeface="Average"/>
                          <a:sym typeface="Average"/>
                        </a:rPr>
                        <a:t>Personal</a:t>
                      </a:r>
                      <a:endParaRPr b="1">
                        <a:solidFill>
                          <a:schemeClr val="accent3"/>
                        </a:solidFill>
                        <a:latin typeface="Average"/>
                        <a:ea typeface="Average"/>
                        <a:cs typeface="Average"/>
                        <a:sym typeface="Average"/>
                      </a:endParaRPr>
                    </a:p>
                  </a:txBody>
                  <a:tcPr marT="91425" marB="91425" marR="91425" marL="91425"/>
                </a:tc>
              </a:tr>
              <a:tr h="448900">
                <a:tc>
                  <a:txBody>
                    <a:bodyPr/>
                    <a:lstStyle/>
                    <a:p>
                      <a:pPr indent="0" lvl="0" marL="0" rtl="0" algn="l">
                        <a:spcBef>
                          <a:spcPts val="0"/>
                        </a:spcBef>
                        <a:spcAft>
                          <a:spcPts val="0"/>
                        </a:spcAft>
                        <a:buNone/>
                      </a:pPr>
                      <a:r>
                        <a:rPr b="1" lang="en">
                          <a:solidFill>
                            <a:schemeClr val="accent3"/>
                          </a:solidFill>
                          <a:latin typeface="Average"/>
                          <a:ea typeface="Average"/>
                          <a:cs typeface="Average"/>
                          <a:sym typeface="Average"/>
                        </a:rPr>
                        <a:t>J48</a:t>
                      </a:r>
                      <a:endParaRPr b="1">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93.51%</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95.11%</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accent3"/>
                          </a:solidFill>
                          <a:latin typeface="Average"/>
                          <a:ea typeface="Average"/>
                          <a:cs typeface="Average"/>
                          <a:sym typeface="Average"/>
                        </a:rPr>
                        <a:t>97.27%</a:t>
                      </a:r>
                      <a:endParaRPr u="sng">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96.52%</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96.61%</a:t>
                      </a:r>
                      <a:endParaRPr>
                        <a:solidFill>
                          <a:schemeClr val="accent3"/>
                        </a:solidFill>
                        <a:latin typeface="Average"/>
                        <a:ea typeface="Average"/>
                        <a:cs typeface="Average"/>
                        <a:sym typeface="Average"/>
                      </a:endParaRPr>
                    </a:p>
                  </a:txBody>
                  <a:tcPr marT="91425" marB="91425" marR="91425" marL="91425"/>
                </a:tc>
              </a:tr>
              <a:tr h="4489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Naive Bayes</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67.82%</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79.93%</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49.81%</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81.63%</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82.18%</a:t>
                      </a:r>
                      <a:endParaRPr>
                        <a:solidFill>
                          <a:schemeClr val="accent3"/>
                        </a:solidFill>
                        <a:latin typeface="Average"/>
                        <a:ea typeface="Average"/>
                        <a:cs typeface="Average"/>
                        <a:sym typeface="Average"/>
                      </a:endParaRPr>
                    </a:p>
                  </a:txBody>
                  <a:tcPr marT="91425" marB="91425" marR="91425" marL="91425"/>
                </a:tc>
              </a:tr>
              <a:tr h="448900">
                <a:tc>
                  <a:txBody>
                    <a:bodyPr/>
                    <a:lstStyle/>
                    <a:p>
                      <a:pPr indent="0" lvl="0" marL="0" rtl="0" algn="l">
                        <a:spcBef>
                          <a:spcPts val="0"/>
                        </a:spcBef>
                        <a:spcAft>
                          <a:spcPts val="0"/>
                        </a:spcAft>
                        <a:buNone/>
                      </a:pPr>
                      <a:r>
                        <a:rPr b="1" lang="en">
                          <a:solidFill>
                            <a:schemeClr val="accent3"/>
                          </a:solidFill>
                          <a:latin typeface="Average"/>
                          <a:ea typeface="Average"/>
                          <a:cs typeface="Average"/>
                          <a:sym typeface="Average"/>
                        </a:rPr>
                        <a:t>OneR</a:t>
                      </a:r>
                      <a:endParaRPr b="1">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95.93%</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95.93%</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95.93%</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95.93%</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95.93%</a:t>
                      </a:r>
                      <a:endParaRPr>
                        <a:solidFill>
                          <a:schemeClr val="accent3"/>
                        </a:solidFill>
                        <a:latin typeface="Average"/>
                        <a:ea typeface="Average"/>
                        <a:cs typeface="Average"/>
                        <a:sym typeface="Average"/>
                      </a:endParaRPr>
                    </a:p>
                  </a:txBody>
                  <a:tcPr marT="91425" marB="91425" marR="91425" marL="91425"/>
                </a:tc>
              </a:tr>
              <a:tr h="4489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Decision Table</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95.36%</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95.36%</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49.81%</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95.95%</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95.95%</a:t>
                      </a:r>
                      <a:endParaRPr>
                        <a:solidFill>
                          <a:schemeClr val="accent3"/>
                        </a:solidFill>
                        <a:latin typeface="Average"/>
                        <a:ea typeface="Average"/>
                        <a:cs typeface="Average"/>
                        <a:sym typeface="Average"/>
                      </a:endParaRPr>
                    </a:p>
                  </a:txBody>
                  <a:tcPr marT="91425" marB="91425" marR="91425" marL="91425"/>
                </a:tc>
              </a:tr>
            </a:tbl>
          </a:graphicData>
        </a:graphic>
      </p:graphicFrame>
      <p:sp>
        <p:nvSpPr>
          <p:cNvPr id="292" name="Google Shape;292;p38"/>
          <p:cNvSpPr txBox="1"/>
          <p:nvPr/>
        </p:nvSpPr>
        <p:spPr>
          <a:xfrm>
            <a:off x="2955000" y="1167625"/>
            <a:ext cx="3234000" cy="6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u="sng">
                <a:solidFill>
                  <a:schemeClr val="accent3"/>
                </a:solidFill>
                <a:latin typeface="Average"/>
                <a:ea typeface="Average"/>
                <a:cs typeface="Average"/>
                <a:sym typeface="Average"/>
              </a:rPr>
              <a:t>Accuracy</a:t>
            </a:r>
            <a:endParaRPr b="1" sz="2400" u="sng">
              <a:solidFill>
                <a:schemeClr val="accent3"/>
              </a:solidFill>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Analysis</a:t>
            </a:r>
            <a:endParaRPr/>
          </a:p>
        </p:txBody>
      </p:sp>
      <p:graphicFrame>
        <p:nvGraphicFramePr>
          <p:cNvPr id="298" name="Google Shape;298;p39"/>
          <p:cNvGraphicFramePr/>
          <p:nvPr/>
        </p:nvGraphicFramePr>
        <p:xfrm>
          <a:off x="795438" y="1995225"/>
          <a:ext cx="3000000" cy="3000000"/>
        </p:xfrm>
        <a:graphic>
          <a:graphicData uri="http://schemas.openxmlformats.org/drawingml/2006/table">
            <a:tbl>
              <a:tblPr>
                <a:noFill/>
                <a:tableStyleId>{6F68F5BB-E741-4D1A-BE79-077E7D4C8099}</a:tableStyleId>
              </a:tblPr>
              <a:tblGrid>
                <a:gridCol w="1461800"/>
                <a:gridCol w="1102200"/>
                <a:gridCol w="937600"/>
                <a:gridCol w="2026450"/>
                <a:gridCol w="890650"/>
                <a:gridCol w="1134425"/>
              </a:tblGrid>
              <a:tr h="690625">
                <a:tc>
                  <a:txBody>
                    <a:bodyPr/>
                    <a:lstStyle/>
                    <a:p>
                      <a:pPr indent="0" lvl="0" marL="0" rtl="0" algn="l">
                        <a:spcBef>
                          <a:spcPts val="0"/>
                        </a:spcBef>
                        <a:spcAft>
                          <a:spcPts val="0"/>
                        </a:spcAft>
                        <a:buNone/>
                      </a:pPr>
                      <a:r>
                        <a:t/>
                      </a:r>
                      <a:endParaRPr b="1" u="sng">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Gain Ratio</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Info Gain</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Cfs Subset w/ Greedy Stepwise</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OneR</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b="1" lang="en">
                          <a:solidFill>
                            <a:schemeClr val="accent3"/>
                          </a:solidFill>
                          <a:latin typeface="Average"/>
                          <a:ea typeface="Average"/>
                          <a:cs typeface="Average"/>
                          <a:sym typeface="Average"/>
                        </a:rPr>
                        <a:t>Personal</a:t>
                      </a:r>
                      <a:endParaRPr b="1">
                        <a:solidFill>
                          <a:schemeClr val="accent3"/>
                        </a:solidFill>
                        <a:latin typeface="Average"/>
                        <a:ea typeface="Average"/>
                        <a:cs typeface="Average"/>
                        <a:sym typeface="Average"/>
                      </a:endParaRPr>
                    </a:p>
                  </a:txBody>
                  <a:tcPr marT="91425" marB="91425" marR="91425" marL="91425"/>
                </a:tc>
              </a:tr>
              <a:tr h="448900">
                <a:tc>
                  <a:txBody>
                    <a:bodyPr/>
                    <a:lstStyle/>
                    <a:p>
                      <a:pPr indent="0" lvl="0" marL="0" rtl="0" algn="l">
                        <a:spcBef>
                          <a:spcPts val="0"/>
                        </a:spcBef>
                        <a:spcAft>
                          <a:spcPts val="0"/>
                        </a:spcAft>
                        <a:buNone/>
                      </a:pPr>
                      <a:r>
                        <a:rPr b="1" lang="en">
                          <a:solidFill>
                            <a:schemeClr val="accent3"/>
                          </a:solidFill>
                          <a:latin typeface="Average"/>
                          <a:ea typeface="Average"/>
                          <a:cs typeface="Average"/>
                          <a:sym typeface="Average"/>
                        </a:rPr>
                        <a:t>J48</a:t>
                      </a:r>
                      <a:endParaRPr b="1">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0.162</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0.138</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u="sng">
                          <a:solidFill>
                            <a:schemeClr val="accent3"/>
                          </a:solidFill>
                          <a:latin typeface="Average"/>
                          <a:ea typeface="Average"/>
                          <a:cs typeface="Average"/>
                          <a:sym typeface="Average"/>
                        </a:rPr>
                        <a:t>0.125</a:t>
                      </a:r>
                      <a:endParaRPr u="sng">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0.132</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0.130</a:t>
                      </a:r>
                      <a:endParaRPr>
                        <a:solidFill>
                          <a:schemeClr val="accent3"/>
                        </a:solidFill>
                        <a:latin typeface="Average"/>
                        <a:ea typeface="Average"/>
                        <a:cs typeface="Average"/>
                        <a:sym typeface="Average"/>
                      </a:endParaRPr>
                    </a:p>
                  </a:txBody>
                  <a:tcPr marT="91425" marB="91425" marR="91425" marL="91425"/>
                </a:tc>
              </a:tr>
              <a:tr h="4489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Naive Bayes</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0.314</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0.314</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0.542</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0.306</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0.299</a:t>
                      </a:r>
                      <a:endParaRPr>
                        <a:solidFill>
                          <a:schemeClr val="accent3"/>
                        </a:solidFill>
                        <a:latin typeface="Average"/>
                        <a:ea typeface="Average"/>
                        <a:cs typeface="Average"/>
                        <a:sym typeface="Average"/>
                      </a:endParaRPr>
                    </a:p>
                  </a:txBody>
                  <a:tcPr marT="91425" marB="91425" marR="91425" marL="91425"/>
                </a:tc>
              </a:tr>
              <a:tr h="4489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OneR</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0.165</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0.165</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0.165</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0.165</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0.165</a:t>
                      </a:r>
                      <a:endParaRPr>
                        <a:solidFill>
                          <a:schemeClr val="accent3"/>
                        </a:solidFill>
                        <a:latin typeface="Average"/>
                        <a:ea typeface="Average"/>
                        <a:cs typeface="Average"/>
                        <a:sym typeface="Average"/>
                      </a:endParaRPr>
                    </a:p>
                  </a:txBody>
                  <a:tcPr marT="91425" marB="91425" marR="91425" marL="91425"/>
                </a:tc>
              </a:tr>
              <a:tr h="4489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Decision Table</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0.156</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0.156</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0.542</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0.149</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0.149</a:t>
                      </a:r>
                      <a:endParaRPr>
                        <a:solidFill>
                          <a:schemeClr val="accent3"/>
                        </a:solidFill>
                        <a:latin typeface="Average"/>
                        <a:ea typeface="Average"/>
                        <a:cs typeface="Average"/>
                        <a:sym typeface="Average"/>
                      </a:endParaRPr>
                    </a:p>
                  </a:txBody>
                  <a:tcPr marT="91425" marB="91425" marR="91425" marL="91425"/>
                </a:tc>
              </a:tr>
            </a:tbl>
          </a:graphicData>
        </a:graphic>
      </p:graphicFrame>
      <p:sp>
        <p:nvSpPr>
          <p:cNvPr id="299" name="Google Shape;299;p39"/>
          <p:cNvSpPr txBox="1"/>
          <p:nvPr/>
        </p:nvSpPr>
        <p:spPr>
          <a:xfrm>
            <a:off x="2442463" y="1167625"/>
            <a:ext cx="4259100" cy="6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u="sng">
                <a:solidFill>
                  <a:schemeClr val="accent3"/>
                </a:solidFill>
                <a:latin typeface="Average"/>
                <a:ea typeface="Average"/>
                <a:cs typeface="Average"/>
                <a:sym typeface="Average"/>
              </a:rPr>
              <a:t>RMS-Error</a:t>
            </a:r>
            <a:endParaRPr b="1" sz="2400" u="sng">
              <a:solidFill>
                <a:schemeClr val="accent3"/>
              </a:solidFill>
              <a:latin typeface="Average"/>
              <a:ea typeface="Average"/>
              <a:cs typeface="Average"/>
              <a:sym typeface="Averag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Analysis</a:t>
            </a:r>
            <a:endParaRPr/>
          </a:p>
        </p:txBody>
      </p:sp>
      <p:sp>
        <p:nvSpPr>
          <p:cNvPr id="305" name="Google Shape;30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Selected model: </a:t>
            </a:r>
            <a:r>
              <a:rPr b="1" lang="en"/>
              <a:t>CfsSubsetEval with J48</a:t>
            </a:r>
            <a:endParaRPr b="1"/>
          </a:p>
          <a:p>
            <a:pPr indent="0" lvl="0" marL="0" rtl="0" algn="l">
              <a:spcBef>
                <a:spcPts val="1200"/>
              </a:spcBef>
              <a:spcAft>
                <a:spcPts val="0"/>
              </a:spcAft>
              <a:buNone/>
            </a:pPr>
            <a:r>
              <a:rPr lang="en" sz="1400"/>
              <a:t>Highest accuracy: </a:t>
            </a:r>
            <a:r>
              <a:rPr b="1" lang="en" sz="1400"/>
              <a:t>CfsSubsetEval with J48 - </a:t>
            </a:r>
            <a:r>
              <a:rPr b="1" lang="en" sz="1400" u="sng"/>
              <a:t>0.</a:t>
            </a:r>
            <a:r>
              <a:rPr b="1" lang="en" sz="1400" u="sng"/>
              <a:t>972691</a:t>
            </a:r>
            <a:endParaRPr b="1" sz="1400" u="sng"/>
          </a:p>
          <a:p>
            <a:pPr indent="0" lvl="0" marL="0" rtl="0" algn="l">
              <a:spcBef>
                <a:spcPts val="1200"/>
              </a:spcBef>
              <a:spcAft>
                <a:spcPts val="0"/>
              </a:spcAft>
              <a:buNone/>
            </a:pPr>
            <a:r>
              <a:rPr lang="en" sz="1400"/>
              <a:t>Lowest root mean squared error: </a:t>
            </a:r>
            <a:r>
              <a:rPr b="1" lang="en" sz="1400"/>
              <a:t>CfsSubsetEval with J48 - </a:t>
            </a:r>
            <a:r>
              <a:rPr b="1" lang="en" sz="1400" u="sng"/>
              <a:t>0.1246</a:t>
            </a:r>
            <a:endParaRPr b="1" sz="1400" u="sng"/>
          </a:p>
          <a:p>
            <a:pPr indent="0" lvl="0" marL="0" rtl="0" algn="l">
              <a:spcBef>
                <a:spcPts val="1200"/>
              </a:spcBef>
              <a:spcAft>
                <a:spcPts val="0"/>
              </a:spcAft>
              <a:buNone/>
            </a:pPr>
            <a:r>
              <a:rPr lang="en" sz="1400"/>
              <a:t>Highest TP Rate: </a:t>
            </a:r>
            <a:r>
              <a:rPr b="1" lang="en" sz="1400"/>
              <a:t>CfsSubsetEval with J48 - </a:t>
            </a:r>
            <a:r>
              <a:rPr b="1" lang="en" sz="1400" u="sng"/>
              <a:t>0.973</a:t>
            </a:r>
            <a:endParaRPr b="1" sz="1400" u="sng"/>
          </a:p>
          <a:p>
            <a:pPr indent="0" lvl="0" marL="0" rtl="0" algn="l">
              <a:spcBef>
                <a:spcPts val="1200"/>
              </a:spcBef>
              <a:spcAft>
                <a:spcPts val="0"/>
              </a:spcAft>
              <a:buNone/>
            </a:pPr>
            <a:r>
              <a:rPr lang="en" sz="1400"/>
              <a:t>Lowest FP Rate:</a:t>
            </a:r>
            <a:r>
              <a:rPr b="1" lang="en" sz="1400"/>
              <a:t> CfsSubsetEval with J48 - </a:t>
            </a:r>
            <a:r>
              <a:rPr b="1" lang="en" sz="1400" u="sng"/>
              <a:t>0.014</a:t>
            </a:r>
            <a:endParaRPr b="1" sz="1400" u="sng"/>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pic>
        <p:nvPicPr>
          <p:cNvPr id="306" name="Google Shape;306;p40"/>
          <p:cNvPicPr preferRelativeResize="0"/>
          <p:nvPr/>
        </p:nvPicPr>
        <p:blipFill>
          <a:blip r:embed="rId3">
            <a:alphaModFix/>
          </a:blip>
          <a:stretch>
            <a:fillRect/>
          </a:stretch>
        </p:blipFill>
        <p:spPr>
          <a:xfrm>
            <a:off x="4435588" y="2629200"/>
            <a:ext cx="4219065" cy="2190675"/>
          </a:xfrm>
          <a:prstGeom prst="rect">
            <a:avLst/>
          </a:prstGeom>
          <a:noFill/>
          <a:ln>
            <a:noFill/>
          </a:ln>
        </p:spPr>
      </p:pic>
      <p:pic>
        <p:nvPicPr>
          <p:cNvPr id="307" name="Google Shape;307;p40"/>
          <p:cNvPicPr preferRelativeResize="0"/>
          <p:nvPr/>
        </p:nvPicPr>
        <p:blipFill>
          <a:blip r:embed="rId3">
            <a:alphaModFix/>
          </a:blip>
          <a:stretch>
            <a:fillRect/>
          </a:stretch>
        </p:blipFill>
        <p:spPr>
          <a:xfrm>
            <a:off x="5023451" y="101300"/>
            <a:ext cx="3744750" cy="1944400"/>
          </a:xfrm>
          <a:prstGeom prst="rect">
            <a:avLst/>
          </a:prstGeom>
          <a:noFill/>
          <a:ln>
            <a:noFill/>
          </a:ln>
        </p:spPr>
      </p:pic>
      <p:sp>
        <p:nvSpPr>
          <p:cNvPr id="308" name="Google Shape;308;p40"/>
          <p:cNvSpPr txBox="1"/>
          <p:nvPr/>
        </p:nvSpPr>
        <p:spPr>
          <a:xfrm>
            <a:off x="470275" y="3443475"/>
            <a:ext cx="3000000" cy="1376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en" sz="1629">
                <a:solidFill>
                  <a:schemeClr val="accent3"/>
                </a:solidFill>
                <a:latin typeface="Average"/>
                <a:ea typeface="Average"/>
                <a:cs typeface="Average"/>
                <a:sym typeface="Average"/>
              </a:rPr>
              <a:t>Selected Attributes: </a:t>
            </a:r>
            <a:r>
              <a:rPr lang="en" sz="1629">
                <a:solidFill>
                  <a:schemeClr val="accent3"/>
                </a:solidFill>
                <a:latin typeface="Average"/>
                <a:ea typeface="Average"/>
                <a:cs typeface="Average"/>
                <a:sym typeface="Average"/>
              </a:rPr>
              <a:t>LATITUDE, LONGITUDE, NUMBER OF CYCLIST INJURED, CONTRIBUTING FACTOR VEHICLE 1</a:t>
            </a:r>
            <a:endParaRPr sz="1629">
              <a:solidFill>
                <a:schemeClr val="accent3"/>
              </a:solidFill>
              <a:latin typeface="Average"/>
              <a:ea typeface="Average"/>
              <a:cs typeface="Average"/>
              <a:sym typeface="Averag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Further Steps</a:t>
            </a:r>
            <a:endParaRPr/>
          </a:p>
        </p:txBody>
      </p:sp>
      <p:sp>
        <p:nvSpPr>
          <p:cNvPr id="314" name="Google Shape;31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From our analysis above, we concluded that the CfsSubsetEval attribute selection algorithm combined with the J48 classifier model was most accurate in predicting the lethality of car crashes in New York City Boroughs.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future projects the dataset could be used to focus on specific attributes, such as which streets or boroughs seem to be the most deadly or most prone to car crashes with injuries. Additionally, applying area-specific analyses could provide deeper insights. For example, identifying patterns in high-lethality zones across different boroughs or understanding factors contributing to higher crash rates on particular streets could lead to more targeted interventions, such as better traffic management, road design improvements, or stricter enforcement in high-risk areas.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Information</a:t>
            </a:r>
            <a:endParaRPr/>
          </a:p>
        </p:txBody>
      </p:sp>
      <p:pic>
        <p:nvPicPr>
          <p:cNvPr id="72" name="Google Shape;72;p15"/>
          <p:cNvPicPr preferRelativeResize="0"/>
          <p:nvPr/>
        </p:nvPicPr>
        <p:blipFill>
          <a:blip r:embed="rId3">
            <a:alphaModFix/>
          </a:blip>
          <a:stretch>
            <a:fillRect/>
          </a:stretch>
        </p:blipFill>
        <p:spPr>
          <a:xfrm>
            <a:off x="3009875" y="4141500"/>
            <a:ext cx="5943600" cy="838200"/>
          </a:xfrm>
          <a:prstGeom prst="rect">
            <a:avLst/>
          </a:prstGeom>
          <a:noFill/>
          <a:ln cap="flat" cmpd="sng" w="25400">
            <a:solidFill>
              <a:srgbClr val="0000FF"/>
            </a:solidFill>
            <a:prstDash val="solid"/>
            <a:miter lim="8000"/>
            <a:headEnd len="sm" w="sm" type="none"/>
            <a:tailEnd len="sm" w="sm" type="none"/>
          </a:ln>
        </p:spPr>
      </p:pic>
      <p:pic>
        <p:nvPicPr>
          <p:cNvPr id="73" name="Google Shape;73;p15"/>
          <p:cNvPicPr preferRelativeResize="0"/>
          <p:nvPr/>
        </p:nvPicPr>
        <p:blipFill>
          <a:blip r:embed="rId4">
            <a:alphaModFix/>
          </a:blip>
          <a:stretch>
            <a:fillRect/>
          </a:stretch>
        </p:blipFill>
        <p:spPr>
          <a:xfrm>
            <a:off x="229075" y="1170125"/>
            <a:ext cx="5338432" cy="2818974"/>
          </a:xfrm>
          <a:prstGeom prst="rect">
            <a:avLst/>
          </a:prstGeom>
          <a:noFill/>
          <a:ln>
            <a:noFill/>
          </a:ln>
        </p:spPr>
      </p:pic>
      <p:sp>
        <p:nvSpPr>
          <p:cNvPr id="74" name="Google Shape;74;p15"/>
          <p:cNvSpPr txBox="1"/>
          <p:nvPr>
            <p:ph idx="1" type="body"/>
          </p:nvPr>
        </p:nvSpPr>
        <p:spPr>
          <a:xfrm>
            <a:off x="5714325" y="1152475"/>
            <a:ext cx="31179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n" sz="1430"/>
              <a:t>Key attributes:</a:t>
            </a:r>
            <a:endParaRPr sz="1430"/>
          </a:p>
          <a:p>
            <a:pPr indent="0" lvl="0" marL="0" rtl="0" algn="l">
              <a:lnSpc>
                <a:spcPct val="95000"/>
              </a:lnSpc>
              <a:spcBef>
                <a:spcPts val="1200"/>
              </a:spcBef>
              <a:spcAft>
                <a:spcPts val="0"/>
              </a:spcAft>
              <a:buSzPts val="935"/>
              <a:buNone/>
            </a:pPr>
            <a:r>
              <a:rPr lang="en" sz="1430"/>
              <a:t>NUMBER OF PERSONS KILLED: Total persons killed in car accident</a:t>
            </a:r>
            <a:endParaRPr sz="1430"/>
          </a:p>
          <a:p>
            <a:pPr indent="0" lvl="0" marL="0" rtl="0" algn="l">
              <a:lnSpc>
                <a:spcPct val="95000"/>
              </a:lnSpc>
              <a:spcBef>
                <a:spcPts val="1200"/>
              </a:spcBef>
              <a:spcAft>
                <a:spcPts val="0"/>
              </a:spcAft>
              <a:buSzPts val="935"/>
              <a:buNone/>
            </a:pPr>
            <a:r>
              <a:rPr lang="en" sz="1430"/>
              <a:t>CONTRIBUTING FACTOR VEHICLE 1, 2, 3 …: A label of a possible reason that the driver was involved in the car accident, ex. Pavement slippery, Illegal drugs, …</a:t>
            </a:r>
            <a:endParaRPr sz="1430"/>
          </a:p>
          <a:p>
            <a:pPr indent="0" lvl="0" marL="0" rtl="0" algn="l">
              <a:lnSpc>
                <a:spcPct val="95000"/>
              </a:lnSpc>
              <a:spcBef>
                <a:spcPts val="1200"/>
              </a:spcBef>
              <a:spcAft>
                <a:spcPts val="0"/>
              </a:spcAft>
              <a:buSzPts val="935"/>
              <a:buNone/>
            </a:pPr>
            <a:r>
              <a:rPr lang="en" sz="1430"/>
              <a:t>VEHICLE TYPE CODE 1, 2, 3…: A label for the form of transportation of the vehicle, ex. Sedan, bike, taxi, …</a:t>
            </a:r>
            <a:endParaRPr sz="1430"/>
          </a:p>
          <a:p>
            <a:pPr indent="0" lvl="0" marL="0" rtl="0" algn="l">
              <a:lnSpc>
                <a:spcPct val="95000"/>
              </a:lnSpc>
              <a:spcBef>
                <a:spcPts val="1200"/>
              </a:spcBef>
              <a:spcAft>
                <a:spcPts val="1200"/>
              </a:spcAft>
              <a:buSzPts val="935"/>
              <a:buNone/>
            </a:pPr>
            <a:r>
              <a:t/>
            </a:r>
            <a:endParaRPr sz="143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320" name="Google Shape;320;p4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“City of New York - Motor Vehicle Collisions - Crashes.” Catalog, Publisher data.cityofnewyork.us, 19 Oct. 2024, catalog.data.gov/dataset/motor-vehicle-collisions-crashes.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Khanna, Nilima. “J48 Classification (C4.5 Algorithm) in a Nutshell.” Medium, Medium, 18 Aug. 2021, medium.com/@nilimakhanna1/j48-classification-c4-5-algorithm-in-a-nutshell-24c50d20658e.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Zhang, Zixuan. “Naive Bayes Explained.” Medium, Towards Data Science, 14 Aug. 2019, towardsdatascience.com/naive-bayes-explained-9d2b96f4a9c0.</a:t>
            </a:r>
            <a:endParaRPr/>
          </a:p>
          <a:p>
            <a:pPr indent="0" lvl="0" marL="0" rtl="0" algn="l">
              <a:spcBef>
                <a:spcPts val="1200"/>
              </a:spcBef>
              <a:spcAft>
                <a:spcPts val="1200"/>
              </a:spcAft>
              <a:buNone/>
            </a:pPr>
            <a:r>
              <a:t/>
            </a:r>
            <a:endParaRPr/>
          </a:p>
        </p:txBody>
      </p:sp>
      <p:sp>
        <p:nvSpPr>
          <p:cNvPr id="321" name="Google Shape;321;p42"/>
          <p:cNvSpPr txBox="1"/>
          <p:nvPr>
            <p:ph idx="1" type="body"/>
          </p:nvPr>
        </p:nvSpPr>
        <p:spPr>
          <a:xfrm>
            <a:off x="4655100" y="1152475"/>
            <a:ext cx="42603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Finding the Data &amp; Building Proposal: Aaryan</a:t>
            </a:r>
            <a:endParaRPr/>
          </a:p>
          <a:p>
            <a:pPr indent="0" lvl="0" marL="0" rtl="0" algn="l">
              <a:spcBef>
                <a:spcPts val="1200"/>
              </a:spcBef>
              <a:spcAft>
                <a:spcPts val="0"/>
              </a:spcAft>
              <a:buNone/>
            </a:pPr>
            <a:r>
              <a:rPr lang="en"/>
              <a:t>Preprocessing Initial Attempt: Aaryan</a:t>
            </a:r>
            <a:endParaRPr/>
          </a:p>
          <a:p>
            <a:pPr indent="0" lvl="0" marL="0" rtl="0" algn="l">
              <a:spcBef>
                <a:spcPts val="1200"/>
              </a:spcBef>
              <a:spcAft>
                <a:spcPts val="0"/>
              </a:spcAft>
              <a:buNone/>
            </a:pPr>
            <a:r>
              <a:rPr lang="en"/>
              <a:t>Preprocessing &amp; Project Update: Aaryan</a:t>
            </a:r>
            <a:endParaRPr/>
          </a:p>
          <a:p>
            <a:pPr indent="0" lvl="0" marL="0" rtl="0" algn="l">
              <a:spcBef>
                <a:spcPts val="1200"/>
              </a:spcBef>
              <a:spcAft>
                <a:spcPts val="0"/>
              </a:spcAft>
              <a:buNone/>
            </a:pPr>
            <a:r>
              <a:rPr lang="en"/>
              <a:t>Non-Weka Attribute Selection Algorithm: Sami</a:t>
            </a:r>
            <a:endParaRPr/>
          </a:p>
          <a:p>
            <a:pPr indent="0" lvl="0" marL="0" rtl="0" algn="l">
              <a:spcBef>
                <a:spcPts val="1200"/>
              </a:spcBef>
              <a:spcAft>
                <a:spcPts val="0"/>
              </a:spcAft>
              <a:buNone/>
            </a:pPr>
            <a:r>
              <a:rPr lang="en"/>
              <a:t>Attribute Selection Algorithms and Classifiers: Sami</a:t>
            </a:r>
            <a:endParaRPr/>
          </a:p>
          <a:p>
            <a:pPr indent="0" lvl="0" marL="0" rtl="0" algn="l">
              <a:spcBef>
                <a:spcPts val="1200"/>
              </a:spcBef>
              <a:spcAft>
                <a:spcPts val="0"/>
              </a:spcAft>
              <a:buNone/>
            </a:pPr>
            <a:r>
              <a:rPr lang="en"/>
              <a:t>Results Output: Sami</a:t>
            </a:r>
            <a:endParaRPr/>
          </a:p>
          <a:p>
            <a:pPr indent="0" lvl="0" marL="0" rtl="0" algn="l">
              <a:spcBef>
                <a:spcPts val="1200"/>
              </a:spcBef>
              <a:spcAft>
                <a:spcPts val="0"/>
              </a:spcAft>
              <a:buNone/>
            </a:pPr>
            <a:r>
              <a:rPr lang="en"/>
              <a:t>Results Analysis: Sami</a:t>
            </a:r>
            <a:endParaRPr/>
          </a:p>
          <a:p>
            <a:pPr indent="0" lvl="0" marL="0" rtl="0" algn="l">
              <a:spcBef>
                <a:spcPts val="1200"/>
              </a:spcBef>
              <a:spcAft>
                <a:spcPts val="0"/>
              </a:spcAft>
              <a:buNone/>
            </a:pPr>
            <a:r>
              <a:rPr lang="en"/>
              <a:t>Building Final Report: Aaryan and Sami</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n" sz="1430"/>
              <a:t>Step 1: Remove all instances where class attribute is missing (RemoveWithValues)</a:t>
            </a:r>
            <a:endParaRPr sz="1430"/>
          </a:p>
          <a:p>
            <a:pPr indent="0" lvl="0" marL="0" rtl="0" algn="l">
              <a:lnSpc>
                <a:spcPct val="95000"/>
              </a:lnSpc>
              <a:spcBef>
                <a:spcPts val="1200"/>
              </a:spcBef>
              <a:spcAft>
                <a:spcPts val="0"/>
              </a:spcAft>
              <a:buSzPts val="935"/>
              <a:buNone/>
            </a:pPr>
            <a:r>
              <a:rPr lang="en" sz="1430"/>
              <a:t>Step 2: Remove unnecessary attributes - Collision_id</a:t>
            </a:r>
            <a:endParaRPr sz="1430"/>
          </a:p>
          <a:p>
            <a:pPr indent="0" lvl="0" marL="0" rtl="0" algn="l">
              <a:lnSpc>
                <a:spcPct val="95000"/>
              </a:lnSpc>
              <a:spcBef>
                <a:spcPts val="1200"/>
              </a:spcBef>
              <a:spcAft>
                <a:spcPts val="0"/>
              </a:spcAft>
              <a:buSzPts val="935"/>
              <a:buNone/>
            </a:pPr>
            <a:r>
              <a:rPr lang="en" sz="1430"/>
              <a:t>Step 3: Remove attributes with majority missing values - Cross street name, Off street</a:t>
            </a:r>
            <a:r>
              <a:rPr lang="en" sz="1430"/>
              <a:t> </a:t>
            </a:r>
            <a:r>
              <a:rPr lang="en" sz="1430"/>
              <a:t>name, Vehicle Type code 3, 4, 5.</a:t>
            </a:r>
            <a:endParaRPr sz="1430"/>
          </a:p>
          <a:p>
            <a:pPr indent="0" lvl="0" marL="0" rtl="0" algn="l">
              <a:lnSpc>
                <a:spcPct val="95000"/>
              </a:lnSpc>
              <a:spcBef>
                <a:spcPts val="1200"/>
              </a:spcBef>
              <a:spcAft>
                <a:spcPts val="0"/>
              </a:spcAft>
              <a:buSzPts val="935"/>
              <a:buNone/>
            </a:pPr>
            <a:r>
              <a:rPr lang="en" sz="1430"/>
              <a:t>Step 4: Remove redundant attributes - Number of pedestrians killed, Number of motorists killed, Number of cyclists killed, Location</a:t>
            </a:r>
            <a:endParaRPr sz="1430"/>
          </a:p>
          <a:p>
            <a:pPr indent="0" lvl="0" marL="0" rtl="0" algn="l">
              <a:lnSpc>
                <a:spcPct val="95000"/>
              </a:lnSpc>
              <a:spcBef>
                <a:spcPts val="1200"/>
              </a:spcBef>
              <a:spcAft>
                <a:spcPts val="0"/>
              </a:spcAft>
              <a:buSzPts val="935"/>
              <a:buNone/>
            </a:pPr>
            <a:r>
              <a:rPr lang="en" sz="1430"/>
              <a:t>Step 5: Alter crash date to Season</a:t>
            </a:r>
            <a:endParaRPr sz="1430"/>
          </a:p>
          <a:p>
            <a:pPr indent="0" lvl="0" marL="0" rtl="0" algn="l">
              <a:lnSpc>
                <a:spcPct val="95000"/>
              </a:lnSpc>
              <a:spcBef>
                <a:spcPts val="1200"/>
              </a:spcBef>
              <a:spcAft>
                <a:spcPts val="0"/>
              </a:spcAft>
              <a:buSzPts val="935"/>
              <a:buNone/>
            </a:pPr>
            <a:r>
              <a:t/>
            </a:r>
            <a:endParaRPr sz="1430"/>
          </a:p>
          <a:p>
            <a:pPr indent="0" lvl="0" marL="0" rtl="0" algn="l">
              <a:lnSpc>
                <a:spcPct val="95000"/>
              </a:lnSpc>
              <a:spcBef>
                <a:spcPts val="1200"/>
              </a:spcBef>
              <a:spcAft>
                <a:spcPts val="0"/>
              </a:spcAft>
              <a:buSzPts val="935"/>
              <a:buNone/>
            </a:pPr>
            <a:r>
              <a:t/>
            </a:r>
            <a:endParaRPr sz="1430"/>
          </a:p>
          <a:p>
            <a:pPr indent="0" lvl="0" marL="0" rtl="0" algn="l">
              <a:lnSpc>
                <a:spcPct val="95000"/>
              </a:lnSpc>
              <a:spcBef>
                <a:spcPts val="1200"/>
              </a:spcBef>
              <a:spcAft>
                <a:spcPts val="1200"/>
              </a:spcAft>
              <a:buSzPts val="935"/>
              <a:buNone/>
            </a:pPr>
            <a:r>
              <a:t/>
            </a:r>
            <a:endParaRPr sz="1430"/>
          </a:p>
        </p:txBody>
      </p:sp>
      <p:sp>
        <p:nvSpPr>
          <p:cNvPr id="81" name="Google Shape;81;p16"/>
          <p:cNvSpPr/>
          <p:nvPr/>
        </p:nvSpPr>
        <p:spPr>
          <a:xfrm>
            <a:off x="5825038" y="3596975"/>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10/20/2023</a:t>
            </a:r>
            <a:endParaRPr>
              <a:latin typeface="Average"/>
              <a:ea typeface="Average"/>
              <a:cs typeface="Average"/>
              <a:sym typeface="Average"/>
            </a:endParaRPr>
          </a:p>
        </p:txBody>
      </p:sp>
      <p:sp>
        <p:nvSpPr>
          <p:cNvPr id="82" name="Google Shape;82;p16"/>
          <p:cNvSpPr/>
          <p:nvPr/>
        </p:nvSpPr>
        <p:spPr>
          <a:xfrm>
            <a:off x="7523163" y="3596975"/>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Fall</a:t>
            </a:r>
            <a:endParaRPr>
              <a:latin typeface="Average"/>
              <a:ea typeface="Average"/>
              <a:cs typeface="Average"/>
              <a:sym typeface="Average"/>
            </a:endParaRPr>
          </a:p>
        </p:txBody>
      </p:sp>
      <p:sp>
        <p:nvSpPr>
          <p:cNvPr id="83" name="Google Shape;83;p16"/>
          <p:cNvSpPr/>
          <p:nvPr/>
        </p:nvSpPr>
        <p:spPr>
          <a:xfrm>
            <a:off x="7052938" y="3745025"/>
            <a:ext cx="532200" cy="1725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4" name="Google Shape;84;p16"/>
          <p:cNvSpPr/>
          <p:nvPr/>
        </p:nvSpPr>
        <p:spPr>
          <a:xfrm>
            <a:off x="5825027" y="4100279"/>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01</a:t>
            </a:r>
            <a:r>
              <a:rPr lang="en">
                <a:latin typeface="Average"/>
                <a:ea typeface="Average"/>
                <a:cs typeface="Average"/>
                <a:sym typeface="Average"/>
              </a:rPr>
              <a:t>/15/2023</a:t>
            </a:r>
            <a:endParaRPr>
              <a:latin typeface="Average"/>
              <a:ea typeface="Average"/>
              <a:cs typeface="Average"/>
              <a:sym typeface="Average"/>
            </a:endParaRPr>
          </a:p>
        </p:txBody>
      </p:sp>
      <p:sp>
        <p:nvSpPr>
          <p:cNvPr id="85" name="Google Shape;85;p16"/>
          <p:cNvSpPr/>
          <p:nvPr/>
        </p:nvSpPr>
        <p:spPr>
          <a:xfrm>
            <a:off x="7523152" y="4100279"/>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Winter</a:t>
            </a:r>
            <a:endParaRPr>
              <a:latin typeface="Average"/>
              <a:ea typeface="Average"/>
              <a:cs typeface="Average"/>
              <a:sym typeface="Average"/>
            </a:endParaRPr>
          </a:p>
        </p:txBody>
      </p:sp>
      <p:sp>
        <p:nvSpPr>
          <p:cNvPr id="86" name="Google Shape;86;p16"/>
          <p:cNvSpPr/>
          <p:nvPr/>
        </p:nvSpPr>
        <p:spPr>
          <a:xfrm>
            <a:off x="7052927" y="4248329"/>
            <a:ext cx="532200" cy="1725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7" name="Google Shape;87;p16"/>
          <p:cNvSpPr/>
          <p:nvPr/>
        </p:nvSpPr>
        <p:spPr>
          <a:xfrm>
            <a:off x="5825040" y="3093679"/>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Crash Date</a:t>
            </a:r>
            <a:endParaRPr>
              <a:latin typeface="Average"/>
              <a:ea typeface="Average"/>
              <a:cs typeface="Average"/>
              <a:sym typeface="Average"/>
            </a:endParaRPr>
          </a:p>
        </p:txBody>
      </p:sp>
      <p:sp>
        <p:nvSpPr>
          <p:cNvPr id="88" name="Google Shape;88;p16"/>
          <p:cNvSpPr/>
          <p:nvPr/>
        </p:nvSpPr>
        <p:spPr>
          <a:xfrm>
            <a:off x="7523165" y="3093679"/>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Season</a:t>
            </a:r>
            <a:endParaRPr>
              <a:latin typeface="Average"/>
              <a:ea typeface="Average"/>
              <a:cs typeface="Average"/>
              <a:sym typeface="Average"/>
            </a:endParaRPr>
          </a:p>
        </p:txBody>
      </p:sp>
      <p:sp>
        <p:nvSpPr>
          <p:cNvPr id="89" name="Google Shape;89;p16"/>
          <p:cNvSpPr/>
          <p:nvPr/>
        </p:nvSpPr>
        <p:spPr>
          <a:xfrm>
            <a:off x="7052940" y="3241729"/>
            <a:ext cx="532200" cy="1725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90" name="Google Shape;90;p16"/>
          <p:cNvPicPr preferRelativeResize="0"/>
          <p:nvPr/>
        </p:nvPicPr>
        <p:blipFill>
          <a:blip r:embed="rId3">
            <a:alphaModFix/>
          </a:blip>
          <a:stretch>
            <a:fillRect/>
          </a:stretch>
        </p:blipFill>
        <p:spPr>
          <a:xfrm>
            <a:off x="3492275" y="3049913"/>
            <a:ext cx="2076450" cy="1685925"/>
          </a:xfrm>
          <a:prstGeom prst="rect">
            <a:avLst/>
          </a:prstGeom>
          <a:noFill/>
          <a:ln>
            <a:noFill/>
          </a:ln>
        </p:spPr>
      </p:pic>
      <p:sp>
        <p:nvSpPr>
          <p:cNvPr id="91" name="Google Shape;91;p16"/>
          <p:cNvSpPr txBox="1"/>
          <p:nvPr>
            <p:ph idx="1" type="body"/>
          </p:nvPr>
        </p:nvSpPr>
        <p:spPr>
          <a:xfrm>
            <a:off x="5052390" y="4429233"/>
            <a:ext cx="780300" cy="42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rgbClr val="FF0000"/>
                </a:solidFill>
              </a:rPr>
              <a:t>Step 5</a:t>
            </a:r>
            <a:endParaRPr b="1" sz="12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97" name="Google Shape;9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Step 6: Alter crash time</a:t>
            </a:r>
            <a:endParaRPr sz="1400"/>
          </a:p>
          <a:p>
            <a:pPr indent="0" lvl="0" marL="0" rtl="0" algn="l">
              <a:spcBef>
                <a:spcPts val="1200"/>
              </a:spcBef>
              <a:spcAft>
                <a:spcPts val="0"/>
              </a:spcAft>
              <a:buNone/>
            </a:pPr>
            <a:r>
              <a:rPr lang="en" sz="1400"/>
              <a:t>Step 7: Alter contributing vehicle factors 3-5</a:t>
            </a:r>
            <a:endParaRPr sz="1400"/>
          </a:p>
          <a:p>
            <a:pPr indent="0" lvl="0" marL="0" rtl="0" algn="l">
              <a:spcBef>
                <a:spcPts val="1200"/>
              </a:spcBef>
              <a:spcAft>
                <a:spcPts val="1200"/>
              </a:spcAft>
              <a:buNone/>
            </a:pPr>
            <a:r>
              <a:t/>
            </a:r>
            <a:endParaRPr sz="1400"/>
          </a:p>
        </p:txBody>
      </p:sp>
      <p:sp>
        <p:nvSpPr>
          <p:cNvPr id="98" name="Google Shape;98;p17"/>
          <p:cNvSpPr/>
          <p:nvPr/>
        </p:nvSpPr>
        <p:spPr>
          <a:xfrm>
            <a:off x="4610863" y="1084350"/>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02</a:t>
            </a:r>
            <a:r>
              <a:rPr lang="en">
                <a:latin typeface="Average"/>
                <a:ea typeface="Average"/>
                <a:cs typeface="Average"/>
                <a:sym typeface="Average"/>
              </a:rPr>
              <a:t>:35</a:t>
            </a:r>
            <a:endParaRPr>
              <a:latin typeface="Average"/>
              <a:ea typeface="Average"/>
              <a:cs typeface="Average"/>
              <a:sym typeface="Average"/>
            </a:endParaRPr>
          </a:p>
        </p:txBody>
      </p:sp>
      <p:sp>
        <p:nvSpPr>
          <p:cNvPr id="99" name="Google Shape;99;p17"/>
          <p:cNvSpPr/>
          <p:nvPr/>
        </p:nvSpPr>
        <p:spPr>
          <a:xfrm>
            <a:off x="6308988" y="1084350"/>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No</a:t>
            </a:r>
            <a:endParaRPr>
              <a:latin typeface="Average"/>
              <a:ea typeface="Average"/>
              <a:cs typeface="Average"/>
              <a:sym typeface="Average"/>
            </a:endParaRPr>
          </a:p>
        </p:txBody>
      </p:sp>
      <p:sp>
        <p:nvSpPr>
          <p:cNvPr id="100" name="Google Shape;100;p17"/>
          <p:cNvSpPr/>
          <p:nvPr/>
        </p:nvSpPr>
        <p:spPr>
          <a:xfrm>
            <a:off x="5838763" y="1232400"/>
            <a:ext cx="532200" cy="1725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01" name="Google Shape;101;p17"/>
          <p:cNvSpPr/>
          <p:nvPr/>
        </p:nvSpPr>
        <p:spPr>
          <a:xfrm>
            <a:off x="4610852" y="1587654"/>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16:07</a:t>
            </a:r>
            <a:endParaRPr>
              <a:latin typeface="Average"/>
              <a:ea typeface="Average"/>
              <a:cs typeface="Average"/>
              <a:sym typeface="Average"/>
            </a:endParaRPr>
          </a:p>
        </p:txBody>
      </p:sp>
      <p:sp>
        <p:nvSpPr>
          <p:cNvPr id="102" name="Google Shape;102;p17"/>
          <p:cNvSpPr/>
          <p:nvPr/>
        </p:nvSpPr>
        <p:spPr>
          <a:xfrm>
            <a:off x="6308977" y="1587654"/>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Yes</a:t>
            </a:r>
            <a:endParaRPr>
              <a:latin typeface="Average"/>
              <a:ea typeface="Average"/>
              <a:cs typeface="Average"/>
              <a:sym typeface="Average"/>
            </a:endParaRPr>
          </a:p>
        </p:txBody>
      </p:sp>
      <p:sp>
        <p:nvSpPr>
          <p:cNvPr id="103" name="Google Shape;103;p17"/>
          <p:cNvSpPr/>
          <p:nvPr/>
        </p:nvSpPr>
        <p:spPr>
          <a:xfrm>
            <a:off x="5838752" y="1735704"/>
            <a:ext cx="532200" cy="1725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04" name="Google Shape;104;p17"/>
          <p:cNvSpPr/>
          <p:nvPr/>
        </p:nvSpPr>
        <p:spPr>
          <a:xfrm>
            <a:off x="4610865" y="581054"/>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Crash Time</a:t>
            </a:r>
            <a:endParaRPr>
              <a:latin typeface="Average"/>
              <a:ea typeface="Average"/>
              <a:cs typeface="Average"/>
              <a:sym typeface="Average"/>
            </a:endParaRPr>
          </a:p>
        </p:txBody>
      </p:sp>
      <p:sp>
        <p:nvSpPr>
          <p:cNvPr id="105" name="Google Shape;105;p17"/>
          <p:cNvSpPr/>
          <p:nvPr/>
        </p:nvSpPr>
        <p:spPr>
          <a:xfrm>
            <a:off x="6308990" y="581054"/>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Rush Hour</a:t>
            </a:r>
            <a:endParaRPr>
              <a:latin typeface="Average"/>
              <a:ea typeface="Average"/>
              <a:cs typeface="Average"/>
              <a:sym typeface="Average"/>
            </a:endParaRPr>
          </a:p>
        </p:txBody>
      </p:sp>
      <p:sp>
        <p:nvSpPr>
          <p:cNvPr id="106" name="Google Shape;106;p17"/>
          <p:cNvSpPr/>
          <p:nvPr/>
        </p:nvSpPr>
        <p:spPr>
          <a:xfrm>
            <a:off x="5838765" y="729104"/>
            <a:ext cx="532200" cy="1725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07" name="Google Shape;107;p17"/>
          <p:cNvSpPr/>
          <p:nvPr/>
        </p:nvSpPr>
        <p:spPr>
          <a:xfrm>
            <a:off x="7604400" y="1084350"/>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Night</a:t>
            </a:r>
            <a:endParaRPr>
              <a:latin typeface="Average"/>
              <a:ea typeface="Average"/>
              <a:cs typeface="Average"/>
              <a:sym typeface="Average"/>
            </a:endParaRPr>
          </a:p>
        </p:txBody>
      </p:sp>
      <p:sp>
        <p:nvSpPr>
          <p:cNvPr id="108" name="Google Shape;108;p17"/>
          <p:cNvSpPr/>
          <p:nvPr/>
        </p:nvSpPr>
        <p:spPr>
          <a:xfrm>
            <a:off x="7604390" y="1587654"/>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Day</a:t>
            </a:r>
            <a:endParaRPr>
              <a:latin typeface="Average"/>
              <a:ea typeface="Average"/>
              <a:cs typeface="Average"/>
              <a:sym typeface="Average"/>
            </a:endParaRPr>
          </a:p>
        </p:txBody>
      </p:sp>
      <p:sp>
        <p:nvSpPr>
          <p:cNvPr id="109" name="Google Shape;109;p17"/>
          <p:cNvSpPr/>
          <p:nvPr/>
        </p:nvSpPr>
        <p:spPr>
          <a:xfrm>
            <a:off x="7604402" y="581054"/>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Time of Day</a:t>
            </a:r>
            <a:endParaRPr>
              <a:latin typeface="Average"/>
              <a:ea typeface="Average"/>
              <a:cs typeface="Average"/>
              <a:sym typeface="Average"/>
            </a:endParaRPr>
          </a:p>
        </p:txBody>
      </p:sp>
      <p:pic>
        <p:nvPicPr>
          <p:cNvPr id="110" name="Google Shape;110;p17"/>
          <p:cNvPicPr preferRelativeResize="0"/>
          <p:nvPr/>
        </p:nvPicPr>
        <p:blipFill>
          <a:blip r:embed="rId3">
            <a:alphaModFix/>
          </a:blip>
          <a:stretch>
            <a:fillRect/>
          </a:stretch>
        </p:blipFill>
        <p:spPr>
          <a:xfrm>
            <a:off x="5075188" y="2206675"/>
            <a:ext cx="3438525" cy="1981200"/>
          </a:xfrm>
          <a:prstGeom prst="rect">
            <a:avLst/>
          </a:prstGeom>
          <a:noFill/>
          <a:ln>
            <a:noFill/>
          </a:ln>
        </p:spPr>
      </p:pic>
      <p:sp>
        <p:nvSpPr>
          <p:cNvPr id="111" name="Google Shape;111;p17"/>
          <p:cNvSpPr/>
          <p:nvPr/>
        </p:nvSpPr>
        <p:spPr>
          <a:xfrm>
            <a:off x="433038" y="2516450"/>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Average"/>
                <a:ea typeface="Average"/>
                <a:cs typeface="Average"/>
                <a:sym typeface="Average"/>
              </a:rPr>
              <a:t>Unspecified, ?, ?</a:t>
            </a:r>
            <a:endParaRPr sz="1200">
              <a:latin typeface="Average"/>
              <a:ea typeface="Average"/>
              <a:cs typeface="Average"/>
              <a:sym typeface="Average"/>
            </a:endParaRPr>
          </a:p>
        </p:txBody>
      </p:sp>
      <p:sp>
        <p:nvSpPr>
          <p:cNvPr id="112" name="Google Shape;112;p17"/>
          <p:cNvSpPr/>
          <p:nvPr/>
        </p:nvSpPr>
        <p:spPr>
          <a:xfrm>
            <a:off x="2131163" y="2516450"/>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Yes</a:t>
            </a:r>
            <a:endParaRPr>
              <a:latin typeface="Average"/>
              <a:ea typeface="Average"/>
              <a:cs typeface="Average"/>
              <a:sym typeface="Average"/>
            </a:endParaRPr>
          </a:p>
        </p:txBody>
      </p:sp>
      <p:sp>
        <p:nvSpPr>
          <p:cNvPr id="113" name="Google Shape;113;p17"/>
          <p:cNvSpPr/>
          <p:nvPr/>
        </p:nvSpPr>
        <p:spPr>
          <a:xfrm>
            <a:off x="1660938" y="2664500"/>
            <a:ext cx="532200" cy="1725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4" name="Google Shape;114;p17"/>
          <p:cNvSpPr/>
          <p:nvPr/>
        </p:nvSpPr>
        <p:spPr>
          <a:xfrm>
            <a:off x="433027" y="3019754"/>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Average"/>
                <a:ea typeface="Average"/>
                <a:cs typeface="Average"/>
                <a:sym typeface="Average"/>
              </a:rPr>
              <a:t>?, ?, ?</a:t>
            </a:r>
            <a:endParaRPr sz="1200">
              <a:latin typeface="Average"/>
              <a:ea typeface="Average"/>
              <a:cs typeface="Average"/>
              <a:sym typeface="Average"/>
            </a:endParaRPr>
          </a:p>
        </p:txBody>
      </p:sp>
      <p:sp>
        <p:nvSpPr>
          <p:cNvPr id="115" name="Google Shape;115;p17"/>
          <p:cNvSpPr/>
          <p:nvPr/>
        </p:nvSpPr>
        <p:spPr>
          <a:xfrm>
            <a:off x="2131152" y="3019754"/>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No</a:t>
            </a:r>
            <a:endParaRPr>
              <a:latin typeface="Average"/>
              <a:ea typeface="Average"/>
              <a:cs typeface="Average"/>
              <a:sym typeface="Average"/>
            </a:endParaRPr>
          </a:p>
        </p:txBody>
      </p:sp>
      <p:sp>
        <p:nvSpPr>
          <p:cNvPr id="116" name="Google Shape;116;p17"/>
          <p:cNvSpPr/>
          <p:nvPr/>
        </p:nvSpPr>
        <p:spPr>
          <a:xfrm>
            <a:off x="1660927" y="3167804"/>
            <a:ext cx="532200" cy="1725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7" name="Google Shape;117;p17"/>
          <p:cNvSpPr/>
          <p:nvPr/>
        </p:nvSpPr>
        <p:spPr>
          <a:xfrm>
            <a:off x="433040" y="2013154"/>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Average"/>
                <a:ea typeface="Average"/>
                <a:cs typeface="Average"/>
                <a:sym typeface="Average"/>
              </a:rPr>
              <a:t>Contributing Vehicle Factors 3, 4, 5</a:t>
            </a:r>
            <a:endParaRPr sz="1100">
              <a:latin typeface="Average"/>
              <a:ea typeface="Average"/>
              <a:cs typeface="Average"/>
              <a:sym typeface="Average"/>
            </a:endParaRPr>
          </a:p>
        </p:txBody>
      </p:sp>
      <p:sp>
        <p:nvSpPr>
          <p:cNvPr id="118" name="Google Shape;118;p17"/>
          <p:cNvSpPr/>
          <p:nvPr/>
        </p:nvSpPr>
        <p:spPr>
          <a:xfrm>
            <a:off x="2131165" y="2013154"/>
            <a:ext cx="1227900" cy="46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Average"/>
                <a:ea typeface="Average"/>
                <a:cs typeface="Average"/>
                <a:sym typeface="Average"/>
              </a:rPr>
              <a:t>More than two Vehicles Involved</a:t>
            </a:r>
            <a:endParaRPr sz="1200">
              <a:latin typeface="Average"/>
              <a:ea typeface="Average"/>
              <a:cs typeface="Average"/>
              <a:sym typeface="Average"/>
            </a:endParaRPr>
          </a:p>
        </p:txBody>
      </p:sp>
      <p:sp>
        <p:nvSpPr>
          <p:cNvPr id="119" name="Google Shape;119;p17"/>
          <p:cNvSpPr/>
          <p:nvPr/>
        </p:nvSpPr>
        <p:spPr>
          <a:xfrm>
            <a:off x="1678490" y="2204304"/>
            <a:ext cx="532200" cy="1725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120" name="Google Shape;120;p17"/>
          <p:cNvPicPr preferRelativeResize="0"/>
          <p:nvPr/>
        </p:nvPicPr>
        <p:blipFill>
          <a:blip r:embed="rId4">
            <a:alphaModFix/>
          </a:blip>
          <a:stretch>
            <a:fillRect/>
          </a:stretch>
        </p:blipFill>
        <p:spPr>
          <a:xfrm>
            <a:off x="1851125" y="3455625"/>
            <a:ext cx="2795325" cy="1562100"/>
          </a:xfrm>
          <a:prstGeom prst="rect">
            <a:avLst/>
          </a:prstGeom>
          <a:noFill/>
          <a:ln>
            <a:noFill/>
          </a:ln>
        </p:spPr>
      </p:pic>
      <p:sp>
        <p:nvSpPr>
          <p:cNvPr id="121" name="Google Shape;121;p17"/>
          <p:cNvSpPr txBox="1"/>
          <p:nvPr>
            <p:ph idx="1" type="body"/>
          </p:nvPr>
        </p:nvSpPr>
        <p:spPr>
          <a:xfrm>
            <a:off x="7733425" y="3760375"/>
            <a:ext cx="780300" cy="42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FF0000"/>
                </a:solidFill>
              </a:rPr>
              <a:t>Step 6</a:t>
            </a:r>
            <a:endParaRPr b="1" sz="1400">
              <a:solidFill>
                <a:srgbClr val="FF0000"/>
              </a:solidFill>
            </a:endParaRPr>
          </a:p>
        </p:txBody>
      </p:sp>
      <p:sp>
        <p:nvSpPr>
          <p:cNvPr id="122" name="Google Shape;122;p17"/>
          <p:cNvSpPr txBox="1"/>
          <p:nvPr>
            <p:ph idx="1" type="body"/>
          </p:nvPr>
        </p:nvSpPr>
        <p:spPr>
          <a:xfrm>
            <a:off x="4037323" y="3409289"/>
            <a:ext cx="780300" cy="42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FF0000"/>
                </a:solidFill>
              </a:rPr>
              <a:t>Step 7</a:t>
            </a:r>
            <a:endParaRPr b="1" sz="14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8"/>
          <p:cNvPicPr preferRelativeResize="0"/>
          <p:nvPr/>
        </p:nvPicPr>
        <p:blipFill>
          <a:blip r:embed="rId3">
            <a:alphaModFix/>
          </a:blip>
          <a:stretch>
            <a:fillRect/>
          </a:stretch>
        </p:blipFill>
        <p:spPr>
          <a:xfrm>
            <a:off x="6525195" y="36950"/>
            <a:ext cx="2341025" cy="2974501"/>
          </a:xfrm>
          <a:prstGeom prst="rect">
            <a:avLst/>
          </a:prstGeom>
          <a:noFill/>
          <a:ln>
            <a:noFill/>
          </a:ln>
        </p:spPr>
      </p:pic>
      <p:sp>
        <p:nvSpPr>
          <p:cNvPr id="128" name="Google Shape;12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29" name="Google Shape;129;p18"/>
          <p:cNvSpPr txBox="1"/>
          <p:nvPr>
            <p:ph idx="1" type="body"/>
          </p:nvPr>
        </p:nvSpPr>
        <p:spPr>
          <a:xfrm>
            <a:off x="311700" y="1152475"/>
            <a:ext cx="5383800" cy="356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Step 8: Replace missing values - ReplaceMissingValues filter in weka</a:t>
            </a:r>
            <a:endParaRPr sz="1400"/>
          </a:p>
          <a:p>
            <a:pPr indent="0" lvl="0" marL="0" rtl="0" algn="l">
              <a:spcBef>
                <a:spcPts val="1200"/>
              </a:spcBef>
              <a:spcAft>
                <a:spcPts val="0"/>
              </a:spcAft>
              <a:buNone/>
            </a:pPr>
            <a:r>
              <a:rPr lang="en" sz="1400"/>
              <a:t>Step 9: Bin the class variable (-inf-0.5], (0.5-1.5], [1.5-inf)</a:t>
            </a:r>
            <a:endParaRPr sz="1400"/>
          </a:p>
          <a:p>
            <a:pPr indent="0" lvl="0" marL="0" rtl="0" algn="l">
              <a:spcBef>
                <a:spcPts val="1200"/>
              </a:spcBef>
              <a:spcAft>
                <a:spcPts val="0"/>
              </a:spcAft>
              <a:buNone/>
            </a:pPr>
            <a:r>
              <a:rPr lang="en" sz="1400"/>
              <a:t>Step 10: Replace bin names with better names (non_lethal, somewhat_lethal, very_lethal)</a:t>
            </a:r>
            <a:endParaRPr sz="1400"/>
          </a:p>
          <a:p>
            <a:pPr indent="0" lvl="0" marL="0" rtl="0" algn="l">
              <a:spcBef>
                <a:spcPts val="1200"/>
              </a:spcBef>
              <a:spcAft>
                <a:spcPts val="0"/>
              </a:spcAft>
              <a:buNone/>
            </a:pPr>
            <a:r>
              <a:rPr lang="en" sz="1400"/>
              <a:t>Step 11: Train Test Split (70%, 30%) - stratified random sample</a:t>
            </a:r>
            <a:endParaRPr sz="1400"/>
          </a:p>
          <a:p>
            <a:pPr indent="0" lvl="0" marL="0" rtl="0" algn="l">
              <a:spcBef>
                <a:spcPts val="1200"/>
              </a:spcBef>
              <a:spcAft>
                <a:spcPts val="1200"/>
              </a:spcAft>
              <a:buNone/>
            </a:pPr>
            <a:r>
              <a:t/>
            </a:r>
            <a:endParaRPr sz="1400"/>
          </a:p>
        </p:txBody>
      </p:sp>
      <p:pic>
        <p:nvPicPr>
          <p:cNvPr id="130" name="Google Shape;130;p18"/>
          <p:cNvPicPr preferRelativeResize="0"/>
          <p:nvPr/>
        </p:nvPicPr>
        <p:blipFill>
          <a:blip r:embed="rId4">
            <a:alphaModFix/>
          </a:blip>
          <a:stretch>
            <a:fillRect/>
          </a:stretch>
        </p:blipFill>
        <p:spPr>
          <a:xfrm>
            <a:off x="6168072" y="3108225"/>
            <a:ext cx="2827704" cy="1861125"/>
          </a:xfrm>
          <a:prstGeom prst="rect">
            <a:avLst/>
          </a:prstGeom>
          <a:noFill/>
          <a:ln>
            <a:noFill/>
          </a:ln>
        </p:spPr>
      </p:pic>
      <p:sp>
        <p:nvSpPr>
          <p:cNvPr id="131" name="Google Shape;131;p18"/>
          <p:cNvSpPr txBox="1"/>
          <p:nvPr>
            <p:ph idx="1" type="body"/>
          </p:nvPr>
        </p:nvSpPr>
        <p:spPr>
          <a:xfrm>
            <a:off x="6587607" y="89050"/>
            <a:ext cx="780300" cy="42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FF0000"/>
                </a:solidFill>
              </a:rPr>
              <a:t>Step 9</a:t>
            </a:r>
            <a:endParaRPr b="1" sz="1400">
              <a:solidFill>
                <a:srgbClr val="FF0000"/>
              </a:solidFill>
            </a:endParaRPr>
          </a:p>
        </p:txBody>
      </p:sp>
      <p:sp>
        <p:nvSpPr>
          <p:cNvPr id="132" name="Google Shape;132;p18"/>
          <p:cNvSpPr txBox="1"/>
          <p:nvPr>
            <p:ph idx="1" type="body"/>
          </p:nvPr>
        </p:nvSpPr>
        <p:spPr>
          <a:xfrm>
            <a:off x="6168075" y="3108225"/>
            <a:ext cx="780300" cy="42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FF0000"/>
                </a:solidFill>
              </a:rPr>
              <a:t>Step 11</a:t>
            </a:r>
            <a:endParaRPr b="1" sz="1400">
              <a:solidFill>
                <a:srgbClr val="FF0000"/>
              </a:solidFill>
            </a:endParaRPr>
          </a:p>
        </p:txBody>
      </p:sp>
      <p:pic>
        <p:nvPicPr>
          <p:cNvPr id="133" name="Google Shape;133;p18"/>
          <p:cNvPicPr preferRelativeResize="0"/>
          <p:nvPr/>
        </p:nvPicPr>
        <p:blipFill>
          <a:blip r:embed="rId5">
            <a:alphaModFix/>
          </a:blip>
          <a:stretch>
            <a:fillRect/>
          </a:stretch>
        </p:blipFill>
        <p:spPr>
          <a:xfrm>
            <a:off x="266475" y="3938627"/>
            <a:ext cx="5670150" cy="888325"/>
          </a:xfrm>
          <a:prstGeom prst="rect">
            <a:avLst/>
          </a:prstGeom>
          <a:noFill/>
          <a:ln>
            <a:noFill/>
          </a:ln>
        </p:spPr>
      </p:pic>
      <p:sp>
        <p:nvSpPr>
          <p:cNvPr id="134" name="Google Shape;134;p18"/>
          <p:cNvSpPr txBox="1"/>
          <p:nvPr>
            <p:ph idx="1" type="body"/>
          </p:nvPr>
        </p:nvSpPr>
        <p:spPr>
          <a:xfrm>
            <a:off x="5156325" y="4399450"/>
            <a:ext cx="780300" cy="42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FF0000"/>
                </a:solidFill>
              </a:rPr>
              <a:t>Step 10</a:t>
            </a:r>
            <a:endParaRPr b="1" sz="14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pic>
        <p:nvPicPr>
          <p:cNvPr id="140" name="Google Shape;140;p19"/>
          <p:cNvPicPr preferRelativeResize="0"/>
          <p:nvPr/>
        </p:nvPicPr>
        <p:blipFill>
          <a:blip r:embed="rId3">
            <a:alphaModFix/>
          </a:blip>
          <a:stretch>
            <a:fillRect/>
          </a:stretch>
        </p:blipFill>
        <p:spPr>
          <a:xfrm>
            <a:off x="2928648" y="178400"/>
            <a:ext cx="5816376" cy="4791124"/>
          </a:xfrm>
          <a:prstGeom prst="rect">
            <a:avLst/>
          </a:prstGeom>
          <a:noFill/>
          <a:ln>
            <a:noFill/>
          </a:ln>
        </p:spPr>
      </p:pic>
      <p:sp>
        <p:nvSpPr>
          <p:cNvPr id="141" name="Google Shape;141;p19"/>
          <p:cNvSpPr txBox="1"/>
          <p:nvPr>
            <p:ph idx="1" type="body"/>
          </p:nvPr>
        </p:nvSpPr>
        <p:spPr>
          <a:xfrm>
            <a:off x="311700" y="1152475"/>
            <a:ext cx="250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No need for any Normalization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 Selection Algorithms and Model Classifiers</a:t>
            </a:r>
            <a:endParaRPr/>
          </a:p>
        </p:txBody>
      </p:sp>
      <p:sp>
        <p:nvSpPr>
          <p:cNvPr id="147" name="Google Shape;147;p20"/>
          <p:cNvSpPr txBox="1"/>
          <p:nvPr/>
        </p:nvSpPr>
        <p:spPr>
          <a:xfrm>
            <a:off x="311700" y="1450800"/>
            <a:ext cx="3669900" cy="3692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30">
                <a:solidFill>
                  <a:schemeClr val="accent3"/>
                </a:solidFill>
                <a:latin typeface="Average"/>
                <a:ea typeface="Average"/>
                <a:cs typeface="Average"/>
                <a:sym typeface="Average"/>
              </a:rPr>
              <a:t>Due to the skewed distribution in the class attribute, with 732807 instances being classified as “non_lethal”, 1131 instances being classified as “somewhat_lethal”, and 38 instances being classified as “very_lethal”, we decided to take a stratified sample of the training data for attribute selection. To do this, we used the WEKA Resample filter with a sample size percent of 10% due to the dataset being very large. </a:t>
            </a:r>
            <a:endParaRPr sz="1430">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t/>
            </a:r>
            <a:endParaRPr sz="1430">
              <a:solidFill>
                <a:schemeClr val="accent3"/>
              </a:solidFill>
              <a:latin typeface="Average"/>
              <a:ea typeface="Average"/>
              <a:cs typeface="Average"/>
              <a:sym typeface="Average"/>
            </a:endParaRPr>
          </a:p>
          <a:p>
            <a:pPr indent="0" lvl="0" marL="0" rtl="0" algn="l">
              <a:lnSpc>
                <a:spcPct val="95000"/>
              </a:lnSpc>
              <a:spcBef>
                <a:spcPts val="1200"/>
              </a:spcBef>
              <a:spcAft>
                <a:spcPts val="1200"/>
              </a:spcAft>
              <a:buNone/>
            </a:pPr>
            <a:r>
              <a:t/>
            </a:r>
            <a:endParaRPr sz="1430">
              <a:solidFill>
                <a:schemeClr val="accent3"/>
              </a:solidFill>
              <a:latin typeface="Average"/>
              <a:ea typeface="Average"/>
              <a:cs typeface="Average"/>
              <a:sym typeface="Average"/>
            </a:endParaRPr>
          </a:p>
        </p:txBody>
      </p:sp>
      <p:pic>
        <p:nvPicPr>
          <p:cNvPr id="148" name="Google Shape;148;p20"/>
          <p:cNvPicPr preferRelativeResize="0"/>
          <p:nvPr/>
        </p:nvPicPr>
        <p:blipFill>
          <a:blip r:embed="rId3">
            <a:alphaModFix/>
          </a:blip>
          <a:stretch>
            <a:fillRect/>
          </a:stretch>
        </p:blipFill>
        <p:spPr>
          <a:xfrm>
            <a:off x="4365175" y="1053313"/>
            <a:ext cx="4074075" cy="3523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 Selection Algorithms and Model Classifiers</a:t>
            </a:r>
            <a:endParaRPr/>
          </a:p>
        </p:txBody>
      </p:sp>
      <p:sp>
        <p:nvSpPr>
          <p:cNvPr id="154" name="Google Shape;154;p21"/>
          <p:cNvSpPr txBox="1"/>
          <p:nvPr/>
        </p:nvSpPr>
        <p:spPr>
          <a:xfrm>
            <a:off x="499650" y="1017725"/>
            <a:ext cx="6813000" cy="1329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1430">
                <a:solidFill>
                  <a:schemeClr val="accent3"/>
                </a:solidFill>
                <a:latin typeface="Average"/>
                <a:ea typeface="Average"/>
                <a:cs typeface="Average"/>
                <a:sym typeface="Average"/>
              </a:rPr>
              <a:t>This left us with a stratified sample of the data, with each class label having 24465 instances:</a:t>
            </a:r>
            <a:endParaRPr sz="1430">
              <a:solidFill>
                <a:schemeClr val="accent3"/>
              </a:solidFill>
              <a:latin typeface="Average"/>
              <a:ea typeface="Average"/>
              <a:cs typeface="Average"/>
              <a:sym typeface="Average"/>
            </a:endParaRPr>
          </a:p>
          <a:p>
            <a:pPr indent="0" lvl="0" marL="0" rtl="0" algn="l">
              <a:lnSpc>
                <a:spcPct val="95000"/>
              </a:lnSpc>
              <a:spcBef>
                <a:spcPts val="1200"/>
              </a:spcBef>
              <a:spcAft>
                <a:spcPts val="0"/>
              </a:spcAft>
              <a:buNone/>
            </a:pPr>
            <a:r>
              <a:t/>
            </a:r>
            <a:endParaRPr sz="1430">
              <a:solidFill>
                <a:schemeClr val="accent3"/>
              </a:solidFill>
              <a:latin typeface="Average"/>
              <a:ea typeface="Average"/>
              <a:cs typeface="Average"/>
              <a:sym typeface="Average"/>
            </a:endParaRPr>
          </a:p>
          <a:p>
            <a:pPr indent="0" lvl="0" marL="0" rtl="0" algn="l">
              <a:lnSpc>
                <a:spcPct val="95000"/>
              </a:lnSpc>
              <a:spcBef>
                <a:spcPts val="1200"/>
              </a:spcBef>
              <a:spcAft>
                <a:spcPts val="1200"/>
              </a:spcAft>
              <a:buNone/>
            </a:pPr>
            <a:r>
              <a:t/>
            </a:r>
            <a:endParaRPr sz="1430">
              <a:solidFill>
                <a:schemeClr val="accent3"/>
              </a:solidFill>
              <a:latin typeface="Average"/>
              <a:ea typeface="Average"/>
              <a:cs typeface="Average"/>
              <a:sym typeface="Average"/>
            </a:endParaRPr>
          </a:p>
        </p:txBody>
      </p:sp>
      <p:pic>
        <p:nvPicPr>
          <p:cNvPr id="155" name="Google Shape;155;p21"/>
          <p:cNvPicPr preferRelativeResize="0"/>
          <p:nvPr/>
        </p:nvPicPr>
        <p:blipFill>
          <a:blip r:embed="rId3">
            <a:alphaModFix/>
          </a:blip>
          <a:stretch>
            <a:fillRect/>
          </a:stretch>
        </p:blipFill>
        <p:spPr>
          <a:xfrm>
            <a:off x="336675" y="2361075"/>
            <a:ext cx="8470650" cy="1871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