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Averag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verage-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c527d7425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c527d7425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c527d7425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c527d7425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c527d7425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c527d7425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c527d7425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c527d7425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c527d7425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c527d7425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c527d7425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c527d7425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c527d7425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c527d7425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c527d7425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c527d7425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c527d7425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c527d7425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b86919dbf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b86919dbf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c527d7425_0_2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c527d7425_0_2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c527d7425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c527d7425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b86919dbf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b86919dbf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b86919db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b86919db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b86919dbf_7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b86919dbf_7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b86919dbf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b86919dbf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b86919dbf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b86919dbf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b86919dbf_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b86919dbf_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b86919dbf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b86919dbf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b86919dbf_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b86919dbf_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c527d7425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c527d7425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c527d742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c527d742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c527d742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c527d742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c527d7425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c527d742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c527d7425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c527d7425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b86919dbf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b86919dbf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b86919dbf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b86919dbf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b86919dbf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b86919dbf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184900" y="444325"/>
            <a:ext cx="6813300" cy="63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3rd Semester Project</a:t>
            </a:r>
            <a:endParaRPr b="1">
              <a:latin typeface="Times New Roman"/>
              <a:ea typeface="Times New Roman"/>
              <a:cs typeface="Times New Roman"/>
              <a:sym typeface="Times New Roman"/>
            </a:endParaRPr>
          </a:p>
        </p:txBody>
      </p:sp>
      <p:sp>
        <p:nvSpPr>
          <p:cNvPr id="60" name="Google Shape;60;p13"/>
          <p:cNvSpPr txBox="1"/>
          <p:nvPr>
            <p:ph idx="1" type="subTitle"/>
          </p:nvPr>
        </p:nvSpPr>
        <p:spPr>
          <a:xfrm>
            <a:off x="783825" y="1077025"/>
            <a:ext cx="8092500" cy="317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Times New Roman"/>
                <a:ea typeface="Times New Roman"/>
                <a:cs typeface="Times New Roman"/>
                <a:sym typeface="Times New Roman"/>
              </a:rPr>
              <a:t>How to predict future sales by analyzing a big data set</a:t>
            </a:r>
            <a:r>
              <a:rPr b="1" lang="en" sz="2400">
                <a:solidFill>
                  <a:srgbClr val="FFFFFF"/>
                </a:solidFill>
                <a:latin typeface="Times New Roman"/>
                <a:ea typeface="Times New Roman"/>
                <a:cs typeface="Times New Roman"/>
                <a:sym typeface="Times New Roman"/>
              </a:rPr>
              <a:t> </a:t>
            </a:r>
            <a:r>
              <a:rPr b="1" lang="en" sz="2400">
                <a:solidFill>
                  <a:srgbClr val="FFFFFF"/>
                </a:solidFill>
                <a:latin typeface="Times New Roman"/>
                <a:ea typeface="Times New Roman"/>
                <a:cs typeface="Times New Roman"/>
                <a:sym typeface="Times New Roman"/>
              </a:rPr>
              <a:t>with the help of machine learning </a:t>
            </a:r>
            <a:r>
              <a:rPr b="1" lang="en" sz="2400">
                <a:solidFill>
                  <a:srgbClr val="FFFFFF"/>
                </a:solidFill>
                <a:latin typeface="Times New Roman"/>
                <a:ea typeface="Times New Roman"/>
                <a:cs typeface="Times New Roman"/>
                <a:sym typeface="Times New Roman"/>
              </a:rPr>
              <a:t>algorithms</a:t>
            </a:r>
            <a:r>
              <a:rPr b="1" lang="en" sz="2400">
                <a:solidFill>
                  <a:srgbClr val="FFFFFF"/>
                </a:solidFill>
                <a:latin typeface="Times New Roman"/>
                <a:ea typeface="Times New Roman"/>
                <a:cs typeface="Times New Roman"/>
                <a:sym typeface="Times New Roman"/>
              </a:rPr>
              <a:t>?</a:t>
            </a:r>
            <a:endParaRPr b="1" sz="24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24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lang="en" sz="2400">
                <a:solidFill>
                  <a:srgbClr val="FFFFFF"/>
                </a:solidFill>
                <a:latin typeface="Times New Roman"/>
                <a:ea typeface="Times New Roman"/>
                <a:cs typeface="Times New Roman"/>
                <a:sym typeface="Times New Roman"/>
              </a:rPr>
              <a:t>                                           Mohammad Mosiur Rahman</a:t>
            </a:r>
            <a:endParaRPr sz="24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lang="en" sz="2400">
                <a:solidFill>
                  <a:srgbClr val="FFFFFF"/>
                </a:solidFill>
                <a:latin typeface="Times New Roman"/>
                <a:ea typeface="Times New Roman"/>
                <a:cs typeface="Times New Roman"/>
                <a:sym typeface="Times New Roman"/>
              </a:rPr>
              <a:t>                               Hunor Vadasz-Perhat</a:t>
            </a:r>
            <a:endParaRPr sz="24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lang="en" sz="2400">
                <a:solidFill>
                  <a:srgbClr val="FFFFFF"/>
                </a:solidFill>
                <a:latin typeface="Times New Roman"/>
                <a:ea typeface="Times New Roman"/>
                <a:cs typeface="Times New Roman"/>
                <a:sym typeface="Times New Roman"/>
              </a:rPr>
              <a:t>                                    Mohammad Azizul Huq</a:t>
            </a:r>
            <a:endParaRPr sz="24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t/>
            </a:r>
            <a:endParaRPr sz="2400">
              <a:latin typeface="Times New Roman"/>
              <a:ea typeface="Times New Roman"/>
              <a:cs typeface="Times New Roman"/>
              <a:sym typeface="Times New Roman"/>
            </a:endParaRPr>
          </a:p>
          <a:p>
            <a:pPr indent="0" lvl="0" marL="0" rtl="0" algn="ctr">
              <a:spcBef>
                <a:spcPts val="0"/>
              </a:spcBef>
              <a:spcAft>
                <a:spcPts val="0"/>
              </a:spcAft>
              <a:buNone/>
            </a:pPr>
            <a:r>
              <a:rPr lang="en" sz="2400"/>
              <a:t>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Data Visualization</a:t>
            </a:r>
            <a:endParaRPr b="1">
              <a:latin typeface="Times New Roman"/>
              <a:ea typeface="Times New Roman"/>
              <a:cs typeface="Times New Roman"/>
              <a:sym typeface="Times New Roman"/>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a:t>
            </a:r>
            <a:r>
              <a:rPr lang="en">
                <a:latin typeface="Times New Roman"/>
                <a:ea typeface="Times New Roman"/>
                <a:cs typeface="Times New Roman"/>
                <a:sym typeface="Times New Roman"/>
              </a:rPr>
              <a:t>he process of taking raw data,transforming it into graphs,charts and images that explain the numbers and allow us to gain insights from it.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Identify areas that need attention and improvement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Predict sales volumes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Clarify which factors influence customers behaviour</a:t>
            </a:r>
            <a:endParaRPr>
              <a:latin typeface="Times New Roman"/>
              <a:ea typeface="Times New Roman"/>
              <a:cs typeface="Times New Roman"/>
              <a:sym typeface="Times New Roman"/>
            </a:endParaRPr>
          </a:p>
          <a:p>
            <a:pPr indent="0" lvl="0" marL="91440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29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Data Visualization</a:t>
            </a:r>
            <a:endParaRPr b="1">
              <a:latin typeface="Times New Roman"/>
              <a:ea typeface="Times New Roman"/>
              <a:cs typeface="Times New Roman"/>
              <a:sym typeface="Times New Roman"/>
            </a:endParaRPr>
          </a:p>
        </p:txBody>
      </p:sp>
      <p:sp>
        <p:nvSpPr>
          <p:cNvPr id="127" name="Google Shape;127;p23"/>
          <p:cNvSpPr txBox="1"/>
          <p:nvPr>
            <p:ph idx="1" type="body"/>
          </p:nvPr>
        </p:nvSpPr>
        <p:spPr>
          <a:xfrm>
            <a:off x="-696250" y="685550"/>
            <a:ext cx="8520600" cy="47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8" name="Google Shape;128;p23"/>
          <p:cNvPicPr preferRelativeResize="0"/>
          <p:nvPr/>
        </p:nvPicPr>
        <p:blipFill>
          <a:blip r:embed="rId3">
            <a:alphaModFix/>
          </a:blip>
          <a:stretch>
            <a:fillRect/>
          </a:stretch>
        </p:blipFill>
        <p:spPr>
          <a:xfrm>
            <a:off x="530400" y="741150"/>
            <a:ext cx="3101175" cy="1723125"/>
          </a:xfrm>
          <a:prstGeom prst="rect">
            <a:avLst/>
          </a:prstGeom>
          <a:noFill/>
          <a:ln>
            <a:noFill/>
          </a:ln>
        </p:spPr>
      </p:pic>
      <p:pic>
        <p:nvPicPr>
          <p:cNvPr id="129" name="Google Shape;129;p23"/>
          <p:cNvPicPr preferRelativeResize="0"/>
          <p:nvPr/>
        </p:nvPicPr>
        <p:blipFill>
          <a:blip r:embed="rId4">
            <a:alphaModFix/>
          </a:blip>
          <a:stretch>
            <a:fillRect/>
          </a:stretch>
        </p:blipFill>
        <p:spPr>
          <a:xfrm>
            <a:off x="3823450" y="741150"/>
            <a:ext cx="3180300" cy="1723125"/>
          </a:xfrm>
          <a:prstGeom prst="rect">
            <a:avLst/>
          </a:prstGeom>
          <a:noFill/>
          <a:ln>
            <a:noFill/>
          </a:ln>
        </p:spPr>
      </p:pic>
      <p:pic>
        <p:nvPicPr>
          <p:cNvPr id="130" name="Google Shape;130;p23"/>
          <p:cNvPicPr preferRelativeResize="0"/>
          <p:nvPr/>
        </p:nvPicPr>
        <p:blipFill>
          <a:blip r:embed="rId5">
            <a:alphaModFix/>
          </a:blip>
          <a:stretch>
            <a:fillRect/>
          </a:stretch>
        </p:blipFill>
        <p:spPr>
          <a:xfrm>
            <a:off x="530400" y="2716275"/>
            <a:ext cx="6421476" cy="225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Data Selection</a:t>
            </a:r>
            <a:endParaRPr b="1">
              <a:latin typeface="Times New Roman"/>
              <a:ea typeface="Times New Roman"/>
              <a:cs typeface="Times New Roman"/>
              <a:sym typeface="Times New Roman"/>
            </a:endParaRPr>
          </a:p>
        </p:txBody>
      </p:sp>
      <p:sp>
        <p:nvSpPr>
          <p:cNvPr id="136" name="Google Shape;136;p24"/>
          <p:cNvSpPr txBox="1"/>
          <p:nvPr>
            <p:ph idx="1" type="body"/>
          </p:nvPr>
        </p:nvSpPr>
        <p:spPr>
          <a:xfrm>
            <a:off x="311700" y="1115425"/>
            <a:ext cx="8520600" cy="396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Cleaned and selected the data that would be used for the Multiple Linear regression model in the implementation phase of our project.</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37" name="Google Shape;137;p24"/>
          <p:cNvPicPr preferRelativeResize="0"/>
          <p:nvPr/>
        </p:nvPicPr>
        <p:blipFill>
          <a:blip r:embed="rId3">
            <a:alphaModFix/>
          </a:blip>
          <a:stretch>
            <a:fillRect/>
          </a:stretch>
        </p:blipFill>
        <p:spPr>
          <a:xfrm>
            <a:off x="1797725" y="2027475"/>
            <a:ext cx="2876550" cy="275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Modeling</a:t>
            </a:r>
            <a:endParaRPr b="1">
              <a:latin typeface="Times New Roman"/>
              <a:ea typeface="Times New Roman"/>
              <a:cs typeface="Times New Roman"/>
              <a:sym typeface="Times New Roman"/>
            </a:endParaRPr>
          </a:p>
        </p:txBody>
      </p:sp>
      <p:sp>
        <p:nvSpPr>
          <p:cNvPr id="143" name="Google Shape;143;p25"/>
          <p:cNvSpPr txBox="1"/>
          <p:nvPr>
            <p:ph idx="1" type="body"/>
          </p:nvPr>
        </p:nvSpPr>
        <p:spPr>
          <a:xfrm>
            <a:off x="311700" y="1152475"/>
            <a:ext cx="6573600" cy="31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The machine learning field,the terms hypothesis and model are often used interchangeably. Hypothesis could be the “educated guess” and the model would be the action of this guess to test this hypothesis.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We Have selected three Machine Learning models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Linear regression Model</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Multiple Regression Model</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ARIMA Model</a:t>
            </a:r>
            <a:endParaRPr>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100">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Linear Regression</a:t>
            </a:r>
            <a:endParaRPr b="1">
              <a:latin typeface="Times New Roman"/>
              <a:ea typeface="Times New Roman"/>
              <a:cs typeface="Times New Roman"/>
              <a:sym typeface="Times New Roman"/>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Linear regression uses one or more independent variable(X) to explain or </a:t>
            </a:r>
            <a:r>
              <a:rPr lang="en"/>
              <a:t>predict</a:t>
            </a:r>
            <a:r>
              <a:rPr lang="en"/>
              <a:t> the outcome of dependent variable(Y).</a:t>
            </a:r>
            <a:endParaRPr/>
          </a:p>
          <a:p>
            <a:pPr indent="-342900" lvl="0" marL="457200" rtl="0" algn="l">
              <a:spcBef>
                <a:spcPts val="0"/>
              </a:spcBef>
              <a:spcAft>
                <a:spcPts val="0"/>
              </a:spcAft>
              <a:buSzPts val="1800"/>
              <a:buChar char="●"/>
            </a:pPr>
            <a:r>
              <a:rPr lang="en"/>
              <a:t>In this figure X(input) is the work experienc</a:t>
            </a:r>
            <a:r>
              <a:rPr lang="en"/>
              <a:t>e </a:t>
            </a:r>
            <a:r>
              <a:rPr lang="en"/>
              <a:t>And Y(output) is the salary of person.The Regression line is the best fit line for this model.</a:t>
            </a:r>
            <a:endParaRPr/>
          </a:p>
          <a:p>
            <a:pPr indent="0" lvl="0" marL="0" rtl="0" algn="l">
              <a:spcBef>
                <a:spcPts val="1600"/>
              </a:spcBef>
              <a:spcAft>
                <a:spcPts val="0"/>
              </a:spcAft>
              <a:buNone/>
            </a:pPr>
            <a:r>
              <a:rPr lang="en"/>
              <a:t> Linear regression model-</a:t>
            </a:r>
            <a:endParaRPr/>
          </a:p>
          <a:p>
            <a:pPr indent="0" lvl="0" marL="0" rtl="0" algn="l">
              <a:spcBef>
                <a:spcPts val="1600"/>
              </a:spcBef>
              <a:spcAft>
                <a:spcPts val="0"/>
              </a:spcAft>
              <a:buNone/>
            </a:pPr>
            <a:r>
              <a:rPr lang="en"/>
              <a:t>  </a:t>
            </a:r>
            <a:endParaRPr/>
          </a:p>
          <a:p>
            <a:pPr indent="0" lvl="0" marL="0" rtl="0" algn="l">
              <a:spcBef>
                <a:spcPts val="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0" name="Google Shape;150;p26"/>
          <p:cNvPicPr preferRelativeResize="0"/>
          <p:nvPr/>
        </p:nvPicPr>
        <p:blipFill>
          <a:blip r:embed="rId3">
            <a:alphaModFix/>
          </a:blip>
          <a:stretch>
            <a:fillRect/>
          </a:stretch>
        </p:blipFill>
        <p:spPr>
          <a:xfrm>
            <a:off x="6633225" y="2256800"/>
            <a:ext cx="2046725" cy="1652725"/>
          </a:xfrm>
          <a:prstGeom prst="rect">
            <a:avLst/>
          </a:prstGeom>
          <a:noFill/>
          <a:ln>
            <a:noFill/>
          </a:ln>
        </p:spPr>
      </p:pic>
      <p:pic>
        <p:nvPicPr>
          <p:cNvPr id="151" name="Google Shape;151;p26"/>
          <p:cNvPicPr preferRelativeResize="0"/>
          <p:nvPr/>
        </p:nvPicPr>
        <p:blipFill>
          <a:blip r:embed="rId4">
            <a:alphaModFix/>
          </a:blip>
          <a:stretch>
            <a:fillRect/>
          </a:stretch>
        </p:blipFill>
        <p:spPr>
          <a:xfrm>
            <a:off x="493300" y="3035425"/>
            <a:ext cx="2181225" cy="228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Multiple Linear Regression</a:t>
            </a:r>
            <a:endParaRPr b="1">
              <a:latin typeface="Times New Roman"/>
              <a:ea typeface="Times New Roman"/>
              <a:cs typeface="Times New Roman"/>
              <a:sym typeface="Times New Roman"/>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It is a statistical technique that uses </a:t>
            </a:r>
            <a:r>
              <a:rPr lang="en">
                <a:latin typeface="Times New Roman"/>
                <a:ea typeface="Times New Roman"/>
                <a:cs typeface="Times New Roman"/>
                <a:sym typeface="Times New Roman"/>
              </a:rPr>
              <a:t>several</a:t>
            </a:r>
            <a:r>
              <a:rPr lang="en">
                <a:latin typeface="Times New Roman"/>
                <a:ea typeface="Times New Roman"/>
                <a:cs typeface="Times New Roman"/>
                <a:sym typeface="Times New Roman"/>
              </a:rPr>
              <a:t> independent variable to </a:t>
            </a:r>
            <a:r>
              <a:rPr lang="en">
                <a:latin typeface="Times New Roman"/>
                <a:ea typeface="Times New Roman"/>
                <a:cs typeface="Times New Roman"/>
                <a:sym typeface="Times New Roman"/>
              </a:rPr>
              <a:t>predict</a:t>
            </a:r>
            <a:r>
              <a:rPr lang="en">
                <a:latin typeface="Times New Roman"/>
                <a:ea typeface="Times New Roman"/>
                <a:cs typeface="Times New Roman"/>
                <a:sym typeface="Times New Roman"/>
              </a:rPr>
              <a:t> the outcome of response variable.</a:t>
            </a:r>
            <a:endParaRPr>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3F3F3"/>
                </a:solidFill>
                <a:latin typeface="Times New Roman"/>
                <a:ea typeface="Times New Roman"/>
                <a:cs typeface="Times New Roman"/>
                <a:sym typeface="Times New Roman"/>
              </a:rPr>
              <a:t>A multiple linear regression model with k predictor variables x1, x2, ..., xk and a response y, can be written as:</a:t>
            </a:r>
            <a:endParaRPr>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3F3F3"/>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3F3F3"/>
                </a:solidFill>
                <a:latin typeface="Times New Roman"/>
                <a:ea typeface="Times New Roman"/>
                <a:cs typeface="Times New Roman"/>
                <a:sym typeface="Times New Roman"/>
              </a:rPr>
              <a:t>Example-</a:t>
            </a:r>
            <a:endParaRPr>
              <a:solidFill>
                <a:srgbClr val="F3F3F3"/>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In our model ,Total_Sales can </a:t>
            </a:r>
            <a:r>
              <a:rPr lang="en">
                <a:solidFill>
                  <a:srgbClr val="FFFFFF"/>
                </a:solidFill>
                <a:latin typeface="Times New Roman"/>
                <a:ea typeface="Times New Roman"/>
                <a:cs typeface="Times New Roman"/>
                <a:sym typeface="Times New Roman"/>
              </a:rPr>
              <a:t>depend</a:t>
            </a:r>
            <a:r>
              <a:rPr lang="en">
                <a:solidFill>
                  <a:srgbClr val="FFFFFF"/>
                </a:solidFill>
                <a:latin typeface="Times New Roman"/>
                <a:ea typeface="Times New Roman"/>
                <a:cs typeface="Times New Roman"/>
                <a:sym typeface="Times New Roman"/>
              </a:rPr>
              <a:t> on the quantity and Uniteprice.</a:t>
            </a:r>
            <a:endParaRPr>
              <a:solidFill>
                <a:srgbClr val="FFFFFF"/>
              </a:solidFill>
              <a:latin typeface="Times New Roman"/>
              <a:ea typeface="Times New Roman"/>
              <a:cs typeface="Times New Roman"/>
              <a:sym typeface="Times New Roman"/>
            </a:endParaRPr>
          </a:p>
        </p:txBody>
      </p:sp>
      <p:pic>
        <p:nvPicPr>
          <p:cNvPr id="158" name="Google Shape;158;p27"/>
          <p:cNvPicPr preferRelativeResize="0"/>
          <p:nvPr/>
        </p:nvPicPr>
        <p:blipFill>
          <a:blip r:embed="rId3">
            <a:alphaModFix/>
          </a:blip>
          <a:stretch>
            <a:fillRect/>
          </a:stretch>
        </p:blipFill>
        <p:spPr>
          <a:xfrm>
            <a:off x="3420775" y="2483025"/>
            <a:ext cx="2385821" cy="26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Implementation &amp; Result</a:t>
            </a:r>
            <a:endParaRPr b="1">
              <a:latin typeface="Times New Roman"/>
              <a:ea typeface="Times New Roman"/>
              <a:cs typeface="Times New Roman"/>
              <a:sym typeface="Times New Roman"/>
            </a:endParaRPr>
          </a:p>
        </p:txBody>
      </p:sp>
      <p:sp>
        <p:nvSpPr>
          <p:cNvPr id="164" name="Google Shape;164;p28"/>
          <p:cNvSpPr txBox="1"/>
          <p:nvPr>
            <p:ph idx="1" type="body"/>
          </p:nvPr>
        </p:nvSpPr>
        <p:spPr>
          <a:xfrm>
            <a:off x="311700" y="1152450"/>
            <a:ext cx="8520600" cy="330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solidFill>
                  <a:srgbClr val="FFFFFF"/>
                </a:solidFill>
                <a:latin typeface="Times New Roman"/>
                <a:ea typeface="Times New Roman"/>
                <a:cs typeface="Times New Roman"/>
                <a:sym typeface="Times New Roman"/>
              </a:rPr>
              <a:t>In this section, we have </a:t>
            </a:r>
            <a:r>
              <a:rPr lang="en">
                <a:solidFill>
                  <a:srgbClr val="FFFFFF"/>
                </a:solidFill>
                <a:latin typeface="Times New Roman"/>
                <a:ea typeface="Times New Roman"/>
                <a:cs typeface="Times New Roman"/>
                <a:sym typeface="Times New Roman"/>
              </a:rPr>
              <a:t>implemented</a:t>
            </a:r>
            <a:r>
              <a:rPr lang="en">
                <a:solidFill>
                  <a:srgbClr val="FFFFFF"/>
                </a:solidFill>
                <a:latin typeface="Times New Roman"/>
                <a:ea typeface="Times New Roman"/>
                <a:cs typeface="Times New Roman"/>
                <a:sym typeface="Times New Roman"/>
              </a:rPr>
              <a:t> our multiple Regression model which can predict the Total sales of any week of the year</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Clr>
                <a:srgbClr val="F3F3F3"/>
              </a:buClr>
              <a:buSzPts val="1800"/>
              <a:buFont typeface="Times New Roman"/>
              <a:buChar char="●"/>
            </a:pPr>
            <a:r>
              <a:rPr lang="en">
                <a:solidFill>
                  <a:srgbClr val="F3F3F3"/>
                </a:solidFill>
                <a:latin typeface="Times New Roman"/>
                <a:ea typeface="Times New Roman"/>
                <a:cs typeface="Times New Roman"/>
                <a:sym typeface="Times New Roman"/>
              </a:rPr>
              <a:t>Each row represents the specific Week, the total </a:t>
            </a:r>
            <a:endParaRPr>
              <a:solidFill>
                <a:srgbClr val="F3F3F3"/>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rgbClr val="F3F3F3"/>
                </a:solidFill>
                <a:latin typeface="Times New Roman"/>
                <a:ea typeface="Times New Roman"/>
                <a:cs typeface="Times New Roman"/>
                <a:sym typeface="Times New Roman"/>
              </a:rPr>
              <a:t>Quantity of products,total </a:t>
            </a:r>
            <a:r>
              <a:rPr lang="en">
                <a:solidFill>
                  <a:srgbClr val="F3F3F3"/>
                </a:solidFill>
                <a:latin typeface="Times New Roman"/>
                <a:ea typeface="Times New Roman"/>
                <a:cs typeface="Times New Roman"/>
                <a:sym typeface="Times New Roman"/>
              </a:rPr>
              <a:t>Unit Price</a:t>
            </a:r>
            <a:r>
              <a:rPr lang="en">
                <a:solidFill>
                  <a:srgbClr val="F3F3F3"/>
                </a:solidFill>
                <a:latin typeface="Times New Roman"/>
                <a:ea typeface="Times New Roman"/>
                <a:cs typeface="Times New Roman"/>
                <a:sym typeface="Times New Roman"/>
              </a:rPr>
              <a:t> </a:t>
            </a:r>
            <a:endParaRPr>
              <a:solidFill>
                <a:srgbClr val="F3F3F3"/>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rgbClr val="F3F3F3"/>
                </a:solidFill>
                <a:latin typeface="Times New Roman"/>
                <a:ea typeface="Times New Roman"/>
                <a:cs typeface="Times New Roman"/>
                <a:sym typeface="Times New Roman"/>
              </a:rPr>
              <a:t>and the Total_Price which is denoted as Total_sale</a:t>
            </a:r>
            <a:r>
              <a:rPr lang="en">
                <a:solidFill>
                  <a:srgbClr val="000000"/>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457200" rtl="0" algn="l">
              <a:spcBef>
                <a:spcPts val="0"/>
              </a:spcBef>
              <a:spcAft>
                <a:spcPts val="1600"/>
              </a:spcAft>
              <a:buNone/>
            </a:pPr>
            <a:r>
              <a:t/>
            </a:r>
            <a:endParaRPr>
              <a:latin typeface="Times New Roman"/>
              <a:ea typeface="Times New Roman"/>
              <a:cs typeface="Times New Roman"/>
              <a:sym typeface="Times New Roman"/>
            </a:endParaRPr>
          </a:p>
        </p:txBody>
      </p:sp>
      <p:pic>
        <p:nvPicPr>
          <p:cNvPr id="165" name="Google Shape;165;p28"/>
          <p:cNvPicPr preferRelativeResize="0"/>
          <p:nvPr/>
        </p:nvPicPr>
        <p:blipFill>
          <a:blip r:embed="rId3">
            <a:alphaModFix/>
          </a:blip>
          <a:stretch>
            <a:fillRect/>
          </a:stretch>
        </p:blipFill>
        <p:spPr>
          <a:xfrm>
            <a:off x="6677650" y="1619850"/>
            <a:ext cx="2233550" cy="283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170450"/>
            <a:ext cx="8520600" cy="6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Implementation &amp; Result</a:t>
            </a:r>
            <a:endParaRPr b="1"/>
          </a:p>
        </p:txBody>
      </p:sp>
      <p:sp>
        <p:nvSpPr>
          <p:cNvPr id="171" name="Google Shape;171;p29"/>
          <p:cNvSpPr txBox="1"/>
          <p:nvPr>
            <p:ph idx="1" type="body"/>
          </p:nvPr>
        </p:nvSpPr>
        <p:spPr>
          <a:xfrm>
            <a:off x="311700" y="785750"/>
            <a:ext cx="7959600" cy="38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We check that linear relationship exists in our data set between-</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Total_Price(dependent variable) and the Quantity(independent variable)</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Total_Price(dependent variable) and the UnitPrice(independent variable)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72" name="Google Shape;172;p29"/>
          <p:cNvPicPr preferRelativeResize="0"/>
          <p:nvPr/>
        </p:nvPicPr>
        <p:blipFill>
          <a:blip r:embed="rId3">
            <a:alphaModFix/>
          </a:blip>
          <a:stretch>
            <a:fillRect/>
          </a:stretch>
        </p:blipFill>
        <p:spPr>
          <a:xfrm>
            <a:off x="4313425" y="2127600"/>
            <a:ext cx="2749625" cy="1967200"/>
          </a:xfrm>
          <a:prstGeom prst="rect">
            <a:avLst/>
          </a:prstGeom>
          <a:noFill/>
          <a:ln>
            <a:noFill/>
          </a:ln>
        </p:spPr>
      </p:pic>
      <p:pic>
        <p:nvPicPr>
          <p:cNvPr id="173" name="Google Shape;173;p29"/>
          <p:cNvPicPr preferRelativeResize="0"/>
          <p:nvPr/>
        </p:nvPicPr>
        <p:blipFill>
          <a:blip r:embed="rId4">
            <a:alphaModFix/>
          </a:blip>
          <a:stretch>
            <a:fillRect/>
          </a:stretch>
        </p:blipFill>
        <p:spPr>
          <a:xfrm>
            <a:off x="637375" y="2097425"/>
            <a:ext cx="3372175" cy="1934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452100" y="445025"/>
            <a:ext cx="838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Implementation &amp; Result</a:t>
            </a:r>
            <a:endParaRPr b="1"/>
          </a:p>
          <a:p>
            <a:pPr indent="0" lvl="0" marL="0" rtl="0" algn="l">
              <a:spcBef>
                <a:spcPts val="0"/>
              </a:spcBef>
              <a:spcAft>
                <a:spcPts val="0"/>
              </a:spcAft>
              <a:buNone/>
            </a:pPr>
            <a:r>
              <a:t/>
            </a:r>
            <a:endParaRPr/>
          </a:p>
        </p:txBody>
      </p:sp>
      <p:sp>
        <p:nvSpPr>
          <p:cNvPr id="179" name="Google Shape;179;p30"/>
          <p:cNvSpPr txBox="1"/>
          <p:nvPr>
            <p:ph idx="1" type="body"/>
          </p:nvPr>
        </p:nvSpPr>
        <p:spPr>
          <a:xfrm>
            <a:off x="452100" y="1100575"/>
            <a:ext cx="7745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We calculate intercept and coefficients and used this information to build Multiple Linear Regression. Here we got our Predicted Total_Sales.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80" name="Google Shape;180;p30"/>
          <p:cNvPicPr preferRelativeResize="0"/>
          <p:nvPr/>
        </p:nvPicPr>
        <p:blipFill>
          <a:blip r:embed="rId3">
            <a:alphaModFix/>
          </a:blip>
          <a:stretch>
            <a:fillRect/>
          </a:stretch>
        </p:blipFill>
        <p:spPr>
          <a:xfrm>
            <a:off x="2482825" y="1967475"/>
            <a:ext cx="2718500" cy="2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459500" y="445025"/>
            <a:ext cx="837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Implementation &amp; Result</a:t>
            </a:r>
            <a:endParaRPr b="1">
              <a:latin typeface="Times New Roman"/>
              <a:ea typeface="Times New Roman"/>
              <a:cs typeface="Times New Roman"/>
              <a:sym typeface="Times New Roman"/>
            </a:endParaRPr>
          </a:p>
        </p:txBody>
      </p:sp>
      <p:sp>
        <p:nvSpPr>
          <p:cNvPr id="186" name="Google Shape;186;p31"/>
          <p:cNvSpPr txBox="1"/>
          <p:nvPr>
            <p:ph idx="1" type="body"/>
          </p:nvPr>
        </p:nvSpPr>
        <p:spPr>
          <a:xfrm>
            <a:off x="459500" y="1070950"/>
            <a:ext cx="6781500" cy="31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Times New Roman"/>
                <a:ea typeface="Times New Roman"/>
                <a:cs typeface="Times New Roman"/>
                <a:sym typeface="Times New Roman"/>
              </a:rPr>
              <a:t>Check the </a:t>
            </a:r>
            <a:r>
              <a:rPr lang="en">
                <a:solidFill>
                  <a:srgbClr val="F3F3F3"/>
                </a:solidFill>
                <a:latin typeface="Times New Roman"/>
                <a:ea typeface="Times New Roman"/>
                <a:cs typeface="Times New Roman"/>
                <a:sym typeface="Times New Roman"/>
              </a:rPr>
              <a:t>prediction</a:t>
            </a:r>
            <a:r>
              <a:rPr lang="en">
                <a:solidFill>
                  <a:srgbClr val="F3F3F3"/>
                </a:solidFill>
                <a:latin typeface="Times New Roman"/>
                <a:ea typeface="Times New Roman"/>
                <a:cs typeface="Times New Roman"/>
                <a:sym typeface="Times New Roman"/>
              </a:rPr>
              <a:t> result of the model-</a:t>
            </a:r>
            <a:endParaRPr>
              <a:solidFill>
                <a:srgbClr val="F3F3F3"/>
              </a:solidFill>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7" name="Google Shape;187;p31"/>
          <p:cNvPicPr preferRelativeResize="0"/>
          <p:nvPr/>
        </p:nvPicPr>
        <p:blipFill>
          <a:blip r:embed="rId3">
            <a:alphaModFix/>
          </a:blip>
          <a:stretch>
            <a:fillRect/>
          </a:stretch>
        </p:blipFill>
        <p:spPr>
          <a:xfrm>
            <a:off x="459500" y="1731050"/>
            <a:ext cx="5958774" cy="183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26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Overview of presentation</a:t>
            </a:r>
            <a:endParaRPr b="1">
              <a:latin typeface="Times New Roman"/>
              <a:ea typeface="Times New Roman"/>
              <a:cs typeface="Times New Roman"/>
              <a:sym typeface="Times New Roman"/>
            </a:endParaRPr>
          </a:p>
        </p:txBody>
      </p:sp>
      <p:sp>
        <p:nvSpPr>
          <p:cNvPr id="66" name="Google Shape;66;p14"/>
          <p:cNvSpPr txBox="1"/>
          <p:nvPr>
            <p:ph idx="1" type="body"/>
          </p:nvPr>
        </p:nvSpPr>
        <p:spPr>
          <a:xfrm>
            <a:off x="311700" y="794550"/>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Project Exploration</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Our Project Plan</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Data Visualization and data selection</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Simple Linear regression and Multiple Linear Regression</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Overview of ARIMA model</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Overview of ARIMA model</a:t>
            </a:r>
            <a:endParaRPr b="1">
              <a:latin typeface="Times New Roman"/>
              <a:ea typeface="Times New Roman"/>
              <a:cs typeface="Times New Roman"/>
              <a:sym typeface="Times New Roman"/>
            </a:endParaRPr>
          </a:p>
        </p:txBody>
      </p:sp>
      <p:sp>
        <p:nvSpPr>
          <p:cNvPr id="193" name="Google Shape;193;p32"/>
          <p:cNvSpPr txBox="1"/>
          <p:nvPr>
            <p:ph idx="1" type="body"/>
          </p:nvPr>
        </p:nvSpPr>
        <p:spPr>
          <a:xfrm>
            <a:off x="311700" y="1152475"/>
            <a:ext cx="844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  In order to extract meaningful statistics and other </a:t>
            </a:r>
            <a:r>
              <a:rPr lang="en"/>
              <a:t>characteristics</a:t>
            </a:r>
            <a:r>
              <a:rPr lang="en"/>
              <a:t>  we used time series data which have only two variables Time and Sales. We wanted to predict the future sales in accordance with time. So we </a:t>
            </a:r>
            <a:r>
              <a:rPr lang="en"/>
              <a:t>chosen the ARIMA </a:t>
            </a:r>
            <a:r>
              <a:rPr lang="en"/>
              <a:t>time series model to predict the future values based on the previous observed values.</a:t>
            </a:r>
            <a:endParaRPr/>
          </a:p>
          <a:p>
            <a:pPr indent="0" lvl="0" marL="0" rtl="0" algn="l">
              <a:spcBef>
                <a:spcPts val="1600"/>
              </a:spcBef>
              <a:spcAft>
                <a:spcPts val="0"/>
              </a:spcAft>
              <a:buNone/>
            </a:pPr>
            <a:r>
              <a:rPr lang="en"/>
              <a:t>ARIMA model is classified as an ARIMA (p, d, q)</a:t>
            </a:r>
            <a:endParaRPr/>
          </a:p>
          <a:p>
            <a:pPr indent="0" lvl="0" marL="0" rtl="0" algn="l">
              <a:spcBef>
                <a:spcPts val="1600"/>
              </a:spcBef>
              <a:spcAft>
                <a:spcPts val="0"/>
              </a:spcAft>
              <a:buNone/>
            </a:pPr>
            <a:r>
              <a:rPr lang="en"/>
              <a:t>p= p is the order of Autoregressive(AR) term. </a:t>
            </a:r>
            <a:endParaRPr/>
          </a:p>
          <a:p>
            <a:pPr indent="0" lvl="0" marL="0" rtl="0" algn="l">
              <a:spcBef>
                <a:spcPts val="1600"/>
              </a:spcBef>
              <a:spcAft>
                <a:spcPts val="0"/>
              </a:spcAft>
              <a:buNone/>
            </a:pPr>
            <a:r>
              <a:rPr lang="en"/>
              <a:t>d= d is the number of differencing required to make the time series stationary.</a:t>
            </a:r>
            <a:endParaRPr/>
          </a:p>
          <a:p>
            <a:pPr indent="0" lvl="0" marL="0" rtl="0" algn="l">
              <a:spcBef>
                <a:spcPts val="1600"/>
              </a:spcBef>
              <a:spcAft>
                <a:spcPts val="0"/>
              </a:spcAft>
              <a:buNone/>
            </a:pPr>
            <a:r>
              <a:rPr lang="en"/>
              <a:t>q= q is the order of Moving average(MA) term, it refers to the lag of error component.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Overview of ARIMA model</a:t>
            </a:r>
            <a:endParaRPr b="1">
              <a:latin typeface="Times New Roman"/>
              <a:ea typeface="Times New Roman"/>
              <a:cs typeface="Times New Roman"/>
              <a:sym typeface="Times New Roman"/>
            </a:endParaRPr>
          </a:p>
        </p:txBody>
      </p:sp>
      <p:sp>
        <p:nvSpPr>
          <p:cNvPr id="199" name="Google Shape;199;p33"/>
          <p:cNvSpPr txBox="1"/>
          <p:nvPr>
            <p:ph idx="1" type="body"/>
          </p:nvPr>
        </p:nvSpPr>
        <p:spPr>
          <a:xfrm>
            <a:off x="311700" y="1152475"/>
            <a:ext cx="844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Basic Steps :</a:t>
            </a:r>
            <a:endParaRPr/>
          </a:p>
          <a:p>
            <a:pPr indent="-342900" lvl="0" marL="457200" rtl="0" algn="l">
              <a:spcBef>
                <a:spcPts val="1600"/>
              </a:spcBef>
              <a:spcAft>
                <a:spcPts val="0"/>
              </a:spcAft>
              <a:buSzPts val="1800"/>
              <a:buAutoNum type="arabicPeriod"/>
            </a:pPr>
            <a:r>
              <a:rPr lang="en"/>
              <a:t>The data must be stationary before it is fed into an ARIMA model.</a:t>
            </a:r>
            <a:endParaRPr/>
          </a:p>
          <a:p>
            <a:pPr indent="-342900" lvl="0" marL="457200" rtl="0" algn="l">
              <a:spcBef>
                <a:spcPts val="0"/>
              </a:spcBef>
              <a:spcAft>
                <a:spcPts val="0"/>
              </a:spcAft>
              <a:buSzPts val="1800"/>
              <a:buAutoNum type="arabicPeriod"/>
            </a:pPr>
            <a:r>
              <a:rPr lang="en"/>
              <a:t>The residuals must be stationary after they calculated from the ARIMA model.</a:t>
            </a:r>
            <a:endParaRPr/>
          </a:p>
          <a:p>
            <a:pPr indent="-342900" lvl="0" marL="457200" rtl="0" algn="l">
              <a:spcBef>
                <a:spcPts val="0"/>
              </a:spcBef>
              <a:spcAft>
                <a:spcPts val="0"/>
              </a:spcAft>
              <a:buSzPts val="1800"/>
              <a:buAutoNum type="arabicPeriod"/>
            </a:pPr>
            <a:r>
              <a:rPr lang="en"/>
              <a:t>If the data is not stationary then the difference it until it becomes stationary.</a:t>
            </a:r>
            <a:endParaRPr/>
          </a:p>
          <a:p>
            <a:pPr indent="-342900" lvl="0" marL="457200" rtl="0" algn="l">
              <a:spcBef>
                <a:spcPts val="0"/>
              </a:spcBef>
              <a:spcAft>
                <a:spcPts val="0"/>
              </a:spcAft>
              <a:buSzPts val="1800"/>
              <a:buAutoNum type="arabicPeriod"/>
            </a:pPr>
            <a:r>
              <a:rPr lang="en"/>
              <a:t>Find which model coefficients provide the best fit for the data, lower (AIC) is usually  the best model.</a:t>
            </a:r>
            <a:endParaRPr/>
          </a:p>
          <a:p>
            <a:pPr indent="-342900" lvl="0" marL="457200" rtl="0" algn="l">
              <a:spcBef>
                <a:spcPts val="0"/>
              </a:spcBef>
              <a:spcAft>
                <a:spcPts val="0"/>
              </a:spcAft>
              <a:buSzPts val="1800"/>
              <a:buAutoNum type="arabicPeriod"/>
            </a:pPr>
            <a:r>
              <a:rPr lang="en"/>
              <a:t>Validate the model </a:t>
            </a:r>
            <a:endParaRPr/>
          </a:p>
          <a:p>
            <a:pPr indent="-342900" lvl="0" marL="457200" rtl="0" algn="l">
              <a:spcBef>
                <a:spcPts val="0"/>
              </a:spcBef>
              <a:spcAft>
                <a:spcPts val="0"/>
              </a:spcAft>
              <a:buSzPts val="1800"/>
              <a:buAutoNum type="arabicPeriod"/>
            </a:pPr>
            <a:r>
              <a:rPr lang="en"/>
              <a:t>Build the model to predict the future sales data.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Overview of ARIMA model</a:t>
            </a:r>
            <a:endParaRPr b="1">
              <a:latin typeface="Times New Roman"/>
              <a:ea typeface="Times New Roman"/>
              <a:cs typeface="Times New Roman"/>
              <a:sym typeface="Times New Roman"/>
            </a:endParaRPr>
          </a:p>
        </p:txBody>
      </p:sp>
      <p:sp>
        <p:nvSpPr>
          <p:cNvPr id="205" name="Google Shape;205;p34"/>
          <p:cNvSpPr txBox="1"/>
          <p:nvPr>
            <p:ph idx="1" type="body"/>
          </p:nvPr>
        </p:nvSpPr>
        <p:spPr>
          <a:xfrm>
            <a:off x="311700" y="1152475"/>
            <a:ext cx="844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Time Series Data :                                                       </a:t>
            </a: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6" name="Google Shape;206;p34"/>
          <p:cNvPicPr preferRelativeResize="0"/>
          <p:nvPr/>
        </p:nvPicPr>
        <p:blipFill rotWithShape="1">
          <a:blip r:embed="rId3">
            <a:alphaModFix/>
          </a:blip>
          <a:srcRect b="0" l="1190" r="-1190" t="0"/>
          <a:stretch/>
        </p:blipFill>
        <p:spPr>
          <a:xfrm>
            <a:off x="2428550" y="1935925"/>
            <a:ext cx="6405126" cy="2779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Overview of ARIMA model</a:t>
            </a:r>
            <a:endParaRPr b="1">
              <a:latin typeface="Times New Roman"/>
              <a:ea typeface="Times New Roman"/>
              <a:cs typeface="Times New Roman"/>
              <a:sym typeface="Times New Roman"/>
            </a:endParaRPr>
          </a:p>
        </p:txBody>
      </p:sp>
      <p:sp>
        <p:nvSpPr>
          <p:cNvPr id="212" name="Google Shape;212;p35"/>
          <p:cNvSpPr txBox="1"/>
          <p:nvPr>
            <p:ph idx="1" type="body"/>
          </p:nvPr>
        </p:nvSpPr>
        <p:spPr>
          <a:xfrm>
            <a:off x="311700" y="1190450"/>
            <a:ext cx="844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AR(p) : Autoregression a model that uses the dependent relationship between an observation and some number of lagged observations.</a:t>
            </a:r>
            <a:endParaRPr/>
          </a:p>
          <a:p>
            <a:pPr indent="0" lvl="0" marL="0" rtl="0" algn="l">
              <a:spcBef>
                <a:spcPts val="1600"/>
              </a:spcBef>
              <a:spcAft>
                <a:spcPts val="0"/>
              </a:spcAft>
              <a:buNone/>
            </a:pPr>
            <a:r>
              <a:rPr lang="en"/>
              <a:t>I(d) : Differencing of raw observations in order to make the time series stationary.</a:t>
            </a:r>
            <a:endParaRPr/>
          </a:p>
          <a:p>
            <a:pPr indent="0" lvl="0" marL="0" rtl="0" algn="l">
              <a:spcBef>
                <a:spcPts val="1600"/>
              </a:spcBef>
              <a:spcAft>
                <a:spcPts val="0"/>
              </a:spcAft>
              <a:buNone/>
            </a:pPr>
            <a:r>
              <a:rPr lang="en"/>
              <a:t>   </a:t>
            </a:r>
            <a:r>
              <a:rPr lang="en"/>
              <a:t>Y</a:t>
            </a:r>
            <a:r>
              <a:rPr lang="en" sz="1000"/>
              <a:t>dt</a:t>
            </a:r>
            <a:r>
              <a:rPr lang="en"/>
              <a:t>=Y</a:t>
            </a:r>
            <a:r>
              <a:rPr lang="en" sz="1000"/>
              <a:t>t</a:t>
            </a:r>
            <a:r>
              <a:rPr lang="en"/>
              <a:t>−Y</a:t>
            </a:r>
            <a:r>
              <a:rPr lang="en" sz="1000"/>
              <a:t>t</a:t>
            </a:r>
            <a:r>
              <a:rPr lang="en"/>
              <a:t>−1</a:t>
            </a:r>
            <a:endParaRPr/>
          </a:p>
          <a:p>
            <a:pPr indent="0" lvl="0" marL="0" rtl="0" algn="l">
              <a:spcBef>
                <a:spcPts val="1600"/>
              </a:spcBef>
              <a:spcAft>
                <a:spcPts val="0"/>
              </a:spcAft>
              <a:buNone/>
            </a:pPr>
            <a:r>
              <a:rPr lang="en"/>
              <a:t>MA(q) : Moving average a model that uses the dependency between an observation and a residual error from a moving average model applied to lagged observations.</a:t>
            </a:r>
            <a:endParaRPr/>
          </a:p>
          <a:p>
            <a:pPr indent="0" lvl="0" marL="0" rtl="0" algn="l">
              <a:spcBef>
                <a:spcPts val="1600"/>
              </a:spcBef>
              <a:spcAft>
                <a:spcPts val="0"/>
              </a:spcAft>
              <a:buNone/>
            </a:pPr>
            <a:r>
              <a:rPr lang="en"/>
              <a:t>ARIMA (p,d,q): AutoRegressive Integrated Moving Average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Overview of ARIMA model</a:t>
            </a:r>
            <a:endParaRPr b="1">
              <a:latin typeface="Times New Roman"/>
              <a:ea typeface="Times New Roman"/>
              <a:cs typeface="Times New Roman"/>
              <a:sym typeface="Times New Roman"/>
            </a:endParaRPr>
          </a:p>
        </p:txBody>
      </p:sp>
      <p:sp>
        <p:nvSpPr>
          <p:cNvPr id="218" name="Google Shape;218;p36"/>
          <p:cNvSpPr txBox="1"/>
          <p:nvPr>
            <p:ph idx="1" type="body"/>
          </p:nvPr>
        </p:nvSpPr>
        <p:spPr>
          <a:xfrm>
            <a:off x="387900" y="1152475"/>
            <a:ext cx="8448600" cy="35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Auto-Correlation-Function (ACF) :</a:t>
            </a:r>
            <a:endParaRPr/>
          </a:p>
          <a:p>
            <a:pPr indent="0" lvl="0" marL="0" rtl="0" algn="l">
              <a:spcBef>
                <a:spcPts val="1600"/>
              </a:spcBef>
              <a:spcAft>
                <a:spcPts val="0"/>
              </a:spcAft>
              <a:buNone/>
            </a:pPr>
            <a:r>
              <a:rPr lang="en"/>
              <a:t>The correlation between the observation at the </a:t>
            </a:r>
            <a:endParaRPr/>
          </a:p>
          <a:p>
            <a:pPr indent="0" lvl="0" marL="0" rtl="0" algn="l">
              <a:spcBef>
                <a:spcPts val="1600"/>
              </a:spcBef>
              <a:spcAft>
                <a:spcPts val="0"/>
              </a:spcAft>
              <a:buNone/>
            </a:pPr>
            <a:r>
              <a:rPr lang="en"/>
              <a:t>current time spot and the observations at </a:t>
            </a:r>
            <a:endParaRPr/>
          </a:p>
          <a:p>
            <a:pPr indent="0" lvl="0" marL="0" rtl="0" algn="l">
              <a:spcBef>
                <a:spcPts val="1600"/>
              </a:spcBef>
              <a:spcAft>
                <a:spcPts val="0"/>
              </a:spcAft>
              <a:buNone/>
            </a:pPr>
            <a:r>
              <a:rPr lang="en"/>
              <a:t>previous time spots.</a:t>
            </a:r>
            <a:endParaRPr/>
          </a:p>
          <a:p>
            <a:pPr indent="0" lvl="0" marL="0" rtl="0" algn="l">
              <a:spcBef>
                <a:spcPts val="1600"/>
              </a:spcBef>
              <a:spcAft>
                <a:spcPts val="0"/>
              </a:spcAft>
              <a:buNone/>
            </a:pPr>
            <a:r>
              <a:rPr lang="en"/>
              <a:t>St = Avg Sales this day.</a:t>
            </a:r>
            <a:endParaRPr/>
          </a:p>
          <a:p>
            <a:pPr indent="0" lvl="0" marL="0" rtl="0" algn="l">
              <a:spcBef>
                <a:spcPts val="1600"/>
              </a:spcBef>
              <a:spcAft>
                <a:spcPts val="0"/>
              </a:spcAft>
              <a:buNone/>
            </a:pPr>
            <a:r>
              <a:rPr lang="en"/>
              <a:t>St-1=Avg Sales last day</a:t>
            </a:r>
            <a:endParaRPr/>
          </a:p>
          <a:p>
            <a:pPr indent="0" lvl="0" marL="0" rtl="0" algn="l">
              <a:spcBef>
                <a:spcPts val="1600"/>
              </a:spcBef>
              <a:spcAft>
                <a:spcPts val="0"/>
              </a:spcAft>
              <a:buNone/>
            </a:pPr>
            <a:r>
              <a:rPr lang="en"/>
              <a:t>St-2 = Avg Sales of previous last day.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19" name="Google Shape;219;p36"/>
          <p:cNvPicPr preferRelativeResize="0"/>
          <p:nvPr/>
        </p:nvPicPr>
        <p:blipFill>
          <a:blip r:embed="rId3">
            <a:alphaModFix/>
          </a:blip>
          <a:stretch>
            <a:fillRect/>
          </a:stretch>
        </p:blipFill>
        <p:spPr>
          <a:xfrm>
            <a:off x="5184213" y="1456175"/>
            <a:ext cx="3648075" cy="2514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txBox="1"/>
          <p:nvPr>
            <p:ph idx="1" type="body"/>
          </p:nvPr>
        </p:nvSpPr>
        <p:spPr>
          <a:xfrm>
            <a:off x="310896" y="1152475"/>
            <a:ext cx="844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Partial Auto-Correlation Function (PACF) :</a:t>
            </a:r>
            <a:endParaRPr/>
          </a:p>
          <a:p>
            <a:pPr indent="0" lvl="0" marL="0" rtl="0" algn="l">
              <a:spcBef>
                <a:spcPts val="1600"/>
              </a:spcBef>
              <a:spcAft>
                <a:spcPts val="0"/>
              </a:spcAft>
              <a:buNone/>
            </a:pPr>
            <a:r>
              <a:rPr lang="en"/>
              <a:t>The correlation between observations at two time</a:t>
            </a:r>
            <a:endParaRPr/>
          </a:p>
          <a:p>
            <a:pPr indent="0" lvl="0" marL="0" rtl="0" algn="l">
              <a:spcBef>
                <a:spcPts val="1600"/>
              </a:spcBef>
              <a:spcAft>
                <a:spcPts val="0"/>
              </a:spcAft>
              <a:buNone/>
            </a:pPr>
            <a:r>
              <a:rPr lang="en"/>
              <a:t>Spots given that we consider both observations</a:t>
            </a:r>
            <a:endParaRPr/>
          </a:p>
          <a:p>
            <a:pPr indent="0" lvl="0" marL="0" rtl="0" algn="l">
              <a:spcBef>
                <a:spcPts val="1600"/>
              </a:spcBef>
              <a:spcAft>
                <a:spcPts val="0"/>
              </a:spcAft>
              <a:buNone/>
            </a:pPr>
            <a:r>
              <a:rPr lang="en"/>
              <a:t>Are correlated to observations at other spots.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25" name="Google Shape;225;p37"/>
          <p:cNvPicPr preferRelativeResize="0"/>
          <p:nvPr/>
        </p:nvPicPr>
        <p:blipFill>
          <a:blip r:embed="rId3">
            <a:alphaModFix/>
          </a:blip>
          <a:stretch>
            <a:fillRect/>
          </a:stretch>
        </p:blipFill>
        <p:spPr>
          <a:xfrm>
            <a:off x="5138413" y="1314450"/>
            <a:ext cx="3571875" cy="2514600"/>
          </a:xfrm>
          <a:prstGeom prst="rect">
            <a:avLst/>
          </a:prstGeom>
          <a:noFill/>
          <a:ln>
            <a:noFill/>
          </a:ln>
        </p:spPr>
      </p:pic>
      <p:sp>
        <p:nvSpPr>
          <p:cNvPr id="226" name="Google Shape;22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Overview of ARIMA model</a:t>
            </a:r>
            <a:endParaRPr b="1">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Overview of ARIMA model</a:t>
            </a:r>
            <a:endParaRPr/>
          </a:p>
        </p:txBody>
      </p:sp>
      <p:sp>
        <p:nvSpPr>
          <p:cNvPr id="232" name="Google Shape;23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Observed : Our Actual Data</a:t>
            </a:r>
            <a:endParaRPr/>
          </a:p>
          <a:p>
            <a:pPr indent="0" lvl="0" marL="0" rtl="0" algn="l">
              <a:spcBef>
                <a:spcPts val="1600"/>
              </a:spcBef>
              <a:spcAft>
                <a:spcPts val="0"/>
              </a:spcAft>
              <a:buNone/>
            </a:pPr>
            <a:r>
              <a:rPr lang="en"/>
              <a:t>Trend : Some kind of trend</a:t>
            </a:r>
            <a:endParaRPr/>
          </a:p>
          <a:p>
            <a:pPr indent="0" lvl="0" marL="0" rtl="0" algn="l">
              <a:spcBef>
                <a:spcPts val="1600"/>
              </a:spcBef>
              <a:spcAft>
                <a:spcPts val="0"/>
              </a:spcAft>
              <a:buNone/>
            </a:pPr>
            <a:r>
              <a:rPr lang="en"/>
              <a:t>Seasonal : Regularly occurring pattern</a:t>
            </a:r>
            <a:endParaRPr/>
          </a:p>
          <a:p>
            <a:pPr indent="0" lvl="0" marL="0" rtl="0" algn="l">
              <a:spcBef>
                <a:spcPts val="1600"/>
              </a:spcBef>
              <a:spcAft>
                <a:spcPts val="1600"/>
              </a:spcAft>
              <a:buNone/>
            </a:pPr>
            <a:r>
              <a:rPr lang="en"/>
              <a:t>Residual : Residual Values.</a:t>
            </a:r>
            <a:endParaRPr/>
          </a:p>
        </p:txBody>
      </p:sp>
      <p:pic>
        <p:nvPicPr>
          <p:cNvPr id="233" name="Google Shape;233;p38"/>
          <p:cNvPicPr preferRelativeResize="0"/>
          <p:nvPr/>
        </p:nvPicPr>
        <p:blipFill>
          <a:blip r:embed="rId3">
            <a:alphaModFix/>
          </a:blip>
          <a:stretch>
            <a:fillRect/>
          </a:stretch>
        </p:blipFill>
        <p:spPr>
          <a:xfrm>
            <a:off x="4289425" y="1429550"/>
            <a:ext cx="4542875" cy="29257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Overview of ARIMA model</a:t>
            </a:r>
            <a:endParaRPr/>
          </a:p>
        </p:txBody>
      </p:sp>
      <p:sp>
        <p:nvSpPr>
          <p:cNvPr id="239" name="Google Shape;23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Validate the model :</a:t>
            </a:r>
            <a:endParaRPr/>
          </a:p>
          <a:p>
            <a:pPr indent="0" lvl="0" marL="0" rtl="0" algn="l">
              <a:spcBef>
                <a:spcPts val="1600"/>
              </a:spcBef>
              <a:spcAft>
                <a:spcPts val="0"/>
              </a:spcAft>
              <a:buNone/>
            </a:pPr>
            <a:r>
              <a:rPr lang="en"/>
              <a:t>The output with forecasted values</a:t>
            </a:r>
            <a:endParaRPr/>
          </a:p>
          <a:p>
            <a:pPr indent="0" lvl="0" marL="0" rtl="0" algn="l">
              <a:spcBef>
                <a:spcPts val="1600"/>
              </a:spcBef>
              <a:spcAft>
                <a:spcPts val="0"/>
              </a:spcAft>
              <a:buNone/>
            </a:pPr>
            <a:r>
              <a:rPr lang="en"/>
              <a:t>of  total sales in red from jul to dec.</a:t>
            </a:r>
            <a:endParaRPr/>
          </a:p>
          <a:p>
            <a:pPr indent="0" lvl="0" marL="0" rtl="0" algn="l">
              <a:spcBef>
                <a:spcPts val="1600"/>
              </a:spcBef>
              <a:spcAft>
                <a:spcPts val="1600"/>
              </a:spcAft>
              <a:buNone/>
            </a:pPr>
            <a:r>
              <a:rPr lang="en"/>
              <a:t>  </a:t>
            </a:r>
            <a:endParaRPr/>
          </a:p>
        </p:txBody>
      </p:sp>
      <p:pic>
        <p:nvPicPr>
          <p:cNvPr id="240" name="Google Shape;240;p39"/>
          <p:cNvPicPr preferRelativeResize="0"/>
          <p:nvPr/>
        </p:nvPicPr>
        <p:blipFill>
          <a:blip r:embed="rId3">
            <a:alphaModFix/>
          </a:blip>
          <a:stretch>
            <a:fillRect/>
          </a:stretch>
        </p:blipFill>
        <p:spPr>
          <a:xfrm>
            <a:off x="3795950" y="1290650"/>
            <a:ext cx="5036350" cy="2856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Overview of ARIMA model</a:t>
            </a:r>
            <a:endParaRPr/>
          </a:p>
        </p:txBody>
      </p:sp>
      <p:sp>
        <p:nvSpPr>
          <p:cNvPr id="246" name="Google Shape;246;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Sales Prediction :</a:t>
            </a:r>
            <a:endParaRPr/>
          </a:p>
          <a:p>
            <a:pPr indent="0" lvl="0" marL="0" rtl="0" algn="l">
              <a:spcBef>
                <a:spcPts val="1600"/>
              </a:spcBef>
              <a:spcAft>
                <a:spcPts val="0"/>
              </a:spcAft>
              <a:buNone/>
            </a:pPr>
            <a:r>
              <a:rPr lang="en"/>
              <a:t>The ARIMA forecasting equation for a </a:t>
            </a:r>
            <a:endParaRPr/>
          </a:p>
          <a:p>
            <a:pPr indent="0" lvl="0" marL="0" rtl="0" algn="l">
              <a:spcBef>
                <a:spcPts val="1600"/>
              </a:spcBef>
              <a:spcAft>
                <a:spcPts val="0"/>
              </a:spcAft>
              <a:buNone/>
            </a:pPr>
            <a:r>
              <a:rPr lang="en"/>
              <a:t>Stationary time series can be represented as a </a:t>
            </a:r>
            <a:endParaRPr/>
          </a:p>
          <a:p>
            <a:pPr indent="0" lvl="0" marL="0" rtl="0" algn="l">
              <a:spcBef>
                <a:spcPts val="1600"/>
              </a:spcBef>
              <a:spcAft>
                <a:spcPts val="0"/>
              </a:spcAft>
              <a:buNone/>
            </a:pPr>
            <a:r>
              <a:rPr lang="en"/>
              <a:t>A linear equation in which the predictors </a:t>
            </a:r>
            <a:endParaRPr/>
          </a:p>
          <a:p>
            <a:pPr indent="0" lvl="0" marL="0" rtl="0" algn="l">
              <a:spcBef>
                <a:spcPts val="1600"/>
              </a:spcBef>
              <a:spcAft>
                <a:spcPts val="0"/>
              </a:spcAft>
              <a:buNone/>
            </a:pPr>
            <a:r>
              <a:rPr lang="en"/>
              <a:t>Consist of lags of the dependent variable </a:t>
            </a:r>
            <a:endParaRPr/>
          </a:p>
          <a:p>
            <a:pPr indent="0" lvl="0" marL="0" rtl="0" algn="l">
              <a:spcBef>
                <a:spcPts val="1600"/>
              </a:spcBef>
              <a:spcAft>
                <a:spcPts val="0"/>
              </a:spcAft>
              <a:buNone/>
            </a:pPr>
            <a:r>
              <a:rPr lang="en"/>
              <a:t>and/or lags of the error term. </a:t>
            </a:r>
            <a:endParaRPr/>
          </a:p>
          <a:p>
            <a:pPr indent="0" lvl="0" marL="0" rtl="0" algn="l">
              <a:spcBef>
                <a:spcPts val="1600"/>
              </a:spcBef>
              <a:spcAft>
                <a:spcPts val="1600"/>
              </a:spcAft>
              <a:buNone/>
            </a:pPr>
            <a:r>
              <a:t/>
            </a:r>
            <a:endParaRPr/>
          </a:p>
        </p:txBody>
      </p:sp>
      <p:pic>
        <p:nvPicPr>
          <p:cNvPr id="247" name="Google Shape;247;p40"/>
          <p:cNvPicPr preferRelativeResize="0"/>
          <p:nvPr/>
        </p:nvPicPr>
        <p:blipFill>
          <a:blip r:embed="rId3">
            <a:alphaModFix/>
          </a:blip>
          <a:stretch>
            <a:fillRect/>
          </a:stretch>
        </p:blipFill>
        <p:spPr>
          <a:xfrm>
            <a:off x="4650023" y="1376113"/>
            <a:ext cx="4182274" cy="2969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53" name="Google Shape;253;p41"/>
          <p:cNvSpPr txBox="1"/>
          <p:nvPr>
            <p:ph idx="1" type="body"/>
          </p:nvPr>
        </p:nvSpPr>
        <p:spPr>
          <a:xfrm>
            <a:off x="311700" y="1334000"/>
            <a:ext cx="8393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group managed to answer the problem statement</a:t>
            </a:r>
            <a:endParaRPr/>
          </a:p>
          <a:p>
            <a:pPr indent="-342900" lvl="0" marL="457200" rtl="0" algn="l">
              <a:spcBef>
                <a:spcPts val="0"/>
              </a:spcBef>
              <a:spcAft>
                <a:spcPts val="0"/>
              </a:spcAft>
              <a:buSzPts val="1800"/>
              <a:buChar char="-"/>
            </a:pPr>
            <a:r>
              <a:rPr lang="en"/>
              <a:t>The group managed to create its own plan and fulfill it</a:t>
            </a:r>
            <a:endParaRPr/>
          </a:p>
          <a:p>
            <a:pPr indent="-342900" lvl="0" marL="457200" rtl="0" algn="l">
              <a:spcBef>
                <a:spcPts val="0"/>
              </a:spcBef>
              <a:spcAft>
                <a:spcPts val="0"/>
              </a:spcAft>
              <a:buSzPts val="1800"/>
              <a:buChar char="-"/>
            </a:pPr>
            <a:r>
              <a:rPr lang="en"/>
              <a:t>The group got an overview of the process of a data science project</a:t>
            </a:r>
            <a:endParaRPr/>
          </a:p>
          <a:p>
            <a:pPr indent="-342900" lvl="0" marL="457200" rtl="0" algn="l">
              <a:spcBef>
                <a:spcPts val="0"/>
              </a:spcBef>
              <a:spcAft>
                <a:spcPts val="0"/>
              </a:spcAft>
              <a:buSzPts val="1800"/>
              <a:buChar char="-"/>
            </a:pPr>
            <a:r>
              <a:rPr lang="en"/>
              <a:t>T</a:t>
            </a:r>
            <a:r>
              <a:rPr lang="en"/>
              <a:t>he group got a deeper understanding about the various topics regarding data science</a:t>
            </a:r>
            <a:r>
              <a:rPr lang="en"/>
              <a:t> </a:t>
            </a:r>
            <a:endParaRPr/>
          </a:p>
          <a:p>
            <a:pPr indent="0" lvl="0" marL="457200" rtl="0" algn="l">
              <a:spcBef>
                <a:spcPts val="1600"/>
              </a:spcBef>
              <a:spcAft>
                <a:spcPts val="0"/>
              </a:spcAft>
              <a:buNone/>
            </a:pPr>
            <a:r>
              <a:rPr b="1" lang="en" u="sng"/>
              <a:t>BUT</a:t>
            </a:r>
            <a:endParaRPr b="1" u="sng"/>
          </a:p>
          <a:p>
            <a:pPr indent="-342900" lvl="0" marL="457200" rtl="0" algn="l">
              <a:spcBef>
                <a:spcPts val="1600"/>
              </a:spcBef>
              <a:spcAft>
                <a:spcPts val="0"/>
              </a:spcAft>
              <a:buSzPts val="1800"/>
              <a:buChar char="-"/>
            </a:pPr>
            <a:r>
              <a:rPr lang="en"/>
              <a:t>Data science is interdisciplinary field and investigating these disciplines is vital in order to get better at the craft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Introduction </a:t>
            </a:r>
            <a:endParaRPr b="1">
              <a:latin typeface="Times New Roman"/>
              <a:ea typeface="Times New Roman"/>
              <a:cs typeface="Times New Roman"/>
              <a:sym typeface="Times New Roman"/>
            </a:endParaRPr>
          </a:p>
        </p:txBody>
      </p:sp>
      <p:pic>
        <p:nvPicPr>
          <p:cNvPr descr="Image result for business and machine learning image" id="72" name="Google Shape;72;p15"/>
          <p:cNvPicPr preferRelativeResize="0"/>
          <p:nvPr/>
        </p:nvPicPr>
        <p:blipFill rotWithShape="1">
          <a:blip r:embed="rId3">
            <a:alphaModFix/>
          </a:blip>
          <a:srcRect b="17783" l="0" r="0" t="0"/>
          <a:stretch/>
        </p:blipFill>
        <p:spPr>
          <a:xfrm>
            <a:off x="845100" y="1017725"/>
            <a:ext cx="7310700" cy="387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Arial"/>
                <a:ea typeface="Arial"/>
                <a:cs typeface="Arial"/>
                <a:sym typeface="Arial"/>
              </a:rPr>
              <a:t>How to predict future sales by analyzing a big data set with the help of machine learning algorithms?</a:t>
            </a:r>
            <a:endParaRPr sz="2400">
              <a:solidFill>
                <a:srgbClr val="FFFFFF"/>
              </a:solidFill>
            </a:endParaRPr>
          </a:p>
        </p:txBody>
      </p:sp>
      <p:pic>
        <p:nvPicPr>
          <p:cNvPr descr="Image result for predict future sales icon" id="79" name="Google Shape;79;p16"/>
          <p:cNvPicPr preferRelativeResize="0"/>
          <p:nvPr/>
        </p:nvPicPr>
        <p:blipFill>
          <a:blip r:embed="rId3">
            <a:alphaModFix/>
          </a:blip>
          <a:stretch>
            <a:fillRect/>
          </a:stretch>
        </p:blipFill>
        <p:spPr>
          <a:xfrm>
            <a:off x="2874459" y="1989453"/>
            <a:ext cx="6343176" cy="329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Project Exploration</a:t>
            </a:r>
            <a:endParaRPr b="1">
              <a:latin typeface="Times New Roman"/>
              <a:ea typeface="Times New Roman"/>
              <a:cs typeface="Times New Roman"/>
              <a:sym typeface="Times New Roman"/>
            </a:endParaRPr>
          </a:p>
        </p:txBody>
      </p:sp>
      <p:sp>
        <p:nvSpPr>
          <p:cNvPr id="85" name="Google Shape;85;p17"/>
          <p:cNvSpPr txBox="1"/>
          <p:nvPr>
            <p:ph idx="1" type="body"/>
          </p:nvPr>
        </p:nvSpPr>
        <p:spPr>
          <a:xfrm>
            <a:off x="4408725" y="1152475"/>
            <a:ext cx="4423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of project:</a:t>
            </a:r>
            <a:endParaRPr/>
          </a:p>
          <a:p>
            <a:pPr indent="-342900" lvl="0" marL="457200" rtl="0" algn="l">
              <a:spcBef>
                <a:spcPts val="1600"/>
              </a:spcBef>
              <a:spcAft>
                <a:spcPts val="0"/>
              </a:spcAft>
              <a:buSzPts val="1800"/>
              <a:buChar char="-"/>
            </a:pPr>
            <a:r>
              <a:rPr lang="en"/>
              <a:t>To get an overview of the particular steps in a data science project</a:t>
            </a:r>
            <a:endParaRPr/>
          </a:p>
          <a:p>
            <a:pPr indent="-342900" lvl="0" marL="457200" rtl="0" algn="l">
              <a:spcBef>
                <a:spcPts val="0"/>
              </a:spcBef>
              <a:spcAft>
                <a:spcPts val="0"/>
              </a:spcAft>
              <a:buSzPts val="1800"/>
              <a:buChar char="-"/>
            </a:pPr>
            <a:r>
              <a:rPr lang="en"/>
              <a:t>To answer the problem statement</a:t>
            </a:r>
            <a:endParaRPr/>
          </a:p>
          <a:p>
            <a:pPr indent="-342900" lvl="0" marL="457200" rtl="0" algn="l">
              <a:spcBef>
                <a:spcPts val="0"/>
              </a:spcBef>
              <a:spcAft>
                <a:spcPts val="0"/>
              </a:spcAft>
              <a:buSzPts val="1800"/>
              <a:buChar char="-"/>
            </a:pPr>
            <a:r>
              <a:rPr lang="en"/>
              <a:t>To be able to critically reflect on the process</a:t>
            </a:r>
            <a:endParaRPr/>
          </a:p>
        </p:txBody>
      </p:sp>
      <p:pic>
        <p:nvPicPr>
          <p:cNvPr descr="Image result for exploration icon" id="86" name="Google Shape;86;p17"/>
          <p:cNvPicPr preferRelativeResize="0"/>
          <p:nvPr/>
        </p:nvPicPr>
        <p:blipFill rotWithShape="1">
          <a:blip r:embed="rId3">
            <a:alphaModFix/>
          </a:blip>
          <a:srcRect b="6794" l="0" r="0" t="0"/>
          <a:stretch/>
        </p:blipFill>
        <p:spPr>
          <a:xfrm>
            <a:off x="311700" y="1152475"/>
            <a:ext cx="3810000" cy="355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Our Project Plan</a:t>
            </a:r>
            <a:endParaRPr b="1">
              <a:latin typeface="Times New Roman"/>
              <a:ea typeface="Times New Roman"/>
              <a:cs typeface="Times New Roman"/>
              <a:sym typeface="Times New Roman"/>
            </a:endParaRPr>
          </a:p>
        </p:txBody>
      </p:sp>
      <p:sp>
        <p:nvSpPr>
          <p:cNvPr id="92" name="Google Shape;92;p18"/>
          <p:cNvSpPr txBox="1"/>
          <p:nvPr>
            <p:ph idx="1" type="body"/>
          </p:nvPr>
        </p:nvSpPr>
        <p:spPr>
          <a:xfrm>
            <a:off x="4705500" y="1073250"/>
            <a:ext cx="4104600" cy="396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project plan is based upon the CRISP-DM model</a:t>
            </a:r>
            <a:endParaRPr/>
          </a:p>
          <a:p>
            <a:pPr indent="-342900" lvl="0" marL="457200" rtl="0" algn="l">
              <a:spcBef>
                <a:spcPts val="0"/>
              </a:spcBef>
              <a:spcAft>
                <a:spcPts val="0"/>
              </a:spcAft>
              <a:buSzPts val="1800"/>
              <a:buChar char="-"/>
            </a:pPr>
            <a:r>
              <a:rPr lang="en"/>
              <a:t>The model consists of 6 phases</a:t>
            </a:r>
            <a:endParaRPr/>
          </a:p>
          <a:p>
            <a:pPr indent="-342900" lvl="0" marL="457200" rtl="0" algn="l">
              <a:spcBef>
                <a:spcPts val="0"/>
              </a:spcBef>
              <a:spcAft>
                <a:spcPts val="0"/>
              </a:spcAft>
              <a:buSzPts val="1800"/>
              <a:buChar char="-"/>
            </a:pPr>
            <a:r>
              <a:rPr lang="en"/>
              <a:t>Each phase includes several tasks</a:t>
            </a:r>
            <a:endParaRPr/>
          </a:p>
          <a:p>
            <a:pPr indent="-342900" lvl="0" marL="457200" rtl="0" algn="l">
              <a:spcBef>
                <a:spcPts val="0"/>
              </a:spcBef>
              <a:spcAft>
                <a:spcPts val="0"/>
              </a:spcAft>
              <a:buSzPts val="1800"/>
              <a:buChar char="-"/>
            </a:pPr>
            <a:r>
              <a:rPr lang="en"/>
              <a:t>Outer circle symbolizes the cyclic nature of the process</a:t>
            </a:r>
            <a:endParaRPr/>
          </a:p>
          <a:p>
            <a:pPr indent="0" lvl="0" marL="0" rtl="0" algn="l">
              <a:spcBef>
                <a:spcPts val="1600"/>
              </a:spcBef>
              <a:spcAft>
                <a:spcPts val="1600"/>
              </a:spcAft>
              <a:buNone/>
            </a:pPr>
            <a:r>
              <a:t/>
            </a:r>
            <a:endParaRPr/>
          </a:p>
        </p:txBody>
      </p:sp>
      <p:pic>
        <p:nvPicPr>
          <p:cNvPr id="93" name="Google Shape;93;p18"/>
          <p:cNvPicPr preferRelativeResize="0"/>
          <p:nvPr/>
        </p:nvPicPr>
        <p:blipFill>
          <a:blip r:embed="rId3">
            <a:alphaModFix/>
          </a:blip>
          <a:stretch>
            <a:fillRect/>
          </a:stretch>
        </p:blipFill>
        <p:spPr>
          <a:xfrm>
            <a:off x="311700" y="1073253"/>
            <a:ext cx="4104643" cy="396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Our Project Plan</a:t>
            </a:r>
            <a:endParaRPr b="1"/>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Image result for planning in reality vs expectation" id="100" name="Google Shape;100;p19"/>
          <p:cNvPicPr preferRelativeResize="0"/>
          <p:nvPr/>
        </p:nvPicPr>
        <p:blipFill rotWithShape="1">
          <a:blip r:embed="rId3">
            <a:alphaModFix/>
          </a:blip>
          <a:srcRect b="8584" l="3901" r="0" t="3995"/>
          <a:stretch/>
        </p:blipFill>
        <p:spPr>
          <a:xfrm>
            <a:off x="371725" y="1017725"/>
            <a:ext cx="6085750" cy="4027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Data Understanding</a:t>
            </a:r>
            <a:endParaRPr b="1">
              <a:latin typeface="Times New Roman"/>
              <a:ea typeface="Times New Roman"/>
              <a:cs typeface="Times New Roman"/>
              <a:sym typeface="Times New Roman"/>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understand our data better we evaluated whether our data is …</a:t>
            </a:r>
            <a:endParaRPr/>
          </a:p>
          <a:p>
            <a:pPr indent="-342900" lvl="0" marL="457200" rtl="0" algn="l">
              <a:spcBef>
                <a:spcPts val="1600"/>
              </a:spcBef>
              <a:spcAft>
                <a:spcPts val="0"/>
              </a:spcAft>
              <a:buSzPts val="1800"/>
              <a:buChar char="-"/>
            </a:pPr>
            <a:r>
              <a:rPr lang="en"/>
              <a:t>Structured or unstructured</a:t>
            </a:r>
            <a:endParaRPr/>
          </a:p>
          <a:p>
            <a:pPr indent="-342900" lvl="0" marL="457200" rtl="0" algn="l">
              <a:spcBef>
                <a:spcPts val="0"/>
              </a:spcBef>
              <a:spcAft>
                <a:spcPts val="0"/>
              </a:spcAft>
              <a:buSzPts val="1800"/>
              <a:buChar char="-"/>
            </a:pPr>
            <a:r>
              <a:rPr lang="en"/>
              <a:t>Qualitative or quantitative</a:t>
            </a:r>
            <a:endParaRPr/>
          </a:p>
          <a:p>
            <a:pPr indent="-342900" lvl="0" marL="457200" rtl="0" algn="l">
              <a:spcBef>
                <a:spcPts val="0"/>
              </a:spcBef>
              <a:spcAft>
                <a:spcPts val="0"/>
              </a:spcAft>
              <a:buSzPts val="1800"/>
              <a:buChar char="-"/>
            </a:pPr>
            <a:r>
              <a:rPr lang="en"/>
              <a:t>Nominal or ordinal or interval or ratio</a:t>
            </a:r>
            <a:endParaRPr/>
          </a:p>
        </p:txBody>
      </p:sp>
      <p:pic>
        <p:nvPicPr>
          <p:cNvPr descr="Image result for data understanding" id="107" name="Google Shape;107;p20"/>
          <p:cNvPicPr preferRelativeResize="0"/>
          <p:nvPr/>
        </p:nvPicPr>
        <p:blipFill>
          <a:blip r:embed="rId3">
            <a:alphaModFix/>
          </a:blip>
          <a:stretch>
            <a:fillRect/>
          </a:stretch>
        </p:blipFill>
        <p:spPr>
          <a:xfrm>
            <a:off x="4755199" y="2252600"/>
            <a:ext cx="4388800" cy="289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Data Cleaning</a:t>
            </a:r>
            <a:endParaRPr b="1">
              <a:latin typeface="Times New Roman"/>
              <a:ea typeface="Times New Roman"/>
              <a:cs typeface="Times New Roman"/>
              <a:sym typeface="Times New Roman"/>
            </a:endParaRPr>
          </a:p>
        </p:txBody>
      </p:sp>
      <p:sp>
        <p:nvSpPr>
          <p:cNvPr id="113" name="Google Shape;113;p21"/>
          <p:cNvSpPr txBox="1"/>
          <p:nvPr>
            <p:ph idx="1" type="body"/>
          </p:nvPr>
        </p:nvSpPr>
        <p:spPr>
          <a:xfrm>
            <a:off x="311700" y="971125"/>
            <a:ext cx="6560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reality is that data scientist spend a lot of time with cleaning and preparing data </a:t>
            </a:r>
            <a:r>
              <a:rPr lang="en"/>
              <a:t>because</a:t>
            </a:r>
            <a:r>
              <a:rPr lang="en"/>
              <a:t> of…</a:t>
            </a:r>
            <a:endParaRPr/>
          </a:p>
          <a:p>
            <a:pPr indent="-342900" lvl="0" marL="457200" rtl="0" algn="l">
              <a:spcBef>
                <a:spcPts val="1600"/>
              </a:spcBef>
              <a:spcAft>
                <a:spcPts val="0"/>
              </a:spcAft>
              <a:buSzPts val="1800"/>
              <a:buChar char="-"/>
            </a:pPr>
            <a:r>
              <a:rPr lang="en"/>
              <a:t>Missing data</a:t>
            </a:r>
            <a:endParaRPr/>
          </a:p>
          <a:p>
            <a:pPr indent="-342900" lvl="0" marL="457200" rtl="0" algn="l">
              <a:spcBef>
                <a:spcPts val="0"/>
              </a:spcBef>
              <a:spcAft>
                <a:spcPts val="0"/>
              </a:spcAft>
              <a:buSzPts val="1800"/>
              <a:buChar char="-"/>
            </a:pPr>
            <a:r>
              <a:rPr lang="en"/>
              <a:t>Irrelevant data</a:t>
            </a:r>
            <a:endParaRPr/>
          </a:p>
          <a:p>
            <a:pPr indent="-342900" lvl="0" marL="457200" rtl="0" algn="l">
              <a:spcBef>
                <a:spcPts val="0"/>
              </a:spcBef>
              <a:spcAft>
                <a:spcPts val="0"/>
              </a:spcAft>
              <a:buSzPts val="1800"/>
              <a:buChar char="-"/>
            </a:pPr>
            <a:r>
              <a:rPr lang="en"/>
              <a:t>Inconsistent data</a:t>
            </a:r>
            <a:endParaRPr/>
          </a:p>
          <a:p>
            <a:pPr indent="-342900" lvl="0" marL="457200" rtl="0" algn="l">
              <a:spcBef>
                <a:spcPts val="0"/>
              </a:spcBef>
              <a:spcAft>
                <a:spcPts val="0"/>
              </a:spcAft>
              <a:buSzPts val="1800"/>
              <a:buChar char="-"/>
            </a:pPr>
            <a:r>
              <a:rPr lang="en"/>
              <a:t>Erroneous data</a:t>
            </a:r>
            <a:endParaRPr/>
          </a:p>
        </p:txBody>
      </p:sp>
      <p:pic>
        <p:nvPicPr>
          <p:cNvPr id="114" name="Google Shape;114;p21"/>
          <p:cNvPicPr preferRelativeResize="0"/>
          <p:nvPr/>
        </p:nvPicPr>
        <p:blipFill>
          <a:blip r:embed="rId3">
            <a:alphaModFix/>
          </a:blip>
          <a:stretch>
            <a:fillRect/>
          </a:stretch>
        </p:blipFill>
        <p:spPr>
          <a:xfrm>
            <a:off x="3540550" y="2611275"/>
            <a:ext cx="5603450" cy="2532225"/>
          </a:xfrm>
          <a:prstGeom prst="rect">
            <a:avLst/>
          </a:prstGeom>
          <a:noFill/>
          <a:ln>
            <a:noFill/>
          </a:ln>
        </p:spPr>
      </p:pic>
      <p:pic>
        <p:nvPicPr>
          <p:cNvPr id="115" name="Google Shape;115;p21"/>
          <p:cNvPicPr preferRelativeResize="0"/>
          <p:nvPr/>
        </p:nvPicPr>
        <p:blipFill>
          <a:blip r:embed="rId4">
            <a:alphaModFix/>
          </a:blip>
          <a:stretch>
            <a:fillRect/>
          </a:stretch>
        </p:blipFill>
        <p:spPr>
          <a:xfrm>
            <a:off x="824675" y="3162175"/>
            <a:ext cx="1828800" cy="1924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