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EBE23-F94A-03CD-6C85-C5CC4D488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EB906-CFB7-E4C1-C10F-270DFA68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56E8B-668C-D8F4-B325-C82AB042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8EC7-504B-E4D8-EDA5-DC70C53D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D3623-2D6F-6159-7D17-76D0C040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6864-1101-B435-0D63-79DADE71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AA8763-2F0D-C6FE-90F5-2307CEBE5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5323B-80E1-F985-F74D-99500A03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E1723-3EE2-461E-E705-579FC276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D33B2-F39B-8C28-C0BC-25317E72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E13D45-9F3C-9208-527D-289AB603E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C5FD8-B616-6E74-2779-87ECBCE82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AABED-4C0D-FB06-2E66-6E3D8B01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EE86D-D4D0-2CB5-9139-D2FEC286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14E5F-2176-4F4F-353E-19350B64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6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8338A-B542-12C3-E15F-8048B7DB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F0A85-C071-4A3D-A87B-C0DC32E2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D2C14-60B0-794F-6B7B-65F6E8C4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FB289-A4CD-32DA-BFC0-806543CF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C9AEE-4D4D-340C-3A69-90F67782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3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31D9-E31A-26DB-F502-84835FF5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48B3E-C208-5979-BA30-DAB2663C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F15EF-22B2-57A9-B89E-5A3C3016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4D8DF-AD45-B623-D0B8-8F6C0B6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C8AA7-0424-CC97-BF78-76D8C5FF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F36F9-CD2A-4AAF-C967-0BD09AEF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A2A3D-9F82-0525-6BD4-D38E5EDD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11298C-6C88-D582-1E96-75659F4AD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5213A-D84E-77EA-D785-650397B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2C049-5256-3B9E-7231-8BA9907D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4C011-B910-AB95-FA19-186DBFCA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6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246D-FB52-3862-3F28-A2937732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A92DD-B981-2FE1-519B-63899350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6703C-F2FE-198A-B69B-964346C0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9495A-27AD-FFEE-985E-2F55D0013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5BE520-787E-254D-5A15-7191B95D3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1E510-9A09-D389-41AD-A76A887D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CEDC3-C9C1-7F9E-C4D4-6837B355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A26B6D-4019-2571-75AE-826F8924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0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CED2-952F-7F8D-D4E9-752050D4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1CCE5-858A-BCF9-8476-A76D799E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083B2F-3B09-6175-884F-0EC574E8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17627-5549-90A8-61DF-AF8D00F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D46C57-0549-5A9B-E536-15B7ACDC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46E06-66D1-E700-CF0E-45D94CE6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2CB1A-7012-27B9-52D8-26C04B57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9C3C7-7520-0B10-8D1A-071E27C8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9656A-8E37-35C0-84E7-ED481BAE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E323D-8454-EDC2-F1AC-F5E124DA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838F0-A57E-43BA-7184-958EB76C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18D5D-19BD-6307-8B85-D9DC9588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09ACB-D4FE-0F16-1B65-9C208658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BF9AA-467D-1D7E-99ED-C8FCFD55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23B51-BDF7-3F1E-3305-3D801F0E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6A5F3-21B0-EBB9-71DF-5AE69222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70397-41B6-5DC8-F03C-5CAF5201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807C5-036A-EFE9-BC04-C58AAB0D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43A2D-B6C7-AE29-DD5A-17FA5765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B7C80-19D7-E9CE-3D8A-C3005279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4198-3638-8CF5-C0C1-6DA67282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04DC6-224D-DABC-6277-BEAEEB8E5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0048-FEA9-4F79-A055-5F4B39C1D5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6C826-B9B6-AEAF-F022-355EDBC46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5C9B2-97E6-01C2-4790-A49C02E12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AB44-9C4C-4BD4-83C0-52E856C8F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image" Target="../media/image10.png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162321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162321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64503-map-vector-icons-globe-computer-world-eart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64503-map-vector-icons-globe-computer-world-eart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FE722D-20CE-F04B-F355-21A2BA0BC95F}"/>
              </a:ext>
            </a:extLst>
          </p:cNvPr>
          <p:cNvGrpSpPr/>
          <p:nvPr/>
        </p:nvGrpSpPr>
        <p:grpSpPr>
          <a:xfrm>
            <a:off x="6174798" y="834825"/>
            <a:ext cx="5714861" cy="5188349"/>
            <a:chOff x="888999" y="1236131"/>
            <a:chExt cx="4411133" cy="400473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3137C9-987B-B2F3-A46C-533872E224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0332" y="3056464"/>
              <a:ext cx="1998135" cy="491068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0DAD997-0796-8979-A51A-DDD01E191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131" y="1856312"/>
              <a:ext cx="1735669" cy="120015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BC9C737-B931-924E-72CB-229EC654E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1473197"/>
              <a:ext cx="1117597" cy="1583267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4642BD7-863D-296D-02D7-B475AD8933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6397" y="1481666"/>
              <a:ext cx="846668" cy="206586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A7F082-9073-63E3-E756-9A4D145D8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30" y="4885264"/>
              <a:ext cx="1845735" cy="1185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9B24290-A02A-093D-315F-A498B06F1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865" y="3547532"/>
              <a:ext cx="584200" cy="133773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4DFFCB-050C-70CF-6579-8F2EE36A919A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65" y="3776133"/>
              <a:ext cx="1524002" cy="1227665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10ADEE-ED4F-6331-D1B0-C8E53D94C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1598" y="3056464"/>
              <a:ext cx="448734" cy="19473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37D8427-48BB-9BAF-9171-BF19A6385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65" y="1888063"/>
              <a:ext cx="228598" cy="189653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D029ED2-3F2D-62CC-532D-F1C7F7A70787}"/>
                </a:ext>
              </a:extLst>
            </p:cNvPr>
            <p:cNvSpPr/>
            <p:nvPr/>
          </p:nvSpPr>
          <p:spPr>
            <a:xfrm>
              <a:off x="1117597" y="165099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A4CE27F-4F92-BBE0-9DB6-A3C0B0004EF5}"/>
                </a:ext>
              </a:extLst>
            </p:cNvPr>
            <p:cNvSpPr/>
            <p:nvPr/>
          </p:nvSpPr>
          <p:spPr>
            <a:xfrm>
              <a:off x="2853266" y="28193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90A075-8CEC-C924-BA02-960AA8F8FDD8}"/>
                </a:ext>
              </a:extLst>
            </p:cNvPr>
            <p:cNvSpPr/>
            <p:nvPr/>
          </p:nvSpPr>
          <p:spPr>
            <a:xfrm>
              <a:off x="888999" y="353906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BDC8B9F-7A1A-D0EC-4F38-F74912E3A46C}"/>
                </a:ext>
              </a:extLst>
            </p:cNvPr>
            <p:cNvSpPr/>
            <p:nvPr/>
          </p:nvSpPr>
          <p:spPr>
            <a:xfrm>
              <a:off x="2404532" y="4766732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67B1F3-1D56-A2C1-7811-12E2E4E54756}"/>
                </a:ext>
              </a:extLst>
            </p:cNvPr>
            <p:cNvSpPr/>
            <p:nvPr/>
          </p:nvSpPr>
          <p:spPr>
            <a:xfrm>
              <a:off x="4825999" y="3310466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A7687D5-8770-DF78-99D9-8521A2215243}"/>
                </a:ext>
              </a:extLst>
            </p:cNvPr>
            <p:cNvSpPr/>
            <p:nvPr/>
          </p:nvSpPr>
          <p:spPr>
            <a:xfrm>
              <a:off x="3979331" y="1236131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B49816-2861-C356-DD39-7098A76B097A}"/>
                </a:ext>
              </a:extLst>
            </p:cNvPr>
            <p:cNvSpPr/>
            <p:nvPr/>
          </p:nvSpPr>
          <p:spPr>
            <a:xfrm>
              <a:off x="4241799" y="46481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5460437" y="0"/>
            <a:ext cx="673156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6203" y="1905506"/>
            <a:ext cx="9646129" cy="2554545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Reinforcement</a:t>
            </a:r>
          </a:p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86915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41ED03-38F6-6835-FB39-BEEC20B612FD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26517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41ED03-38F6-6835-FB39-BEEC20B61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265172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157DD7-0FBA-E7E4-64D5-708F6100F39A}"/>
              </a:ext>
            </a:extLst>
          </p:cNvPr>
          <p:cNvSpPr txBox="1"/>
          <p:nvPr/>
        </p:nvSpPr>
        <p:spPr>
          <a:xfrm>
            <a:off x="3048990" y="2831805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effectLst/>
              </a:rPr>
              <a:t>EbN0≤min⁡[EbN0]=2</a:t>
            </a:r>
            <a:r>
              <a:rPr lang="el-GR" altLang="ko-KR" dirty="0">
                <a:effectLst/>
              </a:rPr>
              <a:t>γ−1γ{</a:t>
            </a:r>
            <a:r>
              <a:rPr lang="en-US" altLang="ko-KR" dirty="0" err="1">
                <a:effectLst/>
              </a:rPr>
              <a:t>E_b</a:t>
            </a:r>
            <a:r>
              <a:rPr lang="en-US" altLang="ko-KR" dirty="0">
                <a:effectLst/>
              </a:rPr>
              <a:t> \over N_0} \le \min \left[ {</a:t>
            </a:r>
            <a:r>
              <a:rPr lang="en-US" altLang="ko-KR" dirty="0" err="1">
                <a:effectLst/>
              </a:rPr>
              <a:t>E_b</a:t>
            </a:r>
            <a:r>
              <a:rPr lang="en-US" altLang="ko-KR" dirty="0">
                <a:effectLst/>
              </a:rPr>
              <a:t> \over N_0 } \right] = {2^\gamma - 1 \over \gamma}N0​Eb​​≤min[N0​Eb​​]=</a:t>
            </a:r>
            <a:r>
              <a:rPr lang="el-GR" altLang="ko-KR" dirty="0">
                <a:effectLst/>
              </a:rPr>
              <a:t>γ2γ−1​</a:t>
            </a:r>
          </a:p>
        </p:txBody>
      </p:sp>
    </p:spTree>
    <p:extLst>
      <p:ext uri="{BB962C8B-B14F-4D97-AF65-F5344CB8AC3E}">
        <p14:creationId xmlns:p14="http://schemas.microsoft.com/office/powerpoint/2010/main" val="181720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AAA7D9D-D581-6C29-3AEA-19260FCD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27215" y="1708692"/>
            <a:ext cx="7373835" cy="41149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09B055-5046-D9CB-8F5B-A277D3367F0E}"/>
              </a:ext>
            </a:extLst>
          </p:cNvPr>
          <p:cNvSpPr/>
          <p:nvPr/>
        </p:nvSpPr>
        <p:spPr>
          <a:xfrm>
            <a:off x="1413164" y="1923803"/>
            <a:ext cx="6519553" cy="3372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3D632A-35E2-AFB1-F167-D4B4FA4B806C}"/>
              </a:ext>
            </a:extLst>
          </p:cNvPr>
          <p:cNvSpPr/>
          <p:nvPr/>
        </p:nvSpPr>
        <p:spPr>
          <a:xfrm>
            <a:off x="1009403" y="1923803"/>
            <a:ext cx="403762" cy="3372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15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-5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9B18F2-2A35-D703-6513-1C794D6E8F48}"/>
              </a:ext>
            </a:extLst>
          </p:cNvPr>
          <p:cNvSpPr/>
          <p:nvPr/>
        </p:nvSpPr>
        <p:spPr>
          <a:xfrm>
            <a:off x="605641" y="1923803"/>
            <a:ext cx="403762" cy="3372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Minimum </a:t>
            </a:r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required </a:t>
            </a:r>
            <a:r>
              <a:rPr lang="en-US" altLang="ko-KR" sz="15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E</a:t>
            </a:r>
            <a:r>
              <a:rPr lang="en-US" altLang="ko-KR" sz="12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r>
              <a:rPr lang="en-US" altLang="ko-KR" sz="15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/N</a:t>
            </a:r>
            <a:r>
              <a:rPr lang="en-US" altLang="ko-KR" sz="14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</a:t>
            </a:r>
            <a:r>
              <a:rPr lang="en-US" altLang="ko-KR" sz="15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[d</a:t>
            </a:r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B]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437D34-A280-5DA3-0ABA-1BC9E5BD974F}"/>
              </a:ext>
            </a:extLst>
          </p:cNvPr>
          <p:cNvSpPr/>
          <p:nvPr/>
        </p:nvSpPr>
        <p:spPr>
          <a:xfrm>
            <a:off x="1237508" y="5296396"/>
            <a:ext cx="6911439" cy="54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E42AC2-3AE6-4EFF-85BB-798DDD096B88}"/>
              </a:ext>
            </a:extLst>
          </p:cNvPr>
          <p:cNvSpPr/>
          <p:nvPr/>
        </p:nvSpPr>
        <p:spPr>
          <a:xfrm>
            <a:off x="1217221" y="5296395"/>
            <a:ext cx="6911438" cy="546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0.1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F41BD5-2005-C847-2281-CA74BFE3A23E}"/>
              </a:ext>
            </a:extLst>
          </p:cNvPr>
          <p:cNvSpPr/>
          <p:nvPr/>
        </p:nvSpPr>
        <p:spPr>
          <a:xfrm>
            <a:off x="1208314" y="5296394"/>
            <a:ext cx="6911439" cy="54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0C2FB01-0AE5-7B2E-437A-F9B539E6EACD}"/>
                  </a:ext>
                </a:extLst>
              </p:cNvPr>
              <p:cNvSpPr/>
              <p:nvPr/>
            </p:nvSpPr>
            <p:spPr>
              <a:xfrm>
                <a:off x="1217221" y="5750130"/>
                <a:ext cx="6911439" cy="237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Bandwidth utilization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500">
                        <a:solidFill>
                          <a:schemeClr val="tx1"/>
                        </a:solidFill>
                        <a:latin typeface="Open Sans SemiBold" panose="020B0706030804020204" pitchFamily="34" charset="0"/>
                        <a:cs typeface="Open Sans SemiBold" panose="020B0706030804020204" pitchFamily="34" charset="0"/>
                      </a:rPr>
                      <m:t>γ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0C2FB01-0AE5-7B2E-437A-F9B539E6E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21" y="5750130"/>
                <a:ext cx="6911439" cy="237505"/>
              </a:xfrm>
              <a:prstGeom prst="rect">
                <a:avLst/>
              </a:prstGeom>
              <a:blipFill>
                <a:blip r:embed="rId3"/>
                <a:stretch>
                  <a:fillRect t="-23077" b="-4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D7FE4F-4A5F-90F5-3293-58587D5FE0B8}"/>
              </a:ext>
            </a:extLst>
          </p:cNvPr>
          <p:cNvCxnSpPr>
            <a:cxnSpLocks/>
          </p:cNvCxnSpPr>
          <p:nvPr/>
        </p:nvCxnSpPr>
        <p:spPr>
          <a:xfrm>
            <a:off x="1413164" y="4632960"/>
            <a:ext cx="651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E32C291-4499-D9D3-E2E8-93CB58A20491}"/>
              </a:ext>
            </a:extLst>
          </p:cNvPr>
          <p:cNvCxnSpPr>
            <a:cxnSpLocks/>
          </p:cNvCxnSpPr>
          <p:nvPr/>
        </p:nvCxnSpPr>
        <p:spPr>
          <a:xfrm>
            <a:off x="1413164" y="3947160"/>
            <a:ext cx="651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4FA902-D544-BF09-8408-4E8247F1A322}"/>
              </a:ext>
            </a:extLst>
          </p:cNvPr>
          <p:cNvCxnSpPr>
            <a:cxnSpLocks/>
          </p:cNvCxnSpPr>
          <p:nvPr/>
        </p:nvCxnSpPr>
        <p:spPr>
          <a:xfrm>
            <a:off x="1413164" y="3261360"/>
            <a:ext cx="651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0C729F4-F71F-40E5-4576-C992305360AA}"/>
              </a:ext>
            </a:extLst>
          </p:cNvPr>
          <p:cNvCxnSpPr>
            <a:cxnSpLocks/>
          </p:cNvCxnSpPr>
          <p:nvPr/>
        </p:nvCxnSpPr>
        <p:spPr>
          <a:xfrm>
            <a:off x="1413164" y="2583180"/>
            <a:ext cx="651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0E79F4B-2B22-469B-9CCD-E41BE70FA1AE}"/>
              </a:ext>
            </a:extLst>
          </p:cNvPr>
          <p:cNvSpPr/>
          <p:nvPr/>
        </p:nvSpPr>
        <p:spPr>
          <a:xfrm>
            <a:off x="1409700" y="1933575"/>
            <a:ext cx="6515100" cy="2895600"/>
          </a:xfrm>
          <a:custGeom>
            <a:avLst/>
            <a:gdLst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590675 w 6515100"/>
              <a:gd name="connsiteY4" fmla="*/ 2847975 h 2895600"/>
              <a:gd name="connsiteX5" fmla="*/ 2152650 w 6515100"/>
              <a:gd name="connsiteY5" fmla="*/ 2828925 h 2895600"/>
              <a:gd name="connsiteX6" fmla="*/ 2590800 w 6515100"/>
              <a:gd name="connsiteY6" fmla="*/ 278130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5787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15100" h="2895600">
                <a:moveTo>
                  <a:pt x="0" y="2895600"/>
                </a:moveTo>
                <a:lnTo>
                  <a:pt x="323850" y="2895600"/>
                </a:lnTo>
                <a:cubicBezTo>
                  <a:pt x="442912" y="2894013"/>
                  <a:pt x="581025" y="2889250"/>
                  <a:pt x="714375" y="2886075"/>
                </a:cubicBezTo>
                <a:cubicBezTo>
                  <a:pt x="847725" y="2882900"/>
                  <a:pt x="977900" y="2882900"/>
                  <a:pt x="1123950" y="2876550"/>
                </a:cubicBezTo>
                <a:cubicBezTo>
                  <a:pt x="1270000" y="2870200"/>
                  <a:pt x="1419225" y="2855912"/>
                  <a:pt x="1590675" y="2847975"/>
                </a:cubicBezTo>
                <a:cubicBezTo>
                  <a:pt x="1762125" y="2840037"/>
                  <a:pt x="1985963" y="2840037"/>
                  <a:pt x="2152650" y="2828925"/>
                </a:cubicBezTo>
                <a:cubicBezTo>
                  <a:pt x="2319337" y="2817813"/>
                  <a:pt x="2590800" y="2781300"/>
                  <a:pt x="2590800" y="2781300"/>
                </a:cubicBezTo>
                <a:lnTo>
                  <a:pt x="3000375" y="2733675"/>
                </a:lnTo>
                <a:cubicBezTo>
                  <a:pt x="3117850" y="2719388"/>
                  <a:pt x="3182938" y="2713037"/>
                  <a:pt x="3295650" y="2695575"/>
                </a:cubicBezTo>
                <a:cubicBezTo>
                  <a:pt x="3408363" y="2678112"/>
                  <a:pt x="3549650" y="2655887"/>
                  <a:pt x="3676650" y="2628900"/>
                </a:cubicBezTo>
                <a:cubicBezTo>
                  <a:pt x="3803650" y="2601912"/>
                  <a:pt x="3952875" y="2563812"/>
                  <a:pt x="4057650" y="2533650"/>
                </a:cubicBezTo>
                <a:cubicBezTo>
                  <a:pt x="4162425" y="2503488"/>
                  <a:pt x="4211638" y="2486025"/>
                  <a:pt x="4305300" y="2447925"/>
                </a:cubicBezTo>
                <a:cubicBezTo>
                  <a:pt x="4398962" y="2409825"/>
                  <a:pt x="4518025" y="2354262"/>
                  <a:pt x="4619625" y="2305050"/>
                </a:cubicBezTo>
                <a:cubicBezTo>
                  <a:pt x="4721225" y="2255838"/>
                  <a:pt x="4824413" y="2206625"/>
                  <a:pt x="4914900" y="2152650"/>
                </a:cubicBezTo>
                <a:cubicBezTo>
                  <a:pt x="5005387" y="2098675"/>
                  <a:pt x="5083175" y="2044700"/>
                  <a:pt x="5162550" y="1981200"/>
                </a:cubicBezTo>
                <a:cubicBezTo>
                  <a:pt x="5241925" y="1917700"/>
                  <a:pt x="5310188" y="1852612"/>
                  <a:pt x="5391150" y="1771650"/>
                </a:cubicBezTo>
                <a:cubicBezTo>
                  <a:pt x="5472112" y="1690688"/>
                  <a:pt x="5570538" y="1587500"/>
                  <a:pt x="5648325" y="1495425"/>
                </a:cubicBezTo>
                <a:cubicBezTo>
                  <a:pt x="5726112" y="1403350"/>
                  <a:pt x="5789613" y="1311275"/>
                  <a:pt x="5857875" y="1219200"/>
                </a:cubicBezTo>
                <a:cubicBezTo>
                  <a:pt x="5926137" y="1127125"/>
                  <a:pt x="5999163" y="1035050"/>
                  <a:pt x="6057900" y="942975"/>
                </a:cubicBezTo>
                <a:cubicBezTo>
                  <a:pt x="6116637" y="850900"/>
                  <a:pt x="6156325" y="765175"/>
                  <a:pt x="6210300" y="666750"/>
                </a:cubicBezTo>
                <a:cubicBezTo>
                  <a:pt x="6264275" y="568325"/>
                  <a:pt x="6330950" y="463550"/>
                  <a:pt x="6381750" y="352425"/>
                </a:cubicBezTo>
                <a:cubicBezTo>
                  <a:pt x="6432550" y="241300"/>
                  <a:pt x="6515100" y="0"/>
                  <a:pt x="6515100" y="0"/>
                </a:cubicBezTo>
                <a:lnTo>
                  <a:pt x="65151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AE485B-F0B3-1EF6-E119-051854D1F34B}"/>
              </a:ext>
            </a:extLst>
          </p:cNvPr>
          <p:cNvCxnSpPr>
            <a:cxnSpLocks/>
          </p:cNvCxnSpPr>
          <p:nvPr/>
        </p:nvCxnSpPr>
        <p:spPr>
          <a:xfrm>
            <a:off x="4688816" y="1923803"/>
            <a:ext cx="0" cy="33725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C37509-5377-08F5-996B-C38B3F8217D1}"/>
              </a:ext>
            </a:extLst>
          </p:cNvPr>
          <p:cNvCxnSpPr>
            <a:cxnSpLocks/>
          </p:cNvCxnSpPr>
          <p:nvPr/>
        </p:nvCxnSpPr>
        <p:spPr>
          <a:xfrm>
            <a:off x="1409700" y="4644863"/>
            <a:ext cx="65230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D953CA0-5670-70A6-7EEF-22F5AFA51C63}"/>
              </a:ext>
            </a:extLst>
          </p:cNvPr>
          <p:cNvSpPr/>
          <p:nvPr/>
        </p:nvSpPr>
        <p:spPr>
          <a:xfrm>
            <a:off x="1009403" y="1923803"/>
            <a:ext cx="403762" cy="3372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15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-5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ED93388-69B2-A557-0522-3145D5F4605E}"/>
                  </a:ext>
                </a:extLst>
              </p:cNvPr>
              <p:cNvSpPr/>
              <p:nvPr/>
            </p:nvSpPr>
            <p:spPr>
              <a:xfrm>
                <a:off x="605641" y="1923803"/>
                <a:ext cx="403762" cy="3372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Minimum </a:t>
                </a:r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required </a:t>
                </a:r>
                <a14:m>
                  <m:oMath xmlns:m="http://schemas.openxmlformats.org/officeDocument/2006/math">
                    <m:r>
                      <a:rPr lang="en-US" altLang="ko-KR" sz="15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𝐸</m:t>
                    </m:r>
                    <m:r>
                      <a:rPr lang="en-US" altLang="ko-KR" sz="12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𝑏</m:t>
                    </m:r>
                    <m:r>
                      <a:rPr lang="en-US" altLang="ko-KR" sz="15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/</m:t>
                    </m:r>
                    <m:r>
                      <a:rPr lang="en-US" altLang="ko-KR" sz="15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𝑁𝑜</m:t>
                    </m:r>
                    <m:r>
                      <a:rPr lang="en-US" altLang="ko-KR" sz="15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 </m:t>
                    </m:r>
                  </m:oMath>
                </a14:m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[d</a:t>
                </a:r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B]</a:t>
                </a:r>
                <a:endParaRPr lang="ko-KR" altLang="en-US" sz="1500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ED93388-69B2-A557-0522-3145D5F46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1" y="1923803"/>
                <a:ext cx="403762" cy="3372593"/>
              </a:xfrm>
              <a:prstGeom prst="rect">
                <a:avLst/>
              </a:prstGeom>
              <a:blipFill>
                <a:blip r:embed="rId2"/>
                <a:stretch>
                  <a:fillRect r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DC92BAB6-F986-83D9-611C-A522B2ED6380}"/>
              </a:ext>
            </a:extLst>
          </p:cNvPr>
          <p:cNvSpPr/>
          <p:nvPr/>
        </p:nvSpPr>
        <p:spPr>
          <a:xfrm>
            <a:off x="1229888" y="5296396"/>
            <a:ext cx="6911439" cy="54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F5B2FF-8F8B-0DE3-A634-59739F50A97F}"/>
              </a:ext>
            </a:extLst>
          </p:cNvPr>
          <p:cNvSpPr/>
          <p:nvPr/>
        </p:nvSpPr>
        <p:spPr>
          <a:xfrm>
            <a:off x="1217221" y="5296395"/>
            <a:ext cx="6911438" cy="546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0.1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A1C76C-E78D-5CD7-AA3F-D9256ADD1B7B}"/>
              </a:ext>
            </a:extLst>
          </p:cNvPr>
          <p:cNvSpPr/>
          <p:nvPr/>
        </p:nvSpPr>
        <p:spPr>
          <a:xfrm>
            <a:off x="1208314" y="5296394"/>
            <a:ext cx="6911439" cy="54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3C4258-9B4F-AB82-29CF-BB5B0B8E8455}"/>
                  </a:ext>
                </a:extLst>
              </p:cNvPr>
              <p:cNvSpPr/>
              <p:nvPr/>
            </p:nvSpPr>
            <p:spPr>
              <a:xfrm>
                <a:off x="1217221" y="5750130"/>
                <a:ext cx="6911439" cy="237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Bandwidth utilization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500">
                        <a:solidFill>
                          <a:schemeClr val="bg1">
                            <a:lumMod val="50000"/>
                          </a:schemeClr>
                        </a:solidFill>
                        <a:latin typeface="휴먼아미체" panose="02030504000101010101" pitchFamily="18" charset="-127"/>
                        <a:ea typeface="휴먼아미체" panose="02030504000101010101" pitchFamily="18" charset="-127"/>
                        <a:cs typeface="Open Sans SemiBold" panose="020B0706030804020204" pitchFamily="34" charset="0"/>
                      </a:rPr>
                      <m:t>γ</m:t>
                    </m:r>
                  </m:oMath>
                </a14:m>
                <a:endParaRPr lang="ko-KR" altLang="en-US" sz="1500" dirty="0">
                  <a:solidFill>
                    <a:schemeClr val="bg1">
                      <a:lumMod val="50000"/>
                    </a:schemeClr>
                  </a:solidFill>
                  <a:latin typeface="휴먼아미체" panose="02030504000101010101" pitchFamily="18" charset="-127"/>
                  <a:ea typeface="휴먼아미체" panose="02030504000101010101" pitchFamily="18" charset="-127"/>
                  <a:cs typeface="Open Sans SemiBold" panose="020B0706030804020204" pitchFamily="34" charset="0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3C4258-9B4F-AB82-29CF-BB5B0B8E8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21" y="5750130"/>
                <a:ext cx="6911439" cy="237505"/>
              </a:xfrm>
              <a:prstGeom prst="rect">
                <a:avLst/>
              </a:prstGeom>
              <a:blipFill>
                <a:blip r:embed="rId3"/>
                <a:stretch>
                  <a:fillRect t="-20513" b="-48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4E298D8-CC99-B539-3D76-46E559D5B3BE}"/>
              </a:ext>
            </a:extLst>
          </p:cNvPr>
          <p:cNvSpPr/>
          <p:nvPr/>
        </p:nvSpPr>
        <p:spPr>
          <a:xfrm>
            <a:off x="1409700" y="1933575"/>
            <a:ext cx="6515100" cy="2895600"/>
          </a:xfrm>
          <a:custGeom>
            <a:avLst/>
            <a:gdLst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590675 w 6515100"/>
              <a:gd name="connsiteY4" fmla="*/ 2847975 h 2895600"/>
              <a:gd name="connsiteX5" fmla="*/ 2152650 w 6515100"/>
              <a:gd name="connsiteY5" fmla="*/ 2828925 h 2895600"/>
              <a:gd name="connsiteX6" fmla="*/ 2590800 w 6515100"/>
              <a:gd name="connsiteY6" fmla="*/ 278130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5787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130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5787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130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30200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30200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30200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30200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7500 w 6515100"/>
              <a:gd name="connsiteY15" fmla="*/ 177800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15100" h="2895600">
                <a:moveTo>
                  <a:pt x="0" y="2895600"/>
                </a:moveTo>
                <a:lnTo>
                  <a:pt x="323850" y="2895600"/>
                </a:lnTo>
                <a:cubicBezTo>
                  <a:pt x="442912" y="2894013"/>
                  <a:pt x="581025" y="2889250"/>
                  <a:pt x="714375" y="2886075"/>
                </a:cubicBezTo>
                <a:lnTo>
                  <a:pt x="1123950" y="2876550"/>
                </a:lnTo>
                <a:lnTo>
                  <a:pt x="1603375" y="2860675"/>
                </a:lnTo>
                <a:cubicBezTo>
                  <a:pt x="1774825" y="2852737"/>
                  <a:pt x="1988079" y="2841096"/>
                  <a:pt x="2152650" y="2828925"/>
                </a:cubicBezTo>
                <a:cubicBezTo>
                  <a:pt x="2317221" y="2816754"/>
                  <a:pt x="2590800" y="2787650"/>
                  <a:pt x="2590800" y="2787650"/>
                </a:cubicBezTo>
                <a:lnTo>
                  <a:pt x="3000375" y="2740025"/>
                </a:lnTo>
                <a:cubicBezTo>
                  <a:pt x="3117850" y="2725738"/>
                  <a:pt x="3189287" y="2714096"/>
                  <a:pt x="3302000" y="2695575"/>
                </a:cubicBezTo>
                <a:cubicBezTo>
                  <a:pt x="3414713" y="2677054"/>
                  <a:pt x="3550708" y="2655887"/>
                  <a:pt x="3676650" y="2628900"/>
                </a:cubicBezTo>
                <a:cubicBezTo>
                  <a:pt x="3802592" y="2601913"/>
                  <a:pt x="3952875" y="2563812"/>
                  <a:pt x="4057650" y="2533650"/>
                </a:cubicBezTo>
                <a:cubicBezTo>
                  <a:pt x="4162425" y="2503488"/>
                  <a:pt x="4211638" y="2486025"/>
                  <a:pt x="4305300" y="2447925"/>
                </a:cubicBezTo>
                <a:cubicBezTo>
                  <a:pt x="4398962" y="2409825"/>
                  <a:pt x="4518025" y="2354262"/>
                  <a:pt x="4619625" y="2305050"/>
                </a:cubicBezTo>
                <a:cubicBezTo>
                  <a:pt x="4721225" y="2255838"/>
                  <a:pt x="4824413" y="2206625"/>
                  <a:pt x="4914900" y="2152650"/>
                </a:cubicBezTo>
                <a:cubicBezTo>
                  <a:pt x="5005387" y="2098675"/>
                  <a:pt x="5082117" y="2043642"/>
                  <a:pt x="5162550" y="1981200"/>
                </a:cubicBezTo>
                <a:cubicBezTo>
                  <a:pt x="5242983" y="1918758"/>
                  <a:pt x="5316538" y="1858962"/>
                  <a:pt x="5397500" y="1778000"/>
                </a:cubicBezTo>
                <a:cubicBezTo>
                  <a:pt x="5478462" y="1697038"/>
                  <a:pt x="5570538" y="1588558"/>
                  <a:pt x="5648325" y="1495425"/>
                </a:cubicBezTo>
                <a:cubicBezTo>
                  <a:pt x="5726113" y="1402292"/>
                  <a:pt x="5795963" y="1311275"/>
                  <a:pt x="5864225" y="1219200"/>
                </a:cubicBezTo>
                <a:cubicBezTo>
                  <a:pt x="5932487" y="1127125"/>
                  <a:pt x="6000221" y="1035050"/>
                  <a:pt x="6057900" y="942975"/>
                </a:cubicBezTo>
                <a:cubicBezTo>
                  <a:pt x="6115579" y="850900"/>
                  <a:pt x="6156325" y="765175"/>
                  <a:pt x="6210300" y="666750"/>
                </a:cubicBezTo>
                <a:cubicBezTo>
                  <a:pt x="6264275" y="568325"/>
                  <a:pt x="6330950" y="463550"/>
                  <a:pt x="6381750" y="352425"/>
                </a:cubicBezTo>
                <a:cubicBezTo>
                  <a:pt x="6432550" y="241300"/>
                  <a:pt x="6515100" y="0"/>
                  <a:pt x="6515100" y="0"/>
                </a:cubicBezTo>
                <a:lnTo>
                  <a:pt x="6515100" y="0"/>
                </a:ln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97B10B-D42D-CB25-6D27-FEFF1EAD1ADD}"/>
              </a:ext>
            </a:extLst>
          </p:cNvPr>
          <p:cNvCxnSpPr>
            <a:cxnSpLocks/>
          </p:cNvCxnSpPr>
          <p:nvPr/>
        </p:nvCxnSpPr>
        <p:spPr>
          <a:xfrm>
            <a:off x="4682466" y="1923803"/>
            <a:ext cx="0" cy="337259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0F49A4-BA69-48CB-DA83-8CA4A6D2B18C}"/>
              </a:ext>
            </a:extLst>
          </p:cNvPr>
          <p:cNvCxnSpPr>
            <a:cxnSpLocks/>
          </p:cNvCxnSpPr>
          <p:nvPr/>
        </p:nvCxnSpPr>
        <p:spPr>
          <a:xfrm>
            <a:off x="1409700" y="4638513"/>
            <a:ext cx="6523017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9245F-1988-AF70-D9CE-126E407EAB8F}"/>
              </a:ext>
            </a:extLst>
          </p:cNvPr>
          <p:cNvSpPr/>
          <p:nvPr/>
        </p:nvSpPr>
        <p:spPr>
          <a:xfrm>
            <a:off x="1413164" y="1923803"/>
            <a:ext cx="6519553" cy="33725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822CC3-CFBA-E1F1-E424-086B1481F4CE}"/>
              </a:ext>
            </a:extLst>
          </p:cNvPr>
          <p:cNvSpPr/>
          <p:nvPr/>
        </p:nvSpPr>
        <p:spPr>
          <a:xfrm>
            <a:off x="1409698" y="1923802"/>
            <a:ext cx="3264849" cy="1365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Power-limited</a:t>
            </a:r>
          </a:p>
          <a:p>
            <a:pPr algn="ctr"/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region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0BCFC2-6CD3-0B2A-604F-8FA73C0B09AC}"/>
              </a:ext>
            </a:extLst>
          </p:cNvPr>
          <p:cNvSpPr/>
          <p:nvPr/>
        </p:nvSpPr>
        <p:spPr>
          <a:xfrm>
            <a:off x="4682466" y="1933573"/>
            <a:ext cx="3264849" cy="1365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Bandwidth-limited</a:t>
            </a:r>
          </a:p>
          <a:p>
            <a:pPr algn="ctr"/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region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1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A4D12E0-3E95-9D49-D01F-EE7CB5D78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997216"/>
              </p:ext>
            </p:extLst>
          </p:nvPr>
        </p:nvGraphicFramePr>
        <p:xfrm>
          <a:off x="217170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877813E4-CFDC-4E8B-7060-3385B9846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745303"/>
              </p:ext>
            </p:extLst>
          </p:nvPr>
        </p:nvGraphicFramePr>
        <p:xfrm>
          <a:off x="2581275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D2326C-8F1A-AAF6-50E3-3CDFB4EC0C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492803"/>
              </p:ext>
            </p:extLst>
          </p:nvPr>
        </p:nvGraphicFramePr>
        <p:xfrm>
          <a:off x="2990850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5BB2C71D-BF07-2B29-477A-C5297A2EA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965335"/>
              </p:ext>
            </p:extLst>
          </p:nvPr>
        </p:nvGraphicFramePr>
        <p:xfrm>
          <a:off x="3400425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20E4214B-8440-96E9-9061-FDF995B0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490664"/>
              </p:ext>
            </p:extLst>
          </p:nvPr>
        </p:nvGraphicFramePr>
        <p:xfrm>
          <a:off x="3810000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3BE403AE-9632-2545-B129-3ECA68EDF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456022"/>
              </p:ext>
            </p:extLst>
          </p:nvPr>
        </p:nvGraphicFramePr>
        <p:xfrm>
          <a:off x="4219575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C7F677FE-F007-1FDE-D623-5769F37D4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453786"/>
              </p:ext>
            </p:extLst>
          </p:nvPr>
        </p:nvGraphicFramePr>
        <p:xfrm>
          <a:off x="4629150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3F8EA01F-3E11-2433-0A5C-B8A62D757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548223"/>
              </p:ext>
            </p:extLst>
          </p:nvPr>
        </p:nvGraphicFramePr>
        <p:xfrm>
          <a:off x="5038725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BF1496B8-3774-FF30-7783-C8434E4B3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632540"/>
              </p:ext>
            </p:extLst>
          </p:nvPr>
        </p:nvGraphicFramePr>
        <p:xfrm>
          <a:off x="54483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A00AAF-5ADF-9CA3-7730-ACA06EC1EE33}"/>
              </a:ext>
            </a:extLst>
          </p:cNvPr>
          <p:cNvCxnSpPr>
            <a:cxnSpLocks/>
          </p:cNvCxnSpPr>
          <p:nvPr/>
        </p:nvCxnSpPr>
        <p:spPr>
          <a:xfrm>
            <a:off x="3236298" y="3429000"/>
            <a:ext cx="55465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ACF7E5C-C70C-09D9-D47C-3845CA36DDE3}"/>
              </a:ext>
            </a:extLst>
          </p:cNvPr>
          <p:cNvCxnSpPr>
            <a:cxnSpLocks/>
          </p:cNvCxnSpPr>
          <p:nvPr/>
        </p:nvCxnSpPr>
        <p:spPr>
          <a:xfrm>
            <a:off x="8382000" y="3432324"/>
            <a:ext cx="55465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649CB39-0FA3-2EAB-5ECF-8C9C2ACF7B53}"/>
              </a:ext>
            </a:extLst>
          </p:cNvPr>
          <p:cNvCxnSpPr>
            <a:cxnSpLocks/>
          </p:cNvCxnSpPr>
          <p:nvPr/>
        </p:nvCxnSpPr>
        <p:spPr>
          <a:xfrm flipV="1">
            <a:off x="5686425" y="2409825"/>
            <a:ext cx="0" cy="20222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8F364A-FC16-F825-4F67-042BD3F262B8}"/>
              </a:ext>
            </a:extLst>
          </p:cNvPr>
          <p:cNvCxnSpPr>
            <a:cxnSpLocks/>
          </p:cNvCxnSpPr>
          <p:nvPr/>
        </p:nvCxnSpPr>
        <p:spPr>
          <a:xfrm flipV="1">
            <a:off x="6095999" y="2409825"/>
            <a:ext cx="1" cy="20222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D6E3006-AB71-DC89-99CD-4576377BCD91}"/>
              </a:ext>
            </a:extLst>
          </p:cNvPr>
          <p:cNvCxnSpPr>
            <a:cxnSpLocks/>
          </p:cNvCxnSpPr>
          <p:nvPr/>
        </p:nvCxnSpPr>
        <p:spPr>
          <a:xfrm>
            <a:off x="5686425" y="2412206"/>
            <a:ext cx="4095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0F482EA-3C94-75D8-8357-7EEC4F0D2643}"/>
                  </a:ext>
                </a:extLst>
              </p:cNvPr>
              <p:cNvSpPr/>
              <p:nvPr/>
            </p:nvSpPr>
            <p:spPr>
              <a:xfrm>
                <a:off x="4604347" y="2123195"/>
                <a:ext cx="2573729" cy="237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휴먼아미체" panose="02030504000101010101" pitchFamily="18" charset="-127"/>
                          <a:cs typeface="Open Sans SemiBold" panose="020B0706030804020204" pitchFamily="34" charset="0"/>
                        </a:rPr>
                        <m:t>∆</m:t>
                      </m:r>
                      <m:r>
                        <a:rPr lang="en-US" altLang="ko-KR" sz="15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휴먼아미체" panose="02030504000101010101" pitchFamily="18" charset="-127"/>
                          <a:cs typeface="Open Sans SemiBold" panose="020B0706030804020204" pitchFamily="34" charset="0"/>
                        </a:rPr>
                        <m:t>𝑓</m:t>
                      </m:r>
                      <m:r>
                        <a:rPr lang="en-US" altLang="ko-KR" sz="15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휴먼아미체" panose="02030504000101010101" pitchFamily="18" charset="-127"/>
                          <a:cs typeface="Open Sans SemiBold" panose="020B0706030804020204" pitchFamily="34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sz="15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휴먼아미체" panose="02030504000101010101" pitchFamily="18" charset="-127"/>
                              <a:cs typeface="Open Sans SemiBold" panose="020B0706030804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휴먼아미체" panose="02030504000101010101" pitchFamily="18" charset="-127"/>
                              <a:cs typeface="Open Sans SemiBold" panose="020B0706030804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5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휴먼아미체" panose="02030504000101010101" pitchFamily="18" charset="-127"/>
                                  <a:cs typeface="Open Sans SemiBold" panose="020B07060308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휴먼아미체" panose="02030504000101010101" pitchFamily="18" charset="-127"/>
                                  <a:cs typeface="Open Sans SemiBold" panose="020B0706030804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휴먼아미체" panose="02030504000101010101" pitchFamily="18" charset="-127"/>
                                  <a:cs typeface="Open Sans SemiBold" panose="020B0706030804020204" pitchFamily="34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500" i="1" dirty="0">
                  <a:solidFill>
                    <a:schemeClr val="bg1">
                      <a:lumMod val="50000"/>
                    </a:schemeClr>
                  </a:solidFill>
                  <a:latin typeface="휴먼아미체" panose="02030504000101010101" pitchFamily="18" charset="-127"/>
                  <a:ea typeface="휴먼아미체" panose="02030504000101010101" pitchFamily="18" charset="-127"/>
                  <a:cs typeface="Open Sans SemiBold" panose="020B0706030804020204" pitchFamily="34" charset="0"/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0F482EA-3C94-75D8-8357-7EEC4F0D2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47" y="2123195"/>
                <a:ext cx="2573729" cy="237505"/>
              </a:xfrm>
              <a:prstGeom prst="rect">
                <a:avLst/>
              </a:prstGeom>
              <a:blipFill>
                <a:blip r:embed="rId11"/>
                <a:stretch>
                  <a:fillRect t="-158974" b="-24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88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FE722D-20CE-F04B-F355-21A2BA0BC95F}"/>
              </a:ext>
            </a:extLst>
          </p:cNvPr>
          <p:cNvGrpSpPr/>
          <p:nvPr/>
        </p:nvGrpSpPr>
        <p:grpSpPr>
          <a:xfrm>
            <a:off x="6941173" y="2026079"/>
            <a:ext cx="3090578" cy="2805842"/>
            <a:chOff x="888999" y="1236131"/>
            <a:chExt cx="4411133" cy="400473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3137C9-987B-B2F3-A46C-533872E224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0332" y="3056464"/>
              <a:ext cx="1998135" cy="491068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0DAD997-0796-8979-A51A-DDD01E191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131" y="1856312"/>
              <a:ext cx="1735669" cy="120015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BC9C737-B931-924E-72CB-229EC654E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1473197"/>
              <a:ext cx="1117597" cy="1583267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4642BD7-863D-296D-02D7-B475AD8933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6397" y="1481666"/>
              <a:ext cx="846668" cy="206586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A7F082-9073-63E3-E756-9A4D145D8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30" y="4885264"/>
              <a:ext cx="1845735" cy="1185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9B24290-A02A-093D-315F-A498B06F1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865" y="3547532"/>
              <a:ext cx="584200" cy="133773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4DFFCB-050C-70CF-6579-8F2EE36A919A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65" y="3776133"/>
              <a:ext cx="1524002" cy="1227665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10ADEE-ED4F-6331-D1B0-C8E53D94C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1598" y="3056464"/>
              <a:ext cx="448734" cy="19473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37D8427-48BB-9BAF-9171-BF19A6385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65" y="1888063"/>
              <a:ext cx="228598" cy="189653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D029ED2-3F2D-62CC-532D-F1C7F7A70787}"/>
                </a:ext>
              </a:extLst>
            </p:cNvPr>
            <p:cNvSpPr/>
            <p:nvPr/>
          </p:nvSpPr>
          <p:spPr>
            <a:xfrm>
              <a:off x="1117597" y="165099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A4CE27F-4F92-BBE0-9DB6-A3C0B0004EF5}"/>
                </a:ext>
              </a:extLst>
            </p:cNvPr>
            <p:cNvSpPr/>
            <p:nvPr/>
          </p:nvSpPr>
          <p:spPr>
            <a:xfrm>
              <a:off x="2853266" y="28193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90A075-8CEC-C924-BA02-960AA8F8FDD8}"/>
                </a:ext>
              </a:extLst>
            </p:cNvPr>
            <p:cNvSpPr/>
            <p:nvPr/>
          </p:nvSpPr>
          <p:spPr>
            <a:xfrm>
              <a:off x="888999" y="353906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BDC8B9F-7A1A-D0EC-4F38-F74912E3A46C}"/>
                </a:ext>
              </a:extLst>
            </p:cNvPr>
            <p:cNvSpPr/>
            <p:nvPr/>
          </p:nvSpPr>
          <p:spPr>
            <a:xfrm>
              <a:off x="2404532" y="4766732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67B1F3-1D56-A2C1-7811-12E2E4E54756}"/>
                </a:ext>
              </a:extLst>
            </p:cNvPr>
            <p:cNvSpPr/>
            <p:nvPr/>
          </p:nvSpPr>
          <p:spPr>
            <a:xfrm>
              <a:off x="4825999" y="3310466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A7687D5-8770-DF78-99D9-8521A2215243}"/>
                </a:ext>
              </a:extLst>
            </p:cNvPr>
            <p:cNvSpPr/>
            <p:nvPr/>
          </p:nvSpPr>
          <p:spPr>
            <a:xfrm>
              <a:off x="3979331" y="1236131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B49816-2861-C356-DD39-7098A76B097A}"/>
                </a:ext>
              </a:extLst>
            </p:cNvPr>
            <p:cNvSpPr/>
            <p:nvPr/>
          </p:nvSpPr>
          <p:spPr>
            <a:xfrm>
              <a:off x="4241799" y="46481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5460437" y="0"/>
            <a:ext cx="673156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1681400" y="2798101"/>
            <a:ext cx="9646129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Reinforcement</a:t>
            </a:r>
          </a:p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72466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C67EF50-98EC-EE71-EC0D-4AFEF09CBF7F}"/>
              </a:ext>
            </a:extLst>
          </p:cNvPr>
          <p:cNvCxnSpPr>
            <a:cxnSpLocks/>
          </p:cNvCxnSpPr>
          <p:nvPr/>
        </p:nvCxnSpPr>
        <p:spPr>
          <a:xfrm flipH="1" flipV="1">
            <a:off x="8610599" y="2937931"/>
            <a:ext cx="1998135" cy="49106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483E7F-7755-39E7-18D9-83F42361A906}"/>
              </a:ext>
            </a:extLst>
          </p:cNvPr>
          <p:cNvCxnSpPr>
            <a:cxnSpLocks/>
          </p:cNvCxnSpPr>
          <p:nvPr/>
        </p:nvCxnSpPr>
        <p:spPr>
          <a:xfrm flipH="1" flipV="1">
            <a:off x="6883398" y="1737779"/>
            <a:ext cx="1735669" cy="120015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19A577-C547-7790-2848-1968960F960E}"/>
              </a:ext>
            </a:extLst>
          </p:cNvPr>
          <p:cNvCxnSpPr>
            <a:cxnSpLocks/>
          </p:cNvCxnSpPr>
          <p:nvPr/>
        </p:nvCxnSpPr>
        <p:spPr>
          <a:xfrm flipV="1">
            <a:off x="8619067" y="1354664"/>
            <a:ext cx="1117597" cy="158326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64B17A-88B0-0D7A-489E-CD1C07C4D0B9}"/>
              </a:ext>
            </a:extLst>
          </p:cNvPr>
          <p:cNvCxnSpPr>
            <a:cxnSpLocks/>
          </p:cNvCxnSpPr>
          <p:nvPr/>
        </p:nvCxnSpPr>
        <p:spPr>
          <a:xfrm flipH="1" flipV="1">
            <a:off x="9736664" y="1363133"/>
            <a:ext cx="846668" cy="2065866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B72D9BE-93F2-9CB0-53EB-F308657FE1DD}"/>
              </a:ext>
            </a:extLst>
          </p:cNvPr>
          <p:cNvCxnSpPr>
            <a:cxnSpLocks/>
          </p:cNvCxnSpPr>
          <p:nvPr/>
        </p:nvCxnSpPr>
        <p:spPr>
          <a:xfrm flipV="1">
            <a:off x="8153397" y="4766731"/>
            <a:ext cx="1845735" cy="118534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D2AABE-7300-DF60-2533-ABA7933A3234}"/>
              </a:ext>
            </a:extLst>
          </p:cNvPr>
          <p:cNvCxnSpPr>
            <a:cxnSpLocks/>
          </p:cNvCxnSpPr>
          <p:nvPr/>
        </p:nvCxnSpPr>
        <p:spPr>
          <a:xfrm flipV="1">
            <a:off x="9999132" y="3428999"/>
            <a:ext cx="584200" cy="133773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0664F2-AB67-C7FE-5281-EFEB5D5D6459}"/>
              </a:ext>
            </a:extLst>
          </p:cNvPr>
          <p:cNvCxnSpPr>
            <a:cxnSpLocks/>
          </p:cNvCxnSpPr>
          <p:nvPr/>
        </p:nvCxnSpPr>
        <p:spPr>
          <a:xfrm>
            <a:off x="6646332" y="3657600"/>
            <a:ext cx="1524002" cy="122766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1F599F1-52AC-BEF0-129C-125CEEF8B21B}"/>
              </a:ext>
            </a:extLst>
          </p:cNvPr>
          <p:cNvCxnSpPr>
            <a:cxnSpLocks/>
          </p:cNvCxnSpPr>
          <p:nvPr/>
        </p:nvCxnSpPr>
        <p:spPr>
          <a:xfrm flipH="1">
            <a:off x="8161865" y="2937931"/>
            <a:ext cx="448734" cy="1947334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A74FF8-F05F-530D-0058-8A72BD509DDB}"/>
              </a:ext>
            </a:extLst>
          </p:cNvPr>
          <p:cNvCxnSpPr>
            <a:cxnSpLocks/>
          </p:cNvCxnSpPr>
          <p:nvPr/>
        </p:nvCxnSpPr>
        <p:spPr>
          <a:xfrm flipH="1">
            <a:off x="6646332" y="1769530"/>
            <a:ext cx="228598" cy="1896536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FB11838D-0F00-FC88-9300-16B90E80A1C8}"/>
              </a:ext>
            </a:extLst>
          </p:cNvPr>
          <p:cNvSpPr/>
          <p:nvPr/>
        </p:nvSpPr>
        <p:spPr>
          <a:xfrm>
            <a:off x="6637864" y="1532464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117387-FFA4-C695-BA03-143B57B680C0}"/>
              </a:ext>
            </a:extLst>
          </p:cNvPr>
          <p:cNvSpPr/>
          <p:nvPr/>
        </p:nvSpPr>
        <p:spPr>
          <a:xfrm>
            <a:off x="8373533" y="2700865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3A1771-A017-2327-35A0-9AB0487B313B}"/>
              </a:ext>
            </a:extLst>
          </p:cNvPr>
          <p:cNvSpPr/>
          <p:nvPr/>
        </p:nvSpPr>
        <p:spPr>
          <a:xfrm>
            <a:off x="6409266" y="3420534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9ED884-2E8B-8873-C8FE-A941A479BBE7}"/>
              </a:ext>
            </a:extLst>
          </p:cNvPr>
          <p:cNvSpPr/>
          <p:nvPr/>
        </p:nvSpPr>
        <p:spPr>
          <a:xfrm>
            <a:off x="7924799" y="4648199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C53A65-2270-CAF4-E5BD-06A12A33B8E0}"/>
              </a:ext>
            </a:extLst>
          </p:cNvPr>
          <p:cNvSpPr/>
          <p:nvPr/>
        </p:nvSpPr>
        <p:spPr>
          <a:xfrm>
            <a:off x="10346266" y="3191933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8D01AC-1110-5CCA-A912-850D19E75581}"/>
              </a:ext>
            </a:extLst>
          </p:cNvPr>
          <p:cNvSpPr/>
          <p:nvPr/>
        </p:nvSpPr>
        <p:spPr>
          <a:xfrm>
            <a:off x="9499598" y="1117598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BB89AB-8124-134A-F332-925E71303FFC}"/>
              </a:ext>
            </a:extLst>
          </p:cNvPr>
          <p:cNvSpPr/>
          <p:nvPr/>
        </p:nvSpPr>
        <p:spPr>
          <a:xfrm>
            <a:off x="9762066" y="4529665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A22F22B-DB4C-159D-B5ED-4CC30ED16132}"/>
              </a:ext>
            </a:extLst>
          </p:cNvPr>
          <p:cNvGrpSpPr/>
          <p:nvPr/>
        </p:nvGrpSpPr>
        <p:grpSpPr>
          <a:xfrm>
            <a:off x="888999" y="1236131"/>
            <a:ext cx="4411133" cy="4004734"/>
            <a:chOff x="888999" y="1236131"/>
            <a:chExt cx="4411133" cy="400473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064B2CA-70BD-F253-EE1C-B3D6B0751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0332" y="3056464"/>
              <a:ext cx="1998135" cy="491068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CB6A242-F9CB-80AD-C4B0-09AEEDF49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131" y="1856312"/>
              <a:ext cx="1735669" cy="120015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B030EDC-10FA-F35B-57FD-BCFCEEDC3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1473197"/>
              <a:ext cx="1117597" cy="1583267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C450F7D-E798-2E64-713F-B3BF6A91EE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6397" y="1481666"/>
              <a:ext cx="846668" cy="206586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6E09256-8A5D-1F35-0200-850E39DBA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30" y="4885264"/>
              <a:ext cx="1845735" cy="1185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5EA7A3B-AFC2-CD6E-69EC-6FB67F275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865" y="3547532"/>
              <a:ext cx="584200" cy="133773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DF29ADD-3C56-76D7-3C3B-FC781B24D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65" y="3776133"/>
              <a:ext cx="1524002" cy="1227665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9F2F8B3-A9A9-320A-3B63-F625AAFAB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1598" y="3056464"/>
              <a:ext cx="448734" cy="19473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32193D6-1087-9047-E202-05FF356BB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65" y="1888063"/>
              <a:ext cx="228598" cy="189653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C2A74D3-1115-3880-9165-80AE5C40BDFD}"/>
                </a:ext>
              </a:extLst>
            </p:cNvPr>
            <p:cNvSpPr/>
            <p:nvPr/>
          </p:nvSpPr>
          <p:spPr>
            <a:xfrm>
              <a:off x="1117597" y="165099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CEAA2F7-5A65-9DDD-1E1A-18EB2AEBC383}"/>
                </a:ext>
              </a:extLst>
            </p:cNvPr>
            <p:cNvSpPr/>
            <p:nvPr/>
          </p:nvSpPr>
          <p:spPr>
            <a:xfrm>
              <a:off x="2853266" y="28193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0F839A4-0F0F-EB51-7F9F-7FD10F560BC3}"/>
                </a:ext>
              </a:extLst>
            </p:cNvPr>
            <p:cNvSpPr/>
            <p:nvPr/>
          </p:nvSpPr>
          <p:spPr>
            <a:xfrm>
              <a:off x="888999" y="353906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08E33C0-A31A-5AAD-1C17-94B05B64798D}"/>
                </a:ext>
              </a:extLst>
            </p:cNvPr>
            <p:cNvSpPr/>
            <p:nvPr/>
          </p:nvSpPr>
          <p:spPr>
            <a:xfrm>
              <a:off x="2404532" y="4766732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AB004DE-4674-BD96-1A17-04665AFC3B96}"/>
                </a:ext>
              </a:extLst>
            </p:cNvPr>
            <p:cNvSpPr/>
            <p:nvPr/>
          </p:nvSpPr>
          <p:spPr>
            <a:xfrm>
              <a:off x="4825999" y="3310466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ECD621F-5022-E2EB-0CDC-A115BB6C0579}"/>
                </a:ext>
              </a:extLst>
            </p:cNvPr>
            <p:cNvSpPr/>
            <p:nvPr/>
          </p:nvSpPr>
          <p:spPr>
            <a:xfrm>
              <a:off x="3979331" y="1236131"/>
              <a:ext cx="474133" cy="474133"/>
            </a:xfrm>
            <a:prstGeom prst="ellipse">
              <a:avLst/>
            </a:prstGeom>
            <a:solidFill>
              <a:srgbClr val="F4B183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00F1D03-3129-E419-E1DF-9ED7727E4204}"/>
                </a:ext>
              </a:extLst>
            </p:cNvPr>
            <p:cNvSpPr/>
            <p:nvPr/>
          </p:nvSpPr>
          <p:spPr>
            <a:xfrm>
              <a:off x="4241799" y="46481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TextBox 10">
            <a:extLst>
              <a:ext uri="{FF2B5EF4-FFF2-40B4-BE49-F238E27FC236}">
                <a16:creationId xmlns:a16="http://schemas.microsoft.com/office/drawing/2014/main" id="{90C0E53C-FAE0-D32C-9519-0D7A6B95BA2E}"/>
              </a:ext>
            </a:extLst>
          </p:cNvPr>
          <p:cNvSpPr txBox="1"/>
          <p:nvPr/>
        </p:nvSpPr>
        <p:spPr>
          <a:xfrm>
            <a:off x="649224" y="5751040"/>
            <a:ext cx="6150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based stack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itchFamily="2" charset="0"/>
              <a:ea typeface="HY견고딕" panose="02030600000101010101" pitchFamily="18" charset="-127"/>
              <a:cs typeface="Open San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1D4E78-93C3-B3FF-1899-ECDFD409E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109"/>
          <a:stretch/>
        </p:blipFill>
        <p:spPr>
          <a:xfrm>
            <a:off x="3572933" y="0"/>
            <a:ext cx="861906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3572933" y="0"/>
            <a:ext cx="861906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6203" y="1905506"/>
            <a:ext cx="9646129" cy="2554545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Mobile</a:t>
            </a:r>
          </a:p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2084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66119D-ACFE-D96F-A15E-E1FE68FB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8921" y="0"/>
            <a:ext cx="1027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2655EB0-0C7A-6C78-8BA1-E280241E61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132987">
            <a:off x="5678137" y="2420458"/>
            <a:ext cx="4116814" cy="4116814"/>
          </a:xfrm>
          <a:prstGeom prst="rect">
            <a:avLst/>
          </a:prstGeom>
        </p:spPr>
      </p:pic>
      <p:sp>
        <p:nvSpPr>
          <p:cNvPr id="17" name="원호 16">
            <a:extLst>
              <a:ext uri="{FF2B5EF4-FFF2-40B4-BE49-F238E27FC236}">
                <a16:creationId xmlns:a16="http://schemas.microsoft.com/office/drawing/2014/main" id="{7EEB30EF-9D7D-76DE-DE18-637C4ACE7345}"/>
              </a:ext>
            </a:extLst>
          </p:cNvPr>
          <p:cNvSpPr/>
          <p:nvPr/>
        </p:nvSpPr>
        <p:spPr>
          <a:xfrm>
            <a:off x="7834206" y="2700866"/>
            <a:ext cx="1659466" cy="1659466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FD7C2058-21F0-F392-3479-2998485A70A1}"/>
              </a:ext>
            </a:extLst>
          </p:cNvPr>
          <p:cNvSpPr/>
          <p:nvPr/>
        </p:nvSpPr>
        <p:spPr>
          <a:xfrm>
            <a:off x="7167456" y="2093593"/>
            <a:ext cx="2890946" cy="2890946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A9C613FD-4079-F7AE-D7EE-503DCBC120A0}"/>
              </a:ext>
            </a:extLst>
          </p:cNvPr>
          <p:cNvSpPr/>
          <p:nvPr/>
        </p:nvSpPr>
        <p:spPr>
          <a:xfrm>
            <a:off x="6370959" y="1348529"/>
            <a:ext cx="4381709" cy="4381709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6548B881-933F-66A3-68EC-A71091668A6D}"/>
              </a:ext>
            </a:extLst>
          </p:cNvPr>
          <p:cNvSpPr/>
          <p:nvPr/>
        </p:nvSpPr>
        <p:spPr>
          <a:xfrm>
            <a:off x="5549692" y="602830"/>
            <a:ext cx="5927032" cy="5927032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3572933" y="0"/>
            <a:ext cx="861906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6203" y="2105561"/>
            <a:ext cx="9646129" cy="2646878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LTE</a:t>
            </a:r>
          </a:p>
        </p:txBody>
      </p:sp>
    </p:spTree>
    <p:extLst>
      <p:ext uri="{BB962C8B-B14F-4D97-AF65-F5344CB8AC3E}">
        <p14:creationId xmlns:p14="http://schemas.microsoft.com/office/powerpoint/2010/main" val="197762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9CC94E-41BB-3037-53A5-5117872AC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24" t="11803" r="11637" b="12999"/>
          <a:stretch/>
        </p:blipFill>
        <p:spPr>
          <a:xfrm rot="1132987">
            <a:off x="1950369" y="2812646"/>
            <a:ext cx="3118037" cy="3095787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1F8BB20C-616F-14ED-53D4-92354FEF4C46}"/>
              </a:ext>
            </a:extLst>
          </p:cNvPr>
          <p:cNvSpPr/>
          <p:nvPr/>
        </p:nvSpPr>
        <p:spPr>
          <a:xfrm>
            <a:off x="3579857" y="2599264"/>
            <a:ext cx="1659466" cy="1659466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0F1767F9-3F14-7DDE-4559-B6DEC2471987}"/>
              </a:ext>
            </a:extLst>
          </p:cNvPr>
          <p:cNvSpPr/>
          <p:nvPr/>
        </p:nvSpPr>
        <p:spPr>
          <a:xfrm>
            <a:off x="2913107" y="1991991"/>
            <a:ext cx="2890946" cy="2890946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DDABF642-8218-330E-70D4-31B9FBC0C4CF}"/>
              </a:ext>
            </a:extLst>
          </p:cNvPr>
          <p:cNvSpPr/>
          <p:nvPr/>
        </p:nvSpPr>
        <p:spPr>
          <a:xfrm>
            <a:off x="2116610" y="1246927"/>
            <a:ext cx="4381709" cy="4381709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0CEB6099-5053-EDC9-B196-650BFFF7BD91}"/>
              </a:ext>
            </a:extLst>
          </p:cNvPr>
          <p:cNvSpPr/>
          <p:nvPr/>
        </p:nvSpPr>
        <p:spPr>
          <a:xfrm>
            <a:off x="1295343" y="501228"/>
            <a:ext cx="5927032" cy="5927032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4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3AB2CE-3D53-8840-545E-EB64984CA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05" y="1040159"/>
            <a:ext cx="4777680" cy="47776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5994401" y="-1"/>
            <a:ext cx="6197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9515" y="2321004"/>
            <a:ext cx="9646129" cy="2215991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O-RAN</a:t>
            </a:r>
          </a:p>
        </p:txBody>
      </p:sp>
    </p:spTree>
    <p:extLst>
      <p:ext uri="{BB962C8B-B14F-4D97-AF65-F5344CB8AC3E}">
        <p14:creationId xmlns:p14="http://schemas.microsoft.com/office/powerpoint/2010/main" val="293232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D28FB5-A237-2C0D-93A3-26FDBB7F0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990600"/>
            <a:ext cx="4876800" cy="487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3572933" y="0"/>
            <a:ext cx="861906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6203" y="2105561"/>
            <a:ext cx="9646129" cy="2646878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7632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134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휴먼아미체</vt:lpstr>
      <vt:lpstr>Arial</vt:lpstr>
      <vt:lpstr>Cambria Math</vt:lpstr>
      <vt:lpstr>Open Sans ExtraBold</vt:lpstr>
      <vt:lpstr>Open Sans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이성진</dc:creator>
  <cp:lastModifiedBy>이성진</cp:lastModifiedBy>
  <cp:revision>7</cp:revision>
  <dcterms:created xsi:type="dcterms:W3CDTF">2023-01-25T13:47:44Z</dcterms:created>
  <dcterms:modified xsi:type="dcterms:W3CDTF">2023-02-01T15:50:17Z</dcterms:modified>
</cp:coreProperties>
</file>