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p:cViewPr varScale="1">
        <p:scale>
          <a:sx n="70" d="100"/>
          <a:sy n="70" d="100"/>
        </p:scale>
        <p:origin x="-864"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Documents\employee_data1.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dLbls>
          <c:showLegendKey val="0"/>
          <c:showVal val="0"/>
          <c:showCatName val="0"/>
          <c:showSerName val="0"/>
          <c:showPercent val="0"/>
          <c:showBubbleSize val="0"/>
        </c:dLbls>
        <c:gapWidth val="219"/>
        <c:overlap val="-27"/>
        <c:axId val="117283840"/>
        <c:axId val="117293824"/>
      </c:barChart>
      <c:catAx>
        <c:axId val="117283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293824"/>
        <c:crosses val="autoZero"/>
        <c:auto val="1"/>
        <c:lblAlgn val="ctr"/>
        <c:lblOffset val="100"/>
        <c:noMultiLvlLbl val="0"/>
      </c:catAx>
      <c:valAx>
        <c:axId val="1172938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2838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1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10-09-2024</a:t>
            </a:fld>
            <a:endParaRPr lang="en-IN"/>
          </a:p>
        </p:txBody>
      </p:sp>
      <p:sp>
        <p:nvSpPr>
          <p:cNvPr id="104871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type="body" idx="1"/>
          </p:nvPr>
        </p:nvSpPr>
        <p:spPr/>
        <p:txBody>
          <a:bodyPr bIns="0" lIns="0" rIns="0" tIns="0"/>
          <a:p/>
        </p:txBody>
      </p:sp>
      <p:sp>
        <p:nvSpPr>
          <p:cNvPr id="104869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0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8" name=""/>
        <p:cNvGrpSpPr/>
        <p:nvPr/>
      </p:nvGrpSpPr>
      <p:grpSpPr>
        <a:xfrm>
          <a:off x="0" y="0"/>
          <a:ext cx="0" cy="0"/>
          <a:chOff x="0" y="0"/>
          <a:chExt cx="0" cy="0"/>
        </a:xfrm>
      </p:grpSpPr>
      <p:sp>
        <p:nvSpPr>
          <p:cNvPr id="104870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0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9" name=""/>
        <p:cNvGrpSpPr/>
        <p:nvPr/>
      </p:nvGrpSpPr>
      <p:grpSpPr>
        <a:xfrm>
          <a:off x="0" y="0"/>
          <a:ext cx="0" cy="0"/>
          <a:chOff x="0" y="0"/>
          <a:chExt cx="0" cy="0"/>
        </a:xfrm>
      </p:grpSpPr>
      <p:sp>
        <p:nvSpPr>
          <p:cNvPr id="104870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1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598" name="object 5"/>
          <p:cNvSpPr/>
          <p:nvPr/>
        </p:nvSpPr>
        <p:spPr>
          <a:xfrm>
            <a:off x="3857625" y="619250"/>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02" name="TextBox 13"/>
          <p:cNvSpPr txBox="1"/>
          <p:nvPr/>
        </p:nvSpPr>
        <p:spPr>
          <a:xfrm>
            <a:off x="1219200" y="2657111"/>
            <a:ext cx="8610600" cy="2580640"/>
          </a:xfrm>
          <a:prstGeom prst="rect"/>
          <a:noFill/>
        </p:spPr>
        <p:txBody>
          <a:bodyPr rtlCol="0" wrap="square">
            <a:spAutoFit/>
          </a:bodyPr>
          <a:p>
            <a:r>
              <a:rPr dirty="0" sz="2400" lang="en-US"/>
              <a:t>STUDENT NAME: </a:t>
            </a:r>
            <a:r>
              <a:rPr altLang="en-IN" dirty="0" sz="2400" lang="en-US"/>
              <a:t>.</a:t>
            </a:r>
            <a:r>
              <a:rPr altLang="en-IN" dirty="0" sz="2400" lang="en-US"/>
              <a:t>S</a:t>
            </a:r>
            <a:r>
              <a:rPr altLang="en-IN" dirty="0" sz="2400" lang="en-US"/>
              <a:t> </a:t>
            </a:r>
            <a:r>
              <a:rPr altLang="en-IN" dirty="0" sz="2400" lang="en-US" smtClean="0"/>
              <a:t>J</a:t>
            </a:r>
            <a:r>
              <a:rPr altLang="en-IN" dirty="0" sz="2400" lang="en-US" smtClean="0"/>
              <a:t>A</a:t>
            </a:r>
            <a:r>
              <a:rPr altLang="en-IN" dirty="0" sz="2400" lang="en-US" smtClean="0"/>
              <a:t>B</a:t>
            </a:r>
            <a:r>
              <a:rPr altLang="en-IN" dirty="0" sz="2400" lang="en-US" smtClean="0"/>
              <a:t>A</a:t>
            </a:r>
            <a:r>
              <a:rPr altLang="en-IN" dirty="0" sz="2400" lang="en-US" smtClean="0"/>
              <a:t>M</a:t>
            </a:r>
            <a:r>
              <a:rPr altLang="en-IN" dirty="0" sz="2400" lang="en-US" smtClean="0"/>
              <a:t>A</a:t>
            </a:r>
            <a:r>
              <a:rPr altLang="en-IN" dirty="0" sz="2400" lang="en-US" smtClean="0"/>
              <a:t>N</a:t>
            </a:r>
            <a:r>
              <a:rPr altLang="en-IN" dirty="0" sz="2400" lang="en-US" smtClean="0"/>
              <a:t>I</a:t>
            </a:r>
            <a:r>
              <a:rPr altLang="en-IN" dirty="0" sz="2400" lang="en-US" smtClean="0"/>
              <a:t> </a:t>
            </a:r>
            <a:r>
              <a:rPr altLang="en-IN" dirty="0" sz="2400" lang="en-US" smtClean="0"/>
              <a:t> </a:t>
            </a:r>
            <a:r>
              <a:rPr altLang="en-IN" dirty="0" sz="2400" lang="en-US" smtClean="0"/>
              <a:t> </a:t>
            </a:r>
            <a:r>
              <a:rPr altLang="en-IN" dirty="0" sz="2400" lang="en-US" smtClean="0"/>
              <a:t> </a:t>
            </a:r>
            <a:r>
              <a:rPr altLang="en-IN" dirty="0" sz="2400" lang="en-US" smtClean="0"/>
              <a:t> </a:t>
            </a:r>
            <a:r>
              <a:rPr altLang="en-IN" dirty="0" sz="2400" lang="en-US" smtClean="0"/>
              <a:t> </a:t>
            </a:r>
            <a:r>
              <a:rPr altLang="en-IN" dirty="0" sz="2400" lang="en-US" smtClean="0"/>
              <a:t> </a:t>
            </a:r>
            <a:r>
              <a:rPr altLang="en-IN" dirty="0" sz="2400" lang="en-US" smtClean="0"/>
              <a:t> </a:t>
            </a:r>
            <a:r>
              <a:rPr altLang="en-IN" dirty="0" sz="2400" lang="en-US" smtClean="0"/>
              <a:t> </a:t>
            </a:r>
            <a:r>
              <a:rPr altLang="en-IN" dirty="0" sz="2400" lang="en-US" smtClean="0"/>
              <a:t> </a:t>
            </a:r>
            <a:r>
              <a:rPr altLang="en-IN" dirty="0" sz="2400" lang="en-US" smtClean="0"/>
              <a:t> </a:t>
            </a:r>
            <a:r>
              <a:rPr altLang="en-IN" dirty="0" sz="2400" lang="en-US" smtClean="0"/>
              <a:t> </a:t>
            </a:r>
            <a:r>
              <a:rPr altLang="en-IN" dirty="0" sz="2400" lang="en-US" smtClean="0"/>
              <a:t> </a:t>
            </a:r>
            <a:r>
              <a:rPr altLang="en-IN" dirty="0" sz="2400" lang="en-US" smtClean="0"/>
              <a:t> </a:t>
            </a:r>
            <a:r>
              <a:rPr altLang="en-IN" dirty="0" sz="2400" lang="en-US" smtClean="0"/>
              <a:t> </a:t>
            </a:r>
            <a:r>
              <a:rPr altLang="en-IN" dirty="0" sz="2400" lang="en-US" smtClean="0"/>
              <a:t> </a:t>
            </a:r>
            <a:r>
              <a:rPr altLang="en-IN" dirty="0" sz="2400" lang="en-US" smtClean="0"/>
              <a:t> </a:t>
            </a:r>
            <a:r>
              <a:rPr altLang="en-IN" dirty="0" sz="2400" lang="en-US" smtClean="0"/>
              <a:t> </a:t>
            </a:r>
            <a:r>
              <a:rPr altLang="en-IN" dirty="0" sz="2400" lang="en-US" smtClean="0"/>
              <a:t> </a:t>
            </a:r>
            <a:r>
              <a:rPr altLang="en-IN" dirty="0" sz="2400" lang="en-US" smtClean="0"/>
              <a:t> </a:t>
            </a:r>
            <a:r>
              <a:rPr altLang="en-IN" dirty="0" sz="2400" lang="en-US" smtClean="0"/>
              <a:t> </a:t>
            </a:r>
            <a:r>
              <a:rPr altLang="en-IN" dirty="0" sz="2400" lang="en-US" smtClean="0"/>
              <a:t> </a:t>
            </a:r>
            <a:r>
              <a:rPr altLang="en-IN" dirty="0" sz="2400" lang="en-US" smtClean="0"/>
              <a:t> </a:t>
            </a:r>
            <a:r>
              <a:rPr altLang="en-IN" dirty="0" sz="2400" lang="en-US" smtClean="0"/>
              <a:t> </a:t>
            </a:r>
            <a:r>
              <a:rPr altLang="en-IN" dirty="0" sz="2400" lang="en-US" smtClean="0"/>
              <a:t> </a:t>
            </a:r>
            <a:r>
              <a:rPr altLang="en-IN" dirty="0" sz="2400" lang="en-US" smtClean="0"/>
              <a:t> </a:t>
            </a:r>
            <a:r>
              <a:rPr altLang="en-IN" dirty="0" sz="2400" lang="en-US" smtClean="0"/>
              <a:t> </a:t>
            </a:r>
            <a:r>
              <a:rPr altLang="en-IN" dirty="0" sz="2400" lang="en-US" smtClean="0"/>
              <a:t> </a:t>
            </a:r>
            <a:r>
              <a:rPr altLang="en-IN" dirty="0" sz="2400" lang="en-US" smtClean="0"/>
              <a:t> </a:t>
            </a:r>
            <a:r>
              <a:rPr altLang="en-IN" dirty="0" sz="2400" lang="en-US" smtClean="0"/>
              <a:t> </a:t>
            </a:r>
            <a:r>
              <a:rPr altLang="en-IN" dirty="0" sz="2400" lang="en-US" smtClean="0"/>
              <a:t> </a:t>
            </a:r>
            <a:r>
              <a:rPr altLang="en-IN" dirty="0" sz="2400" lang="en-US" smtClean="0"/>
              <a:t> </a:t>
            </a:r>
            <a:r>
              <a:rPr altLang="en-IN" dirty="0" sz="2400" lang="en-US" smtClean="0"/>
              <a:t> </a:t>
            </a:r>
            <a:r>
              <a:rPr altLang="en-IN" dirty="0" sz="2400" lang="en-US" smtClean="0"/>
              <a:t> </a:t>
            </a:r>
            <a:r>
              <a:rPr altLang="en-IN" dirty="0" sz="2400" lang="en-US" smtClean="0"/>
              <a:t> </a:t>
            </a:r>
            <a:r>
              <a:rPr altLang="en-IN" dirty="0" sz="2400" lang="en-US" smtClean="0"/>
              <a:t> </a:t>
            </a:r>
            <a:r>
              <a:rPr altLang="en-IN" dirty="0" sz="2400" lang="en-US" smtClean="0"/>
              <a:t> </a:t>
            </a:r>
            <a:r>
              <a:rPr altLang="en-IN" dirty="0" sz="2400" lang="en-US" smtClean="0"/>
              <a:t> </a:t>
            </a:r>
            <a:r>
              <a:rPr altLang="en-IN" dirty="0" sz="2400" lang="en-US" smtClean="0"/>
              <a:t> </a:t>
            </a:r>
            <a:r>
              <a:rPr altLang="en-IN" dirty="0" sz="2400" lang="en-US" smtClean="0"/>
              <a:t> </a:t>
            </a:r>
            <a:r>
              <a:rPr altLang="en-IN" dirty="0" sz="2400" lang="en-US" smtClean="0"/>
              <a:t> </a:t>
            </a:r>
            <a:r>
              <a:rPr altLang="en-IN" dirty="0" sz="2400" lang="en-US" smtClean="0"/>
              <a:t> </a:t>
            </a:r>
            <a:r>
              <a:rPr altLang="en-IN" dirty="0" sz="2400" lang="en-US" smtClean="0"/>
              <a:t> </a:t>
            </a:r>
            <a:r>
              <a:rPr altLang="en-IN" dirty="0" sz="2400" lang="en-US" smtClean="0"/>
              <a:t> </a:t>
            </a:r>
            <a:r>
              <a:rPr altLang="en-IN" dirty="0" sz="2400" lang="en-US" smtClean="0"/>
              <a:t> </a:t>
            </a:r>
            <a:r>
              <a:rPr altLang="en-IN" dirty="0" sz="2400" lang="en-US" smtClean="0"/>
              <a:t> </a:t>
            </a:r>
            <a:r>
              <a:rPr altLang="en-IN" dirty="0" sz="2400" lang="en-US" smtClean="0"/>
              <a:t> </a:t>
            </a:r>
            <a:r>
              <a:rPr altLang="en-IN" dirty="0" sz="2400" lang="en-US" smtClean="0"/>
              <a:t> </a:t>
            </a:r>
            <a:r>
              <a:rPr altLang="en-IN" dirty="0" sz="2400" lang="en-US" smtClean="0"/>
              <a:t> </a:t>
            </a:r>
            <a:r>
              <a:rPr altLang="en-IN" dirty="0" sz="2400" lang="en-US" smtClean="0"/>
              <a:t> </a:t>
            </a:r>
            <a:r>
              <a:rPr altLang="en-IN" dirty="0" sz="2400" lang="en-US" smtClean="0"/>
              <a:t>R</a:t>
            </a:r>
            <a:r>
              <a:rPr altLang="en-IN" dirty="0" sz="2400" lang="en-US" smtClean="0"/>
              <a:t>e</a:t>
            </a:r>
            <a:r>
              <a:rPr altLang="en-IN" dirty="0" sz="2400" lang="en-US" smtClean="0"/>
              <a:t>g</a:t>
            </a:r>
            <a:r>
              <a:rPr altLang="en-IN" dirty="0" sz="2400" lang="en-US" smtClean="0"/>
              <a:t>i</a:t>
            </a:r>
            <a:r>
              <a:rPr altLang="en-IN" dirty="0" sz="2400" lang="en-US" smtClean="0"/>
              <a:t>s</a:t>
            </a:r>
            <a:r>
              <a:rPr altLang="en-IN" dirty="0" sz="2400" lang="en-US" smtClean="0"/>
              <a:t>ter</a:t>
            </a:r>
            <a:r>
              <a:rPr altLang="en-IN" dirty="0" sz="2400" lang="en-US" smtClean="0"/>
              <a:t> </a:t>
            </a:r>
            <a:r>
              <a:rPr dirty="0" sz="2400" lang="en-US"/>
              <a:t>NO: </a:t>
            </a:r>
            <a:r>
              <a:rPr dirty="0" sz="2400" lang="en-US" smtClean="0"/>
              <a:t>3122177</a:t>
            </a:r>
            <a:r>
              <a:rPr altLang="en-IN" dirty="0" sz="2400" lang="en-US" smtClean="0"/>
              <a:t>8</a:t>
            </a:r>
            <a:r>
              <a:rPr altLang="en-IN" dirty="0" sz="2400" lang="en-US" smtClean="0"/>
              <a:t>9</a:t>
            </a:r>
            <a:endParaRPr dirty="0" sz="2400" lang="en-US"/>
          </a:p>
          <a:p>
            <a:r>
              <a:rPr dirty="0" sz="2400" lang="en-US"/>
              <a:t>NAAN MUDHALVAN ID: </a:t>
            </a:r>
            <a:r>
              <a:rPr dirty="0" sz="2400" lang="en-US" smtClean="0"/>
              <a:t>asunm1011010unm10110103122177</a:t>
            </a:r>
            <a:r>
              <a:rPr altLang="en-IN" dirty="0" sz="2400" lang="en-US" smtClean="0"/>
              <a:t>8</a:t>
            </a:r>
            <a:r>
              <a:rPr altLang="en-IN" dirty="0" sz="2400" lang="en-US" smtClean="0"/>
              <a:t>9</a:t>
            </a:r>
            <a:endParaRPr dirty="0" sz="2400" lang="en-US"/>
          </a:p>
          <a:p>
            <a:r>
              <a:rPr dirty="0" sz="2400" lang="en-US"/>
              <a:t>DEPARTMENT: COMMERCE</a:t>
            </a:r>
          </a:p>
          <a:p>
            <a:r>
              <a:rPr dirty="0" sz="2400" lang="en-US"/>
              <a:t>COLLEGE: GOVERNMENT ARTS AND SCIENCE COLLEGE, TIRUVOTTIYUR </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7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TextBox 9"/>
          <p:cNvSpPr txBox="1"/>
          <p:nvPr/>
        </p:nvSpPr>
        <p:spPr>
          <a:xfrm>
            <a:off x="1143000" y="2217372"/>
            <a:ext cx="7848600" cy="1384995"/>
          </a:xfrm>
          <a:prstGeom prst="rect"/>
          <a:noFill/>
        </p:spPr>
        <p:txBody>
          <a:bodyPr rtlCol="0" wrap="square">
            <a:spAutoFit/>
          </a:bodyPr>
          <a:p>
            <a:pPr indent="-342900" marL="342900">
              <a:buFont typeface="Wingdings" panose="05000000000000000000" pitchFamily="2" charset="2"/>
              <a:buChar char="v"/>
            </a:pPr>
            <a:r>
              <a:rPr dirty="0" sz="2400" lang="en-US"/>
              <a:t>PERFOEMANCE LEVEL =</a:t>
            </a:r>
            <a:r>
              <a:rPr dirty="0" sz="2800" lang="en-US">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1048682"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TextBox 1"/>
          <p:cNvSpPr txBox="1"/>
          <p:nvPr/>
        </p:nvSpPr>
        <p:spPr>
          <a:xfrm>
            <a:off x="637309" y="1066800"/>
            <a:ext cx="7868879" cy="5324535"/>
          </a:xfrm>
          <a:prstGeom prst="rect"/>
          <a:noFill/>
        </p:spPr>
        <p:txBody>
          <a:bodyPr rtlCol="0" wrap="square">
            <a:spAutoFit/>
          </a:bodyPr>
          <a:p>
            <a:r>
              <a:rPr dirty="0" sz="2000" lang="en-US" u="sng"/>
              <a:t>DATA COLLECTION:</a:t>
            </a:r>
          </a:p>
          <a:p>
            <a:endParaRPr dirty="0" sz="2000" lang="en-US" u="sng"/>
          </a:p>
          <a:p>
            <a:pPr indent="-342900" marL="342900">
              <a:buAutoNum type="arabicParenR"/>
            </a:pPr>
            <a:r>
              <a:rPr dirty="0" sz="2000" lang="en-US"/>
              <a:t>OPEN THE PAGE OF KAGGLE WEB</a:t>
            </a:r>
          </a:p>
          <a:p>
            <a:pPr indent="-342900" marL="342900">
              <a:buAutoNum type="arabicParenR"/>
            </a:pPr>
            <a:r>
              <a:rPr dirty="0" sz="2000" lang="en-US"/>
              <a:t>SEARCH “EMPLOYEE PERFORMANCE DATASET”</a:t>
            </a:r>
          </a:p>
          <a:p>
            <a:pPr indent="-342900" marL="342900">
              <a:buAutoNum type="arabicParenR"/>
            </a:pPr>
            <a:r>
              <a:rPr dirty="0" sz="2000" lang="en-US"/>
              <a:t>DOWNLOAD “EMPLOYEE DATA SET (ALL IN ONE)”.</a:t>
            </a:r>
          </a:p>
          <a:p>
            <a:endParaRPr dirty="0" sz="2000" lang="en-US"/>
          </a:p>
          <a:p>
            <a:r>
              <a:rPr dirty="0" sz="2000" lang="en-US" u="sng"/>
              <a:t>FEATURE COLLECTION:</a:t>
            </a:r>
          </a:p>
          <a:p>
            <a:endParaRPr dirty="0" sz="2000" lang="en-US" u="sng"/>
          </a:p>
          <a:p>
            <a:r>
              <a:rPr dirty="0" sz="2000" lang="en-US"/>
              <a:t>EMPLOYEE ID, FIRST NAME, LAST NAME, BUSINESS UNIT, EMPLOYEE STATUS, EMPLOYEE TYPE, EMPLOYEE CLASSIFICATION TYPE, GENDER, PERFORMANCE SCORE, CURRENT EMPLOYEE RATING.</a:t>
            </a:r>
          </a:p>
          <a:p>
            <a:endParaRPr dirty="0" sz="2000" lang="en-US"/>
          </a:p>
          <a:p>
            <a:r>
              <a:rPr dirty="0" sz="2000" lang="en-US" u="sng"/>
              <a:t>DATA CLEANING:</a:t>
            </a:r>
          </a:p>
          <a:p>
            <a:endParaRPr dirty="0" sz="2000" lang="en-US" u="sng"/>
          </a:p>
          <a:p>
            <a:pPr indent="-342900" marL="342900">
              <a:buAutoNum type="arabicParenR"/>
            </a:pPr>
            <a:r>
              <a:rPr dirty="0" sz="2000" lang="en-US"/>
              <a:t>CONTITIONAL FORMATTING</a:t>
            </a:r>
          </a:p>
          <a:p>
            <a:pPr indent="-342900" marL="342900">
              <a:buAutoNum type="arabicParenR"/>
            </a:pPr>
            <a:r>
              <a:rPr dirty="0" sz="2000" lang="en-US"/>
              <a:t>FILTER</a:t>
            </a:r>
          </a:p>
          <a:p>
            <a:endParaRPr dirty="0" sz="20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1048687"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TextBox 3"/>
          <p:cNvSpPr txBox="1"/>
          <p:nvPr/>
        </p:nvSpPr>
        <p:spPr>
          <a:xfrm>
            <a:off x="739775" y="1676400"/>
            <a:ext cx="7947024" cy="2862322"/>
          </a:xfrm>
          <a:prstGeom prst="rect"/>
          <a:noFill/>
        </p:spPr>
        <p:txBody>
          <a:bodyPr rtlCol="0" wrap="square">
            <a:spAutoFit/>
          </a:bodyPr>
          <a:p>
            <a:r>
              <a:rPr dirty="0" sz="2000" lang="en-US" u="sng"/>
              <a:t>PERFORMANCE LEVEL:</a:t>
            </a:r>
          </a:p>
          <a:p>
            <a:endParaRPr dirty="0" sz="2000" lang="en-US"/>
          </a:p>
          <a:p>
            <a:r>
              <a:rPr dirty="0" sz="2000" lang="en-US"/>
              <a:t>1) GRADING THE EMPLOYEE RATING USING EXCEL FORMULA</a:t>
            </a:r>
          </a:p>
          <a:p>
            <a:pPr fontAlgn="base"/>
            <a:endParaRPr dirty="0" sz="2000" lang="en-US"/>
          </a:p>
          <a:p>
            <a:r>
              <a:rPr dirty="0" sz="2000" lang="en-US" u="sng"/>
              <a:t>SUMMARY</a:t>
            </a:r>
            <a:r>
              <a:rPr dirty="0" sz="2000" lang="en-US"/>
              <a:t>:</a:t>
            </a:r>
          </a:p>
          <a:p>
            <a:r>
              <a:rPr dirty="0" sz="2000" lang="en-US"/>
              <a:t>1)  CREATING A PIVOT TABLE</a:t>
            </a:r>
          </a:p>
          <a:p>
            <a:r>
              <a:rPr dirty="0" sz="2000" lang="en-US"/>
              <a:t>2)  FILTER T</a:t>
            </a:r>
            <a:r>
              <a:rPr dirty="0" lang="en-US">
                <a:latin typeface="Arial" panose="020B0604020202020204" pitchFamily="34" charset="0"/>
              </a:rPr>
              <a:t>HE DATA</a:t>
            </a:r>
            <a:endParaRPr dirty="0" sz="2000" lang="en-US"/>
          </a:p>
          <a:p>
            <a:r>
              <a:rPr dirty="0" sz="2000" lang="en-US"/>
              <a:t>3)  USING THE SLICER</a:t>
            </a:r>
          </a:p>
          <a:p>
            <a:r>
              <a:rPr dirty="0" sz="2000" lang="en-US"/>
              <a:t>4)  INSERT RECOMMENDED C</a:t>
            </a:r>
            <a:r>
              <a:rPr dirty="0" lang="en-US">
                <a:latin typeface="Arial" panose="020B0604020202020204" pitchFamily="34" charset="0"/>
              </a:rPr>
              <a:t>HART</a:t>
            </a:r>
            <a:endParaRPr dirty="0" sz="2000"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3"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graphicFrame>
        <p:nvGraphicFramePr>
          <p:cNvPr id="4194304" name="Chart 7"/>
          <p:cNvGraphicFramePr>
            <a:graphicFrameLocks/>
          </p:cNvGraphicFramePr>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95" name="Title 1"/>
          <p:cNvSpPr>
            <a:spLocks noGrp="1"/>
          </p:cNvSpPr>
          <p:nvPr>
            <p:ph type="title"/>
          </p:nvPr>
        </p:nvSpPr>
        <p:spPr>
          <a:xfrm>
            <a:off x="685800" y="332919"/>
            <a:ext cx="10681335" cy="75819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6" name="Rectangle 4"/>
          <p:cNvSpPr>
            <a:spLocks noChangeArrowheads="1"/>
          </p:cNvSpPr>
          <p:nvPr/>
        </p:nvSpPr>
        <p:spPr bwMode="auto">
          <a:xfrm>
            <a:off x="457200" y="1588532"/>
            <a:ext cx="9296400" cy="4524315"/>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24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58190"/>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
        <p:nvSpPr>
          <p:cNvPr id="1048649" name="Rectangle 2"/>
          <p:cNvSpPr>
            <a:spLocks noChangeArrowheads="1"/>
          </p:cNvSpPr>
          <p:nvPr/>
        </p:nvSpPr>
        <p:spPr bwMode="auto">
          <a:xfrm>
            <a:off x="533400" y="2061001"/>
            <a:ext cx="7248525" cy="30251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baseline="0" b="0" cap="none" dirty="0" sz="2800" i="0" kumimoji="0" lang="en-US" normalizeH="0" strike="noStrike" u="none">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2800" i="0" kumimoji="0" lang="en-US" normalizeH="0" strike="noStrike" u="none">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457200" y="1930319"/>
            <a:ext cx="7542568" cy="3291841"/>
          </a:xfrm>
          <a:prstGeom prst="rect"/>
          <a:noFill/>
        </p:spPr>
        <p:txBody>
          <a:bodyPr rtlCol="0" wrap="square">
            <a:spAutoFit/>
          </a:bodyPr>
          <a:p>
            <a:r>
              <a:rPr dirty="0" sz="2400" lang="en-US"/>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dirty="0" lang="en-US"/>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pic>
        <p:nvPicPr>
          <p:cNvPr id="2097163" name="Picture 9"/>
          <p:cNvPicPr>
            <a:picLocks noChangeAspect="1"/>
          </p:cNvPicPr>
          <p:nvPr/>
        </p:nvPicPr>
        <p:blipFill>
          <a:blip xmlns:r="http://schemas.openxmlformats.org/officeDocument/2006/relationships" r:embed="rId2"/>
          <a:stretch>
            <a:fillRect/>
          </a:stretch>
        </p:blipFill>
        <p:spPr>
          <a:xfrm>
            <a:off x="304800" y="1695450"/>
            <a:ext cx="8000999" cy="420052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sp>
        <p:nvSpPr>
          <p:cNvPr id="1048667" name="TextBox 7"/>
          <p:cNvSpPr txBox="1"/>
          <p:nvPr/>
        </p:nvSpPr>
        <p:spPr>
          <a:xfrm>
            <a:off x="3048000" y="2361723"/>
            <a:ext cx="5105400" cy="1938992"/>
          </a:xfrm>
          <a:prstGeom prst="rect"/>
          <a:noFill/>
        </p:spPr>
        <p:txBody>
          <a:bodyPr rtlCol="0" wrap="square">
            <a:spAutoFit/>
          </a:bodyPr>
          <a:p>
            <a:r>
              <a:rPr dirty="0" sz="2400" lang="en-US"/>
              <a:t>CONDITIONAL FORMATING - MISSING</a:t>
            </a:r>
          </a:p>
          <a:p>
            <a:r>
              <a:rPr dirty="0" sz="2400" lang="en-US"/>
              <a:t>FILTER - REMOVE</a:t>
            </a:r>
          </a:p>
          <a:p>
            <a:r>
              <a:rPr dirty="0" sz="2400" lang="en-US"/>
              <a:t>FORMULA – PERFORMANCE</a:t>
            </a:r>
          </a:p>
          <a:p>
            <a:r>
              <a:rPr dirty="0" sz="2400" lang="en-US"/>
              <a:t>PIVOT – SUMMARY</a:t>
            </a:r>
          </a:p>
          <a:p>
            <a:r>
              <a:rPr dirty="0" sz="2400" lang="en-US"/>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8" name="Title 1"/>
          <p:cNvSpPr>
            <a:spLocks noGrp="1"/>
          </p:cNvSpPr>
          <p:nvPr>
            <p:ph type="title"/>
          </p:nvPr>
        </p:nvSpPr>
        <p:spPr/>
        <p:txBody>
          <a:bodyPr/>
          <a:p>
            <a:r>
              <a:rPr dirty="0" lang="en-IN"/>
              <a:t>Dataset Description</a:t>
            </a:r>
          </a:p>
        </p:txBody>
      </p:sp>
      <p:sp>
        <p:nvSpPr>
          <p:cNvPr id="1048669" name="TextBox 2"/>
          <p:cNvSpPr txBox="1"/>
          <p:nvPr/>
        </p:nvSpPr>
        <p:spPr>
          <a:xfrm>
            <a:off x="457200" y="1447800"/>
            <a:ext cx="8382000" cy="4893647"/>
          </a:xfrm>
          <a:prstGeom prst="rect"/>
          <a:noFill/>
        </p:spPr>
        <p:txBody>
          <a:bodyPr rtlCol="0" wrap="square">
            <a:spAutoFit/>
          </a:bodyPr>
          <a:p>
            <a:r>
              <a:rPr dirty="0" sz="2400" lang="en-US"/>
              <a:t>Downloaded the employee dataset from </a:t>
            </a:r>
            <a:r>
              <a:rPr dirty="0" sz="2400" lang="en-US" err="1"/>
              <a:t>kaggle</a:t>
            </a:r>
            <a:r>
              <a:rPr dirty="0" sz="2400" lang="en-US"/>
              <a:t>. They have totally 26 features in it.</a:t>
            </a:r>
          </a:p>
          <a:p>
            <a:r>
              <a:rPr dirty="0" sz="2400" lang="en-US"/>
              <a:t>I get only 9 specified features</a:t>
            </a:r>
          </a:p>
          <a:p>
            <a:pPr fontAlgn="base" indent="-285750" marL="285750">
              <a:buFont typeface="Wingdings" panose="05000000000000000000" pitchFamily="2" charset="2"/>
              <a:buChar char="Ø"/>
            </a:pPr>
            <a:r>
              <a:rPr b="1" dirty="0" sz="2400" lang="en-US"/>
              <a:t>Employee ID:</a:t>
            </a:r>
            <a:r>
              <a:rPr dirty="0" sz="2400" lang="en-US"/>
              <a:t> Unique identifier for each employee in the organization.</a:t>
            </a:r>
          </a:p>
          <a:p>
            <a:pPr fontAlgn="base" indent="-285750" marL="285750">
              <a:buFont typeface="Wingdings" panose="05000000000000000000" pitchFamily="2" charset="2"/>
              <a:buChar char="Ø"/>
            </a:pPr>
            <a:r>
              <a:rPr b="1" dirty="0" sz="2400" lang="en-US"/>
              <a:t>First Name:</a:t>
            </a:r>
            <a:r>
              <a:rPr dirty="0" sz="2400" lang="en-US"/>
              <a:t> The first name of the employee.</a:t>
            </a:r>
          </a:p>
          <a:p>
            <a:pPr fontAlgn="base" indent="-285750" marL="285750">
              <a:buFont typeface="Wingdings" panose="05000000000000000000" pitchFamily="2" charset="2"/>
              <a:buChar char="Ø"/>
            </a:pPr>
            <a:r>
              <a:rPr b="1" dirty="0" sz="2400" lang="en-US"/>
              <a:t>Last Name:</a:t>
            </a:r>
            <a:r>
              <a:rPr dirty="0" sz="2400" lang="en-US"/>
              <a:t> The last name of the employee.</a:t>
            </a:r>
          </a:p>
          <a:p>
            <a:pPr fontAlgn="base" indent="-285750" marL="285750">
              <a:buFont typeface="Wingdings" panose="05000000000000000000" pitchFamily="2" charset="2"/>
              <a:buChar char="Ø"/>
            </a:pPr>
            <a:r>
              <a:rPr b="1" dirty="0" sz="2400" lang="en-US"/>
              <a:t>Business Unit:</a:t>
            </a:r>
            <a:r>
              <a:rPr dirty="0" sz="2400" lang="en-US"/>
              <a:t> The specific business unit or department to which the employee belongs.</a:t>
            </a:r>
          </a:p>
          <a:p>
            <a:pPr fontAlgn="base" indent="-285750" marL="285750">
              <a:buFont typeface="Wingdings" panose="05000000000000000000" pitchFamily="2" charset="2"/>
              <a:buChar char="Ø"/>
            </a:pPr>
            <a:r>
              <a:rPr b="1" dirty="0" sz="2400" lang="en-US"/>
              <a:t>Employee Status:</a:t>
            </a:r>
            <a:r>
              <a:rPr dirty="0" sz="2400" lang="en-US"/>
              <a:t> The current employment status of the employee (e.g., Active, On Leave, Terminated).</a:t>
            </a:r>
          </a:p>
          <a:p>
            <a:pPr fontAlgn="base" indent="-285750" marL="285750">
              <a:buFont typeface="Wingdings" panose="05000000000000000000" pitchFamily="2" charset="2"/>
              <a:buChar char="Ø"/>
            </a:pPr>
            <a:r>
              <a:rPr b="1" dirty="0" sz="2400" lang="en-US"/>
              <a:t>Employee Type:</a:t>
            </a:r>
            <a:r>
              <a:rPr dirty="0" sz="2400" lang="en-US"/>
              <a:t> The type of employment the employee has (e.g., Full-time, Part-time, Contract).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0" name="Title 1"/>
          <p:cNvSpPr>
            <a:spLocks noGrp="1"/>
          </p:cNvSpPr>
          <p:nvPr>
            <p:ph type="title"/>
          </p:nvPr>
        </p:nvSpPr>
        <p:spPr/>
        <p:txBody>
          <a:bodyPr/>
          <a:p>
            <a:r>
              <a:rPr dirty="0" lang="en-IN"/>
              <a:t>Dataset Description</a:t>
            </a:r>
          </a:p>
        </p:txBody>
      </p:sp>
      <p:sp>
        <p:nvSpPr>
          <p:cNvPr id="1048671" name="TextBox 3"/>
          <p:cNvSpPr txBox="1"/>
          <p:nvPr/>
        </p:nvSpPr>
        <p:spPr>
          <a:xfrm>
            <a:off x="755332" y="1600200"/>
            <a:ext cx="7017068" cy="4524315"/>
          </a:xfrm>
          <a:prstGeom prst="rect"/>
          <a:noFill/>
        </p:spPr>
        <p:txBody>
          <a:bodyPr rtlCol="0" wrap="square">
            <a:spAutoFit/>
          </a:bodyPr>
          <a:p>
            <a:pPr indent="-285750" marL="285750">
              <a:buFont typeface="Wingdings" panose="05000000000000000000" pitchFamily="2" charset="2"/>
              <a:buChar char="Ø"/>
            </a:pPr>
            <a:r>
              <a:rPr b="1" dirty="0" sz="2400" lang="en-US"/>
              <a:t>Employee Classification Type:</a:t>
            </a:r>
            <a:r>
              <a:rPr dirty="0" sz="2400" lang="en-US"/>
              <a:t> The classification type of the employee (e.g., Exempt, Non-exempt).</a:t>
            </a:r>
          </a:p>
          <a:p>
            <a:pPr indent="-285750" marL="285750">
              <a:buFont typeface="Wingdings" panose="05000000000000000000" pitchFamily="2" charset="2"/>
              <a:buChar char="Ø"/>
            </a:pPr>
            <a:r>
              <a:rPr b="1" dirty="0" sz="2400" lang="en-US"/>
              <a:t>Gender:</a:t>
            </a:r>
            <a:r>
              <a:rPr dirty="0" sz="2400" lang="en-US"/>
              <a:t> A code representing the gender of the employee (e.g., M for Male, F for Female, N for Non-binary).</a:t>
            </a:r>
          </a:p>
          <a:p>
            <a:pPr fontAlgn="base" indent="-285750" marL="285750">
              <a:buFont typeface="Wingdings" panose="05000000000000000000" pitchFamily="2" charset="2"/>
              <a:buChar char="Ø"/>
            </a:pPr>
            <a:r>
              <a:rPr b="1" dirty="0" sz="2400" lang="en-US"/>
              <a:t>Performance Score:</a:t>
            </a:r>
            <a:r>
              <a:rPr dirty="0" sz="2400" lang="en-US"/>
              <a:t> A score indicating the employee's performance level (e.g., Excellent, Satisfactory, Needs Improvement).</a:t>
            </a:r>
          </a:p>
          <a:p>
            <a:pPr fontAlgn="base" indent="-285750" marL="285750">
              <a:buFont typeface="Wingdings" panose="05000000000000000000" pitchFamily="2" charset="2"/>
              <a:buChar char="Ø"/>
            </a:pPr>
            <a:r>
              <a:rPr b="1" dirty="0" sz="2400" lang="en-US"/>
              <a:t>Current Employee Rating:</a:t>
            </a:r>
            <a:r>
              <a:rPr dirty="0" sz="2400" lang="en-US"/>
              <a:t> The current rating or evaluation of the employee's overall performance.</a:t>
            </a:r>
          </a:p>
          <a:p>
            <a:endParaRPr dirty="0" sz="2400" lang="en-US"/>
          </a:p>
          <a:p>
            <a:endParaRPr dirty="0" sz="24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GASCTVT</cp:lastModifiedBy>
  <dcterms:created xsi:type="dcterms:W3CDTF">2024-03-29T04:07:22Z</dcterms:created>
  <dcterms:modified xsi:type="dcterms:W3CDTF">2024-09-10T11:09:52Z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a55e5609bae7424aa082fb1ecc4cb687</vt:lpwstr>
  </property>
</Properties>
</file>