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67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[project in excel 2.xlsx]Sheet1!PivotTable1</c:name>
    <c:fmtId val="-1"/>
  </c:pivotSource>
  <c:chart>
    <c:title>
      <c:tx>
        <c:rich>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3-B7DB-4F4A-8EFF-4C70EC25DF5D}"/>
            </c:ext>
          </c:extLst>
        </c:ser>
        <c:axId val="157436928"/>
        <c:axId val="158943488"/>
      </c:barChart>
      <c:catAx>
        <c:axId val="157436928"/>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158943488"/>
        <c:crosses val="autoZero"/>
        <c:auto val="1"/>
        <c:lblAlgn val="ctr"/>
        <c:lblOffset val="100"/>
      </c:catAx>
      <c:valAx>
        <c:axId val="15894348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157436928"/>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smtClean="0"/>
              <a:t>GANESH DISHAN S.K</a:t>
            </a:r>
            <a:endParaRPr lang="en-US" sz="2400" dirty="0"/>
          </a:p>
          <a:p>
            <a:r>
              <a:rPr lang="en-US" sz="2400" dirty="0"/>
              <a:t>REGISTER NO:</a:t>
            </a:r>
            <a:r>
              <a:rPr lang="en-IN" sz="2400" dirty="0"/>
              <a:t> </a:t>
            </a:r>
            <a:r>
              <a:rPr lang="en-IN" sz="2400" dirty="0" smtClean="0"/>
              <a:t>312200293</a:t>
            </a:r>
          </a:p>
          <a:p>
            <a:r>
              <a:rPr lang="en-IN" sz="2400" dirty="0" smtClean="0"/>
              <a:t>NAN MUDHALVAN ID </a:t>
            </a:r>
            <a:r>
              <a:rPr lang="en-IN" sz="2400" dirty="0" smtClean="0"/>
              <a:t>:A7D93E2383C69FD81F04095CAA3C8702</a:t>
            </a:r>
            <a:endParaRPr lang="en-US" sz="2400" dirty="0"/>
          </a:p>
          <a:p>
            <a:r>
              <a:rPr lang="en-US" sz="2400" dirty="0"/>
              <a:t>DEPARTMENT:</a:t>
            </a:r>
            <a:r>
              <a:rPr lang="en-IN" sz="2400" dirty="0"/>
              <a:t> B.COM(general)</a:t>
            </a:r>
            <a:endParaRPr lang="en-US" sz="2400" dirty="0"/>
          </a:p>
          <a:p>
            <a:r>
              <a:rPr lang="en-US" sz="2400" dirty="0"/>
              <a:t>COLLEGE</a:t>
            </a:r>
            <a:r>
              <a:rPr lang="en-IN" sz="2400" dirty="0"/>
              <a:t>: S I.V.E.T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21697F5-13A8-F5A9-69A2-BF6A03B9A3F1}"/>
              </a:ext>
            </a:extLst>
          </p:cNvPr>
          <p:cNvSpPr txBox="1"/>
          <p:nvPr/>
        </p:nvSpPr>
        <p:spPr>
          <a:xfrm>
            <a:off x="1359783" y="1552524"/>
            <a:ext cx="7451300" cy="4524315"/>
          </a:xfrm>
          <a:prstGeom prst="rect">
            <a:avLst/>
          </a:prstGeom>
          <a:noFill/>
        </p:spPr>
        <p:txBody>
          <a:bodyPr wrap="square">
            <a:spAutoFit/>
          </a:bodyPr>
          <a:lstStyle/>
          <a:p>
            <a:r>
              <a:rPr lang="en-IN" sz="2400" b="1" dirty="0">
                <a:latin typeface="Times New Roman" pitchFamily="18" charset="0"/>
                <a:cs typeface="Times New Roman" pitchFamily="18" charset="0"/>
              </a:rPr>
              <a:t>Data Preparation</a:t>
            </a:r>
            <a:r>
              <a:rPr lang="en-IN" sz="2400" dirty="0">
                <a:latin typeface="Times New Roman" pitchFamily="18" charset="0"/>
                <a:cs typeface="Times New Roman" pitchFamily="18" charset="0"/>
              </a:rPr>
              <a:t>: Clean and preprocess data to handle missing values, outliers, and inconsistencies.</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Analysis Techniques:</a:t>
            </a:r>
            <a:r>
              <a:rPr lang="en-IN" sz="2400" dirty="0">
                <a:latin typeface="Times New Roman" pitchFamily="18" charset="0"/>
                <a:cs typeface="Times New Roman" pitchFamily="18" charset="0"/>
              </a:rPr>
              <a:t>
</a:t>
            </a:r>
            <a:r>
              <a:rPr lang="en-IN" sz="2400" b="1" i="1" u="sng" dirty="0">
                <a:latin typeface="Times New Roman" pitchFamily="18" charset="0"/>
                <a:cs typeface="Times New Roman" pitchFamily="18" charset="0"/>
              </a:rPr>
              <a:t>Descriptive Statistics</a:t>
            </a:r>
            <a:r>
              <a:rPr lang="en-IN" sz="2400" dirty="0">
                <a:latin typeface="Times New Roman" pitchFamily="18" charset="0"/>
                <a:cs typeface="Times New Roman" pitchFamily="18" charset="0"/>
              </a:rPr>
              <a:t>: Compute averages, totals, and distributions.
</a:t>
            </a:r>
            <a:r>
              <a:rPr lang="en-IN" sz="2400" b="1" i="1" u="sng" dirty="0">
                <a:latin typeface="Times New Roman" pitchFamily="18" charset="0"/>
                <a:cs typeface="Times New Roman" pitchFamily="18" charset="0"/>
              </a:rPr>
              <a:t>Visualizations:</a:t>
            </a:r>
            <a:r>
              <a:rPr lang="en-IN" sz="2400" dirty="0">
                <a:latin typeface="Times New Roman" pitchFamily="18" charset="0"/>
                <a:cs typeface="Times New Roman" pitchFamily="18" charset="0"/>
              </a:rPr>
              <a:t> Create bar charts, line graphs, and heat maps to visualize performance trends and comparisons.
</a:t>
            </a:r>
            <a:r>
              <a:rPr lang="en-IN" sz="2400" b="1" i="1" u="sng" dirty="0">
                <a:latin typeface="Times New Roman" pitchFamily="18" charset="0"/>
                <a:cs typeface="Times New Roman" pitchFamily="18" charset="0"/>
              </a:rPr>
              <a:t>PivotTables:</a:t>
            </a:r>
            <a:r>
              <a:rPr lang="en-IN" sz="2400" dirty="0">
                <a:latin typeface="Times New Roman" pitchFamily="18" charset="0"/>
                <a:cs typeface="Times New Roman" pitchFamily="18" charset="0"/>
              </a:rPr>
              <a:t> Summarize and analyze data across different dimensions, such as department or time period.
</a:t>
            </a:r>
            <a:r>
              <a:rPr lang="en-IN" sz="2400" b="1" i="1" u="sng" dirty="0">
                <a:latin typeface="Times New Roman" pitchFamily="18" charset="0"/>
                <a:cs typeface="Times New Roman" pitchFamily="18" charset="0"/>
              </a:rPr>
              <a:t>Conditional Formatting</a:t>
            </a:r>
            <a:r>
              <a:rPr lang="en-IN" sz="2400" dirty="0">
                <a:latin typeface="Times New Roman" pitchFamily="18" charset="0"/>
                <a:cs typeface="Times New Roman" pitchFamily="18" charset="0"/>
              </a:rPr>
              <a:t>: Highlight top and bottom performers to identify patterns and outliers.</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2FE4AB5F-7B3E-CB26-F897-ABC432542FA9}"/>
              </a:ext>
            </a:extLst>
          </p:cNvPr>
          <p:cNvGraphicFramePr>
            <a:graphicFrameLocks/>
          </p:cNvGraphicFramePr>
          <p:nvPr>
            <p:extLst>
              <p:ext uri="{D42A27DB-BD31-4B8C-83A1-F6EECF244321}">
                <p14:modId xmlns:p14="http://schemas.microsoft.com/office/powerpoint/2010/main" xmlns=""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811C674F-8F9B-43F6-5E94-8E30E649E34D}"/>
              </a:ext>
            </a:extLst>
          </p:cNvPr>
          <p:cNvSpPr txBox="1"/>
          <p:nvPr/>
        </p:nvSpPr>
        <p:spPr>
          <a:xfrm>
            <a:off x="452398" y="1428736"/>
            <a:ext cx="8693639" cy="5078313"/>
          </a:xfrm>
          <a:prstGeom prst="rect">
            <a:avLst/>
          </a:prstGeom>
          <a:noFill/>
        </p:spPr>
        <p:txBody>
          <a:bodyPr wrap="square">
            <a:spAutoFit/>
          </a:bodyPr>
          <a:lstStyle/>
          <a:p>
            <a:r>
              <a:rPr lang="en-IN" sz="2400" b="1" dirty="0">
                <a:latin typeface="Times New Roman" pitchFamily="18" charset="0"/>
                <a:cs typeface="Times New Roman" pitchFamily="18" charset="0"/>
              </a:rPr>
              <a:t>Summary</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 Excel-based analysis provides a clear and actionable understanding of employee performance, highlighting strengths and areas for improvement</a:t>
            </a: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method not only streamlines performance evaluations but also empowers employees to take ownership of their development and contribute more effectively to the organization's success.</a:t>
            </a:r>
            <a:endParaRPr lang="en-IN" sz="2400" dirty="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Recommendations</a:t>
            </a:r>
            <a:r>
              <a:rPr lang="en-IN" sz="2400" b="1" dirty="0">
                <a:latin typeface="Times New Roman" pitchFamily="18" charset="0"/>
                <a:cs typeface="Times New Roman" pitchFamily="18" charset="0"/>
              </a:rPr>
              <a:t>:</a:t>
            </a:r>
          </a:p>
          <a:p>
            <a:r>
              <a:rPr lang="en-IN" sz="2400" dirty="0">
                <a:latin typeface="Times New Roman" pitchFamily="18" charset="0"/>
                <a:cs typeface="Times New Roman" pitchFamily="18" charset="0"/>
              </a:rPr>
              <a:t>Regularly update and review performance data.</a:t>
            </a:r>
          </a:p>
          <a:p>
            <a:r>
              <a:rPr lang="en-IN" sz="2400" dirty="0">
                <a:latin typeface="Times New Roman" pitchFamily="18" charset="0"/>
                <a:cs typeface="Times New Roman" pitchFamily="18" charset="0"/>
              </a:rPr>
              <a:t>Utilize the insights to tailor training and development programs.</a:t>
            </a:r>
          </a:p>
          <a:p>
            <a:r>
              <a:rPr lang="en-IN" sz="2400" dirty="0">
                <a:latin typeface="Times New Roman" pitchFamily="18" charset="0"/>
                <a:cs typeface="Times New Roman" pitchFamily="18" charset="0"/>
              </a:rPr>
              <a:t>Implement continuous performance monitoring to track progress over time.</a:t>
            </a:r>
          </a:p>
          <a:p>
            <a:r>
              <a:rPr lang="en-IN" dirty="0"/>
              <a:t>
</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443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328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a:extLst>
              <a:ext uri="{FF2B5EF4-FFF2-40B4-BE49-F238E27FC236}">
                <a16:creationId xmlns="" xmlns:a16="http://schemas.microsoft.com/office/drawing/2014/main" id="{E646D0EB-7E4B-403E-99FC-F861CFE90241}"/>
              </a:ext>
            </a:extLst>
          </p:cNvPr>
          <p:cNvSpPr txBox="1"/>
          <p:nvPr/>
        </p:nvSpPr>
        <p:spPr>
          <a:xfrm>
            <a:off x="595274" y="2143116"/>
            <a:ext cx="7572428" cy="3539430"/>
          </a:xfrm>
          <a:prstGeom prst="rect">
            <a:avLst/>
          </a:prstGeom>
          <a:noFill/>
        </p:spPr>
        <p:txBody>
          <a:bodyPr wrap="square">
            <a:spAutoFit/>
          </a:bodyPr>
          <a:lstStyle/>
          <a:p>
            <a:r>
              <a:rPr lang="en-IN" sz="2800" b="1" dirty="0" smtClean="0">
                <a:latin typeface="Times New Roman" pitchFamily="18" charset="0"/>
                <a:cs typeface="Times New Roman" pitchFamily="18" charset="0"/>
              </a:rPr>
              <a:t>Objective: </a:t>
            </a:r>
            <a:r>
              <a:rPr lang="en-GB" sz="2400" dirty="0" smtClean="0">
                <a:latin typeface="Times New Roman" pitchFamily="18" charset="0"/>
                <a:cs typeface="Times New Roman" pitchFamily="18" charset="0"/>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217064"/>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800" b="1" dirty="0">
                <a:latin typeface="Times New Roman" panose="02020603050405020304" pitchFamily="18" charset="0"/>
                <a:cs typeface="Times New Roman" panose="02020603050405020304" pitchFamily="18" charset="0"/>
              </a:rPr>
              <a:t>Purpose: </a:t>
            </a:r>
            <a:r>
              <a:rPr lang="en-IN" sz="2800" dirty="0">
                <a:latin typeface="Times New Roman" panose="02020603050405020304" pitchFamily="18" charset="0"/>
                <a:cs typeface="Times New Roman" panose="02020603050405020304" pitchFamily="18" charset="0"/>
              </a:rPr>
              <a:t>Develop a performance analysis tool using Excel to enhance decision-making in employee evaluations.
</a:t>
            </a:r>
            <a:r>
              <a:rPr lang="en-IN" sz="2800" b="1" dirty="0">
                <a:latin typeface="Times New Roman" panose="02020603050405020304" pitchFamily="18" charset="0"/>
                <a:cs typeface="Times New Roman" panose="02020603050405020304" pitchFamily="18" charset="0"/>
              </a:rPr>
              <a:t>Scope</a:t>
            </a:r>
            <a:r>
              <a:rPr lang="en-IN" sz="2800" dirty="0">
                <a:latin typeface="Times New Roman" panose="02020603050405020304" pitchFamily="18" charset="0"/>
                <a:cs typeface="Times New Roman" panose="02020603050405020304" pitchFamily="18" charset="0"/>
              </a:rPr>
              <a:t>: Analyze historical performance data, create visualizations, and generate actionable insights to improve employee productivity and satisfaction</a:t>
            </a:r>
            <a:r>
              <a:rPr lang="en-IN"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6192086F-4AFF-7D8E-B3DB-37CCD87B5066}"/>
              </a:ext>
            </a:extLst>
          </p:cNvPr>
          <p:cNvSpPr txBox="1"/>
          <p:nvPr/>
        </p:nvSpPr>
        <p:spPr>
          <a:xfrm>
            <a:off x="1466953" y="2554942"/>
            <a:ext cx="6381240" cy="3108543"/>
          </a:xfrm>
          <a:prstGeom prst="rect">
            <a:avLst/>
          </a:prstGeom>
          <a:noFill/>
        </p:spPr>
        <p:txBody>
          <a:bodyPr wrap="square">
            <a:spAutoFit/>
          </a:bodyPr>
          <a:lstStyle/>
          <a:p>
            <a:r>
              <a:rPr lang="en-IN" sz="2800" b="1" dirty="0">
                <a:latin typeface="Times New Roman" pitchFamily="18" charset="0"/>
                <a:cs typeface="Times New Roman" pitchFamily="18" charset="0"/>
              </a:rPr>
              <a:t>Primary Users</a:t>
            </a:r>
            <a:r>
              <a:rPr lang="en-IN" sz="2800" dirty="0">
                <a:latin typeface="Times New Roman" pitchFamily="18" charset="0"/>
                <a:cs typeface="Times New Roman" pitchFamily="18" charset="0"/>
              </a:rPr>
              <a:t>: HR managers, department heads, and team leads responsible for performance evaluations and employee development.</a:t>
            </a:r>
          </a:p>
          <a:p>
            <a:r>
              <a:rPr lang="en-IN" sz="2800" b="1" dirty="0">
                <a:latin typeface="Times New Roman" pitchFamily="18" charset="0"/>
                <a:cs typeface="Times New Roman" pitchFamily="18" charset="0"/>
              </a:rPr>
              <a:t>Secondary Users</a:t>
            </a:r>
            <a:r>
              <a:rPr lang="en-IN" sz="2800" dirty="0">
                <a:latin typeface="Times New Roman" pitchFamily="18" charset="0"/>
                <a:cs typeface="Times New Roman" pitchFamily="18" charset="0"/>
              </a:rPr>
              <a:t>: Senior management and executives who require aggregated insights for strategic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a:extLst>
              <a:ext uri="{FF2B5EF4-FFF2-40B4-BE49-F238E27FC236}">
                <a16:creationId xmlns="" xmlns:a16="http://schemas.microsoft.com/office/drawing/2014/main" id="{7416678B-8F4B-3D2A-48CA-A81BD2E319C9}"/>
              </a:ext>
            </a:extLst>
          </p:cNvPr>
          <p:cNvSpPr txBox="1"/>
          <p:nvPr/>
        </p:nvSpPr>
        <p:spPr>
          <a:xfrm>
            <a:off x="3045963" y="2413337"/>
            <a:ext cx="6100074" cy="3785652"/>
          </a:xfrm>
          <a:prstGeom prst="rect">
            <a:avLst/>
          </a:prstGeom>
          <a:noFill/>
        </p:spPr>
        <p:txBody>
          <a:bodyPr wrap="square">
            <a:spAutoFit/>
          </a:bodyPr>
          <a:lstStyle/>
          <a:p>
            <a:r>
              <a:rPr lang="en-IN" sz="2000" b="1" dirty="0">
                <a:latin typeface="Times New Roman" pitchFamily="18" charset="0"/>
                <a:cs typeface="Times New Roman" pitchFamily="18" charset="0"/>
              </a:rPr>
              <a:t>Solution</a:t>
            </a:r>
            <a:r>
              <a:rPr lang="en-IN" sz="2000" dirty="0">
                <a:latin typeface="Times New Roman" pitchFamily="18" charset="0"/>
                <a:cs typeface="Times New Roman" pitchFamily="18" charset="0"/>
              </a:rPr>
              <a:t>: An Excel-based performance analysis model that includes:</a:t>
            </a:r>
          </a:p>
          <a:p>
            <a:pPr>
              <a:buFont typeface="Arial" panose="020B0604020202020204" pitchFamily="34" charset="0"/>
              <a:buChar char="•"/>
            </a:pPr>
            <a:r>
              <a:rPr lang="en-IN" sz="2000" dirty="0">
                <a:latin typeface="Times New Roman" pitchFamily="18" charset="0"/>
                <a:cs typeface="Times New Roman" pitchFamily="18" charset="0"/>
              </a:rPr>
              <a:t>Comprehensive data organization and cleaning</a:t>
            </a:r>
          </a:p>
          <a:p>
            <a:pPr>
              <a:buFont typeface="Arial" panose="020B0604020202020204" pitchFamily="34" charset="0"/>
              <a:buChar char="•"/>
            </a:pPr>
            <a:r>
              <a:rPr lang="en-IN" sz="2000" dirty="0">
                <a:latin typeface="Times New Roman" pitchFamily="18" charset="0"/>
                <a:cs typeface="Times New Roman" pitchFamily="18" charset="0"/>
              </a:rPr>
              <a:t>Formulas and functions for performance metrics</a:t>
            </a:r>
          </a:p>
          <a:p>
            <a:pPr>
              <a:buFont typeface="Arial" panose="020B0604020202020204" pitchFamily="34" charset="0"/>
              <a:buChar char="•"/>
            </a:pPr>
            <a:r>
              <a:rPr lang="en-IN" sz="2000" dirty="0">
                <a:latin typeface="Times New Roman" pitchFamily="18" charset="0"/>
                <a:cs typeface="Times New Roman" pitchFamily="18" charset="0"/>
              </a:rPr>
              <a:t>Visualizations such as charts and graphs</a:t>
            </a:r>
          </a:p>
          <a:p>
            <a:pPr>
              <a:buFont typeface="Arial" panose="020B0604020202020204" pitchFamily="34" charset="0"/>
              <a:buChar char="•"/>
            </a:pPr>
            <a:r>
              <a:rPr lang="en-IN" sz="2000" dirty="0">
                <a:latin typeface="Times New Roman" pitchFamily="18" charset="0"/>
                <a:cs typeface="Times New Roman" pitchFamily="18" charset="0"/>
              </a:rPr>
              <a:t>PivotTables for detailed analysis</a:t>
            </a:r>
          </a:p>
          <a:p>
            <a:pPr>
              <a:buFont typeface="Arial" panose="020B0604020202020204" pitchFamily="34" charset="0"/>
              <a:buChar char="•"/>
            </a:pPr>
            <a:r>
              <a:rPr lang="en-IN" sz="2000" dirty="0">
                <a:latin typeface="Times New Roman" pitchFamily="18" charset="0"/>
                <a:cs typeface="Times New Roman" pitchFamily="18" charset="0"/>
              </a:rPr>
              <a:t>Conditional formatting for quick insights</a:t>
            </a:r>
          </a:p>
          <a:p>
            <a:pPr>
              <a:buFont typeface="Arial" panose="020B0604020202020204" pitchFamily="34" charset="0"/>
              <a:buChar char="•"/>
            </a:pPr>
            <a:r>
              <a:rPr lang="en-IN" sz="2000" dirty="0">
                <a:latin typeface="Times New Roman" pitchFamily="18" charset="0"/>
                <a:cs typeface="Times New Roman" pitchFamily="18" charset="0"/>
              </a:rPr>
              <a:t>Proposition: By implementing this solution, organizations can gain a clearer understanding of employee performance, identify key drivers of success, and address areas requiring improvement more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054A5F75-F490-EDFA-37CD-5AED6D17000D}"/>
              </a:ext>
            </a:extLst>
          </p:cNvPr>
          <p:cNvSpPr txBox="1"/>
          <p:nvPr/>
        </p:nvSpPr>
        <p:spPr>
          <a:xfrm>
            <a:off x="595274" y="1214422"/>
            <a:ext cx="8507095" cy="5324535"/>
          </a:xfrm>
          <a:prstGeom prst="rect">
            <a:avLst/>
          </a:prstGeom>
          <a:noFill/>
        </p:spPr>
        <p:txBody>
          <a:bodyPr wrap="square">
            <a:spAutoFit/>
          </a:bodyPr>
          <a:lstStyle/>
          <a:p>
            <a:r>
              <a:rPr lang="en-IN" sz="2000" b="1" dirty="0">
                <a:latin typeface="Times New Roman" pitchFamily="18" charset="0"/>
                <a:cs typeface="Times New Roman" pitchFamily="18" charset="0"/>
              </a:rPr>
              <a:t>Data Source</a:t>
            </a:r>
            <a:r>
              <a:rPr lang="en-IN" sz="2000" dirty="0">
                <a:latin typeface="Times New Roman" pitchFamily="18" charset="0"/>
                <a:cs typeface="Times New Roman" pitchFamily="18" charset="0"/>
              </a:rPr>
              <a:t>: Employee performance data including metrics such as sales numbers, project completion rates, attendance records, and performance review scores.</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Features:</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Employee: </a:t>
            </a:r>
            <a:r>
              <a:rPr lang="en-GB" sz="2000" dirty="0" err="1" smtClean="0">
                <a:latin typeface="Times New Roman" pitchFamily="18" charset="0"/>
                <a:cs typeface="Times New Roman" pitchFamily="18" charset="0"/>
              </a:rPr>
              <a:t>Naan</a:t>
            </a: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Mudhalvan</a:t>
            </a:r>
            <a:r>
              <a:rPr lang="en-GB" sz="2000" dirty="0" smtClean="0">
                <a:latin typeface="Times New Roman" pitchFamily="18" charset="0"/>
                <a:cs typeface="Times New Roman" pitchFamily="18" charset="0"/>
              </a:rPr>
              <a:t> Portal</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26 features</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9 features</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Employee ID: Numerical Values</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Name: Text</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Employee Type</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Performance level</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Gender: Male and Female</a:t>
            </a:r>
          </a:p>
          <a:p>
            <a:pPr marL="285750" indent="-285750">
              <a:buFont typeface="Arial" panose="020B0604020202020204" pitchFamily="34" charset="0"/>
              <a:buChar char="•"/>
            </a:pPr>
            <a:r>
              <a:rPr lang="en-GB" sz="2000" dirty="0" smtClean="0">
                <a:latin typeface="Times New Roman" pitchFamily="18" charset="0"/>
                <a:cs typeface="Times New Roman" pitchFamily="18" charset="0"/>
              </a:rPr>
              <a:t>Employee Rating: Numerical Values</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Size:</a:t>
            </a:r>
            <a:r>
              <a:rPr lang="en-IN" sz="2000" dirty="0">
                <a:latin typeface="Times New Roman" pitchFamily="18" charset="0"/>
                <a:cs typeface="Times New Roman" pitchFamily="18" charset="0"/>
              </a:rPr>
              <a:t> Typically includes data for a specified period, such as quarterly or annually, with entries for all employees in the </a:t>
            </a:r>
            <a:r>
              <a:rPr lang="en-IN" sz="2000" dirty="0" smtClean="0">
                <a:latin typeface="Times New Roman" pitchFamily="18" charset="0"/>
                <a:cs typeface="Times New Roman" pitchFamily="18" charset="0"/>
              </a:rPr>
              <a:t>organization.</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1" name="TextBox 10">
            <a:extLst>
              <a:ext uri="{FF2B5EF4-FFF2-40B4-BE49-F238E27FC236}">
                <a16:creationId xmlns="" xmlns:a16="http://schemas.microsoft.com/office/drawing/2014/main" id="{273C56E4-999A-5183-E785-C682240AAEB4}"/>
              </a:ext>
            </a:extLst>
          </p:cNvPr>
          <p:cNvSpPr txBox="1"/>
          <p:nvPr/>
        </p:nvSpPr>
        <p:spPr>
          <a:xfrm>
            <a:off x="2952729" y="2214554"/>
            <a:ext cx="5971228" cy="4524315"/>
          </a:xfrm>
          <a:prstGeom prst="rect">
            <a:avLst/>
          </a:prstGeom>
          <a:noFill/>
        </p:spPr>
        <p:txBody>
          <a:bodyPr wrap="square">
            <a:spAutoFit/>
          </a:bodyPr>
          <a:lstStyle/>
          <a:p>
            <a:r>
              <a:rPr lang="en-GB" sz="2400" dirty="0" smtClean="0">
                <a:latin typeface="Times New Roman" pitchFamily="18" charset="0"/>
                <a:cs typeface="Times New Roman" pitchFamily="18" charset="0"/>
              </a:rPr>
              <a:t>= IFS(Z9</a:t>
            </a:r>
            <a:r>
              <a:rPr lang="en-GB" sz="2400" dirty="0" smtClean="0">
                <a:latin typeface="Times New Roman" pitchFamily="18" charset="0"/>
                <a:cs typeface="Times New Roman" pitchFamily="18" charset="0"/>
              </a:rPr>
              <a:t>&gt;=5,”VERY HIGH”,Z9&gt;=4,”HIGH”,Z9&gt;=3,”MED”,TRUE,”LOW”)</a:t>
            </a:r>
            <a:r>
              <a:rPr lang="en-IN" sz="2400" dirty="0" smtClean="0">
                <a:latin typeface="Times New Roman" pitchFamily="18" charset="0"/>
                <a:cs typeface="Times New Roman" pitchFamily="18" charset="0"/>
              </a:rPr>
              <a:t> </a:t>
            </a:r>
            <a:endParaRPr lang="en-IN" sz="2400" dirty="0" smtClean="0"/>
          </a:p>
          <a:p>
            <a:r>
              <a:rPr lang="en-IN" sz="2400" dirty="0" smtClean="0"/>
              <a:t>An </a:t>
            </a:r>
            <a:r>
              <a:rPr lang="en-IN" sz="2400" dirty="0"/>
              <a:t>Excel-based performance analysis model that includes:</a:t>
            </a:r>
          </a:p>
          <a:p>
            <a:pPr>
              <a:buFont typeface="Arial" panose="020B0604020202020204" pitchFamily="34" charset="0"/>
              <a:buChar char="•"/>
            </a:pPr>
            <a:r>
              <a:rPr lang="en-IN" sz="2400" dirty="0"/>
              <a:t>Comprehensive data organization and </a:t>
            </a:r>
            <a:r>
              <a:rPr lang="en-IN" sz="2400" dirty="0" smtClean="0"/>
              <a:t>cleaning.</a:t>
            </a:r>
            <a:endParaRPr lang="en-IN" sz="2400" dirty="0"/>
          </a:p>
          <a:p>
            <a:pPr>
              <a:buFont typeface="Arial" panose="020B0604020202020204" pitchFamily="34" charset="0"/>
              <a:buChar char="•"/>
            </a:pPr>
            <a:r>
              <a:rPr lang="en-IN" sz="2400" dirty="0"/>
              <a:t>Formulas and functions for performance </a:t>
            </a:r>
            <a:r>
              <a:rPr lang="en-IN" sz="2400" dirty="0" smtClean="0"/>
              <a:t>metrics.</a:t>
            </a:r>
            <a:endParaRPr lang="en-IN" sz="2400" dirty="0"/>
          </a:p>
          <a:p>
            <a:pPr>
              <a:buFont typeface="Arial" panose="020B0604020202020204" pitchFamily="34" charset="0"/>
              <a:buChar char="•"/>
            </a:pPr>
            <a:r>
              <a:rPr lang="en-IN" sz="2400" dirty="0"/>
              <a:t>Visualizations such as charts and graphs</a:t>
            </a:r>
          </a:p>
          <a:p>
            <a:pPr>
              <a:buFont typeface="Arial" panose="020B0604020202020204" pitchFamily="34" charset="0"/>
              <a:buChar char="•"/>
            </a:pPr>
            <a:r>
              <a:rPr lang="en-IN" sz="2400" dirty="0"/>
              <a:t>PivotTables for detailed </a:t>
            </a:r>
            <a:r>
              <a:rPr lang="en-IN" sz="2400" dirty="0" smtClean="0"/>
              <a:t>analysis.</a:t>
            </a:r>
            <a:endParaRPr lang="en-IN" sz="2400" dirty="0"/>
          </a:p>
          <a:p>
            <a:pPr>
              <a:buFont typeface="Arial" panose="020B0604020202020204" pitchFamily="34" charset="0"/>
              <a:buChar char="•"/>
            </a:pPr>
            <a:r>
              <a:rPr lang="en-IN" sz="2400" dirty="0"/>
              <a:t>Conditional formatting for quick </a:t>
            </a:r>
            <a:r>
              <a:rPr lang="en-IN" sz="2400" dirty="0" smtClean="0"/>
              <a:t>insights.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Words>496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18</cp:revision>
  <dcterms:created xsi:type="dcterms:W3CDTF">2024-03-29T15:07:22Z</dcterms:created>
  <dcterms:modified xsi:type="dcterms:W3CDTF">2024-08-31T16:46:55Z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