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4" d="100"/>
          <a:sy n="6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gapWidth val="150"/>
        <c:axId val="0"/>
        <c:axId val="1"/>
      </c:barChart>
      <c:catAx>
        <c:axId val="0"/>
        <c:scaling>
          <c:orientation val="minMax"/>
        </c:scaling>
        <c:delete val="0"/>
        <c:axPos val="b"/>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663282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741925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408188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584869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5517831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645571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130955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432124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8621834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624913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25177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237844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1441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958180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515995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271546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2462404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4453096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0248877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252097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942983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724635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148805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335189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941381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224088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893539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6678369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105024" y="2774852"/>
            <a:ext cx="8950004"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LOKESH KUMAR.M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312200312/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S.I.V.E.T.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80" name="文本框"/>
          <p:cNvSpPr txBox="1">
            <a:spLocks/>
          </p:cNvSpPr>
          <p:nvPr/>
        </p:nvSpPr>
        <p:spPr>
          <a:xfrm rot="0">
            <a:off x="4943399" y="3209876"/>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6512FE3F05D751684F34D1375A7CD4DB</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9773859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文本框"/>
          <p:cNvSpPr>
            <a:spLocks noGrp="1"/>
          </p:cNvSpPr>
          <p:nvPr>
            <p:ph type="body" idx="1"/>
          </p:nvPr>
        </p:nvSpPr>
        <p:spPr>
          <a:xfrm rot="0">
            <a:off x="739774" y="1577340"/>
            <a:ext cx="9278112" cy="4154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Data Collection</a:t>
            </a:r>
            <a:r>
              <a:rPr lang="en-US" altLang="zh-CN" sz="1800" b="0" i="0" u="none" strike="noStrike" kern="0" cap="none" spc="0" baseline="0">
                <a:latin typeface="Calibri" pitchFamily="0" charset="0"/>
                <a:ea typeface="宋体" pitchFamily="0" charset="0"/>
                <a:cs typeface="Lucida Sans" pitchFamily="0" charset="0"/>
              </a:rPr>
              <a:t>
Gather data from various sources such as performance reviews, KPIs, attendance records, and employee surveys.
</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Data Preparation</a:t>
            </a:r>
            <a:r>
              <a:rPr lang="en-US" altLang="zh-CN" sz="1800" b="0" i="0" u="none" strike="noStrike" kern="0" cap="none" spc="0" baseline="0">
                <a:latin typeface="Calibri" pitchFamily="0" charset="0"/>
                <a:ea typeface="宋体" pitchFamily="0" charset="0"/>
                <a:cs typeface="Lucida Sans" pitchFamily="0" charset="0"/>
              </a:rPr>
              <a:t>
Ensure that data is accurate and complete. Address any inconsistencies or missing values.
Combine data from different sources to get a comprehensive view of performance.</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Visualization and Reporting</a:t>
            </a:r>
            <a:r>
              <a:rPr lang="en-US" altLang="zh-CN" sz="1800" b="0" i="0" u="none" strike="noStrike" kern="0" cap="none" spc="0" baseline="0">
                <a:latin typeface="Calibri" pitchFamily="0" charset="0"/>
                <a:ea typeface="宋体" pitchFamily="0" charset="0"/>
                <a:cs typeface="Lucida Sans" pitchFamily="0" charset="0"/>
              </a:rPr>
              <a:t>
Create interactive dashboards to visualize performance metrics and trends.
Generate detailed reports highlighting key insights, trends, and recommendations.
</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Analysis and Interpretation</a:t>
            </a:r>
            <a:r>
              <a:rPr lang="en-US" altLang="zh-CN" sz="1800" b="0" i="0" u="none" strike="noStrike" kern="0" cap="none" spc="0" baseline="0">
                <a:latin typeface="Calibri" pitchFamily="0" charset="0"/>
                <a:ea typeface="宋体" pitchFamily="0" charset="0"/>
                <a:cs typeface="Lucida Sans" pitchFamily="0" charset="0"/>
              </a:rPr>
              <a:t>
Look for patterns in the data that might indicate high or low performance.
Compare performance across different teams, departments, or time periods.</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20578911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6" name="图表"/>
          <p:cNvGraphicFramePr/>
          <p:nvPr/>
        </p:nvGraphicFramePr>
        <p:xfrm>
          <a:off x="755332" y="1592824"/>
          <a:ext cx="7705724" cy="4734823"/>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30274925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8" name="文本框"/>
          <p:cNvSpPr>
            <a:spLocks noGrp="1"/>
          </p:cNvSpPr>
          <p:nvPr>
            <p:ph type="body" idx="1"/>
          </p:nvPr>
        </p:nvSpPr>
        <p:spPr>
          <a:xfrm rot="0">
            <a:off x="609600" y="1577340"/>
            <a:ext cx="7985760" cy="4062650"/>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pitchFamily="0" charset="0"/>
              </a:rPr>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endParaRPr lang="zh-CN" altLang="en-US" sz="24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211032624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Performance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9070483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3286580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7991475" y="2933700"/>
            <a:ext cx="2762249" cy="3257550"/>
            <a:chOff x="7991475" y="2933700"/>
            <a:chExt cx="2762249" cy="325755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9" name="文本框"/>
          <p:cNvSpPr>
            <a:spLocks noGrp="1"/>
          </p:cNvSpPr>
          <p:nvPr>
            <p:ph type="body" idx="1"/>
          </p:nvPr>
        </p:nvSpPr>
        <p:spPr>
          <a:xfrm rot="0">
            <a:off x="609600" y="1577340"/>
            <a:ext cx="5852160" cy="369331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pitchFamily="0" charset="0"/>
              </a:rPr>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zh-CN" altLang="en-US" sz="24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22774399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body" idx="1"/>
          </p:nvPr>
        </p:nvSpPr>
        <p:spPr>
          <a:xfrm rot="0">
            <a:off x="609600" y="1577340"/>
            <a:ext cx="5900928"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pitchFamily="0" charset="0"/>
              </a:rPr>
              <a:t>The project aims to evaluate employee performance by collecting and </a:t>
            </a:r>
            <a:r>
              <a:rPr lang="en-US" altLang="zh-CN" sz="2400" b="0" i="0" u="none" strike="noStrike" kern="0" cap="none" spc="0" baseline="0">
                <a:latin typeface="Calibri" pitchFamily="0" charset="0"/>
                <a:ea typeface="宋体" pitchFamily="0" charset="0"/>
                <a:cs typeface="Lucida Sans" pitchFamily="0" charset="0"/>
              </a:rPr>
              <a:t>analyzing</a:t>
            </a:r>
            <a:r>
              <a:rPr lang="en-US" altLang="zh-CN" sz="2400" b="0" i="0" u="none" strike="noStrike" kern="0" cap="none" spc="0" baseline="0">
                <a:latin typeface="Calibri" pitchFamily="0" charset="0"/>
                <a:ea typeface="宋体" pitchFamily="0" charset="0"/>
                <a:cs typeface="Lucida Sans" pitchFamily="0" charset="0"/>
              </a:rPr>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zh-CN" altLang="en-US" sz="24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7277915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5" name="文本框"/>
          <p:cNvSpPr>
            <a:spLocks noGrp="1"/>
          </p:cNvSpPr>
          <p:nvPr>
            <p:ph type="body" idx="1"/>
          </p:nvPr>
        </p:nvSpPr>
        <p:spPr>
          <a:xfrm rot="0">
            <a:off x="609600" y="1577340"/>
            <a:ext cx="10972800" cy="1723549"/>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pitchFamily="0" charset="0"/>
              </a:rPr>
              <a:t>HR Managers</a:t>
            </a: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pitchFamily="0" charset="0"/>
              </a:rPr>
              <a:t>Team Leaders/Managers</a:t>
            </a: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pitchFamily="0" charset="0"/>
              </a:rPr>
              <a:t>Senior Management/Executives</a:t>
            </a: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pitchFamily="0" charset="0"/>
              </a:rPr>
              <a:t>Employees</a:t>
            </a:r>
            <a:endParaRPr lang="zh-CN" altLang="en-US" sz="2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89509461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53" name="文本框"/>
          <p:cNvSpPr>
            <a:spLocks noGrp="1"/>
          </p:cNvSpPr>
          <p:nvPr>
            <p:ph type="body" idx="1"/>
          </p:nvPr>
        </p:nvSpPr>
        <p:spPr>
          <a:xfrm rot="0">
            <a:off x="2999232" y="2422672"/>
            <a:ext cx="8668512" cy="221599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Arial" pitchFamily="34" charset="0"/>
              <a:buChar char="•"/>
            </a:pPr>
            <a:r>
              <a:rPr lang="en-US" altLang="zh-CN" sz="2400" b="0" i="0" u="none" strike="noStrike" kern="0" cap="none" spc="0" baseline="0">
                <a:latin typeface="Calibri" pitchFamily="0" charset="0"/>
                <a:ea typeface="宋体" pitchFamily="0" charset="0"/>
                <a:cs typeface="Lucida Sans" pitchFamily="0" charset="0"/>
              </a:rPr>
              <a:t>Conditional Formatting: Missing
Filter: Remove
Formula: Performance
Pivot: Summary
Graph: Data Visualization</a:t>
            </a:r>
            <a:endParaRPr lang="en-US" altLang="zh-CN" sz="24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4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82371185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文本框"/>
          <p:cNvSpPr>
            <a:spLocks noGrp="1"/>
          </p:cNvSpPr>
          <p:nvPr>
            <p:ph type="body" idx="1"/>
          </p:nvPr>
        </p:nvSpPr>
        <p:spPr>
          <a:xfrm rot="0">
            <a:off x="755332" y="1425035"/>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Employee: Naan </a:t>
            </a:r>
            <a:r>
              <a:rPr lang="en-US" altLang="zh-CN" sz="3200" b="0" i="0" u="none" strike="noStrike" kern="0" cap="none" spc="0" baseline="0">
                <a:latin typeface="Calibri" pitchFamily="0" charset="0"/>
                <a:ea typeface="宋体" pitchFamily="0" charset="0"/>
                <a:cs typeface="Lucida Sans" pitchFamily="0" charset="0"/>
              </a:rPr>
              <a:t>Mudhalvan</a:t>
            </a:r>
            <a:r>
              <a:rPr lang="en-US" altLang="zh-CN" sz="3200" b="0" i="0" u="none" strike="noStrike" kern="0" cap="none" spc="0" baseline="0">
                <a:latin typeface="Calibri" pitchFamily="0" charset="0"/>
                <a:ea typeface="宋体" pitchFamily="0" charset="0"/>
                <a:cs typeface="Lucida Sans" pitchFamily="0" charset="0"/>
              </a:rPr>
              <a:t> Portal</a:t>
            </a:r>
            <a:endParaRPr lang="en-US" altLang="zh-CN" sz="32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26 features</a:t>
            </a:r>
            <a:endParaRPr lang="en-US" altLang="zh-CN" sz="32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9 features</a:t>
            </a:r>
            <a:endParaRPr lang="en-US" altLang="zh-CN" sz="32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Employee ID: Numerical Values</a:t>
            </a:r>
            <a:endParaRPr lang="en-US" altLang="zh-CN" sz="32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Name: Text</a:t>
            </a:r>
            <a:endParaRPr lang="en-US" altLang="zh-CN" sz="32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Employee Type</a:t>
            </a:r>
            <a:endParaRPr lang="en-US" altLang="zh-CN" sz="32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Performance level</a:t>
            </a:r>
            <a:endParaRPr lang="en-US" altLang="zh-CN" sz="32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Gender: Male and Female</a:t>
            </a:r>
            <a:endParaRPr lang="en-US" altLang="zh-CN" sz="32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Employee Rating: Numerical Values</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98221832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1"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文本框"/>
          <p:cNvSpPr>
            <a:spLocks noGrp="1"/>
          </p:cNvSpPr>
          <p:nvPr>
            <p:ph type="body" idx="1"/>
          </p:nvPr>
        </p:nvSpPr>
        <p:spPr>
          <a:xfrm rot="0">
            <a:off x="2526030" y="2392293"/>
            <a:ext cx="8741664" cy="225502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=IFS(Z9&gt;=5,”VERY HIGH”,Z9&gt;=4,”HIGH”,Z9&gt;=3,”MED”,TRUE,”LOW”)</a:t>
            </a:r>
            <a:endParaRPr lang="en-US" altLang="zh-CN" sz="2800" b="0" i="0" u="none" strike="noStrike" kern="0" cap="none" spc="0" baseline="0">
              <a:latin typeface="Calibri" pitchFamily="0" charset="0"/>
              <a:ea typeface="宋体" pitchFamily="0" charset="0"/>
              <a:cs typeface="Lucida Sans" pitchFamily="0" charset="0"/>
            </a:endParaRPr>
          </a:p>
          <a:p>
            <a:pPr marL="0" indent="0" algn="just">
              <a:lnSpc>
                <a:spcPct val="100000"/>
              </a:lnSpc>
              <a:spcBef>
                <a:spcPts val="0"/>
              </a:spcBef>
              <a:spcAft>
                <a:spcPts val="0"/>
              </a:spcAft>
              <a:buNone/>
            </a:pPr>
            <a:endParaRPr lang="zh-CN" altLang="en-US" sz="2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90848965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21</cp:revision>
  <dcterms:created xsi:type="dcterms:W3CDTF">2024-03-29T15:07:22Z</dcterms:created>
  <dcterms:modified xsi:type="dcterms:W3CDTF">2024-09-10T02:36:57Z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